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381" r:id="rId2"/>
    <p:sldId id="259" r:id="rId3"/>
    <p:sldId id="294" r:id="rId4"/>
    <p:sldId id="412" r:id="rId5"/>
    <p:sldId id="429" r:id="rId6"/>
    <p:sldId id="430" r:id="rId7"/>
    <p:sldId id="431" r:id="rId8"/>
    <p:sldId id="432" r:id="rId9"/>
    <p:sldId id="433" r:id="rId10"/>
    <p:sldId id="434" r:id="rId11"/>
    <p:sldId id="415" r:id="rId12"/>
    <p:sldId id="410" r:id="rId13"/>
    <p:sldId id="435" r:id="rId14"/>
    <p:sldId id="407" r:id="rId15"/>
    <p:sldId id="437" r:id="rId16"/>
    <p:sldId id="411" r:id="rId17"/>
    <p:sldId id="438" r:id="rId18"/>
    <p:sldId id="439" r:id="rId19"/>
    <p:sldId id="440" r:id="rId20"/>
    <p:sldId id="441" r:id="rId21"/>
    <p:sldId id="442" r:id="rId22"/>
    <p:sldId id="443" r:id="rId23"/>
    <p:sldId id="444" r:id="rId24"/>
    <p:sldId id="408" r:id="rId25"/>
    <p:sldId id="445" r:id="rId26"/>
    <p:sldId id="446" r:id="rId27"/>
    <p:sldId id="447" r:id="rId28"/>
    <p:sldId id="414" r:id="rId29"/>
    <p:sldId id="449" r:id="rId30"/>
    <p:sldId id="448" r:id="rId31"/>
    <p:sldId id="405" r:id="rId32"/>
    <p:sldId id="450" r:id="rId33"/>
    <p:sldId id="451" r:id="rId34"/>
    <p:sldId id="417" r:id="rId35"/>
    <p:sldId id="409" r:id="rId36"/>
    <p:sldId id="422" r:id="rId37"/>
    <p:sldId id="452" r:id="rId38"/>
    <p:sldId id="453" r:id="rId39"/>
    <p:sldId id="459" r:id="rId40"/>
    <p:sldId id="420" r:id="rId41"/>
    <p:sldId id="465" r:id="rId42"/>
    <p:sldId id="466" r:id="rId43"/>
    <p:sldId id="461" r:id="rId44"/>
    <p:sldId id="464" r:id="rId45"/>
    <p:sldId id="463" r:id="rId46"/>
    <p:sldId id="462" r:id="rId47"/>
    <p:sldId id="421" r:id="rId48"/>
    <p:sldId id="424" r:id="rId49"/>
    <p:sldId id="425" r:id="rId50"/>
    <p:sldId id="419" r:id="rId51"/>
    <p:sldId id="379" r:id="rId52"/>
    <p:sldId id="416" r:id="rId53"/>
    <p:sldId id="427" r:id="rId54"/>
  </p:sldIdLst>
  <p:sldSz cx="12192000" cy="6858000"/>
  <p:notesSz cx="6858000" cy="9144000"/>
  <p:embeddedFontLst>
    <p:embeddedFont>
      <p:font typeface="나눔바른고딕" panose="020B0600000101010101" charset="-127"/>
      <p:regular r:id="rId57"/>
      <p:bold r:id="rId58"/>
    </p:embeddedFont>
    <p:embeddedFont>
      <p:font typeface="Gidole" panose="020B0600000101010101" charset="0"/>
      <p:regular r:id="rId59"/>
    </p:embeddedFont>
    <p:embeddedFont>
      <p:font typeface="MankSans" panose="020B0600000101010101"/>
      <p:regular r:id="rId60"/>
      <p:italic r:id="rId61"/>
    </p:embeddedFont>
    <p:embeddedFont>
      <p:font typeface="Noto Sans" panose="020B0600000101010101" charset="0"/>
      <p:regular r:id="rId62"/>
      <p:bold r:id="rId63"/>
      <p:italic r:id="rId64"/>
      <p:boldItalic r:id="rId65"/>
    </p:embeddedFont>
    <p:embeddedFont>
      <p:font typeface="맑은 고딕" panose="020B0503020000020004" pitchFamily="50" charset="-127"/>
      <p:regular r:id="rId66"/>
      <p:bold r:id="rId6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61"/>
    <a:srgbClr val="8C9DD4"/>
    <a:srgbClr val="5F59C7"/>
    <a:srgbClr val="A4A1DF"/>
    <a:srgbClr val="CCFF66"/>
    <a:srgbClr val="75AB83"/>
    <a:srgbClr val="A8BAEC"/>
    <a:srgbClr val="8CF644"/>
    <a:srgbClr val="92D050"/>
    <a:srgbClr val="547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01" autoAdjust="0"/>
    <p:restoredTop sz="96391" autoAdjust="0"/>
  </p:normalViewPr>
  <p:slideViewPr>
    <p:cSldViewPr>
      <p:cViewPr>
        <p:scale>
          <a:sx n="125" d="100"/>
          <a:sy n="125" d="100"/>
        </p:scale>
        <p:origin x="576" y="-198"/>
      </p:cViewPr>
      <p:guideLst/>
    </p:cSldViewPr>
  </p:slideViewPr>
  <p:outlineViewPr>
    <p:cViewPr>
      <p:scale>
        <a:sx n="33" d="100"/>
        <a:sy n="33" d="100"/>
      </p:scale>
      <p:origin x="0" y="-19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64" Type="http://schemas.openxmlformats.org/officeDocument/2006/relationships/font" Target="fonts/font8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8.jpeg>
</file>

<file path=ppt/media/image29.jp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50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950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9"/>
          <p:cNvSpPr>
            <a:spLocks noGrp="1"/>
          </p:cNvSpPr>
          <p:nvPr>
            <p:ph type="pic" sz="quarter" idx="13"/>
          </p:nvPr>
        </p:nvSpPr>
        <p:spPr>
          <a:xfrm>
            <a:off x="407368" y="428601"/>
            <a:ext cx="11377264" cy="600079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5468061" y="2852936"/>
            <a:ext cx="6316572" cy="808562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2000" kern="1200" baseline="0" dirty="0">
                <a:solidFill>
                  <a:schemeClr val="bg1"/>
                </a:solidFill>
                <a:effectLst/>
                <a:latin typeface="MankSans" panose="02000603020000020003" pitchFamily="2" charset="-127"/>
                <a:ea typeface="맑은 고딕" panose="020B0503020000020004" pitchFamily="50" charset="-127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5447928" y="1772815"/>
            <a:ext cx="6336704" cy="1168603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6500" b="1" kern="1200" baseline="0" dirty="0">
                <a:solidFill>
                  <a:schemeClr val="bg1"/>
                </a:solidFill>
                <a:effectLst/>
                <a:latin typeface="MankSans" panose="02000603020000020003" pitchFamily="2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6383338" y="260350"/>
            <a:ext cx="5545137" cy="6337300"/>
          </a:xfrm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4871865" y="0"/>
            <a:ext cx="7324650" cy="6858000"/>
          </a:xfrm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808489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867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5447928" y="0"/>
            <a:ext cx="6744072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257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lang="ko-KR" altLang="en-US" sz="4000" b="1" kern="1200" baseline="0" dirty="0">
                <a:solidFill>
                  <a:schemeClr val="tx1"/>
                </a:solidFill>
                <a:effectLst/>
                <a:latin typeface="MankSans" panose="02000603020000020003" pitchFamily="2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41" name="텍스트 개체 틀 40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3794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altLang="en-US" sz="1600" kern="1200" baseline="0" dirty="0">
                <a:solidFill>
                  <a:schemeClr val="bg1">
                    <a:lumMod val="50000"/>
                  </a:schemeClr>
                </a:solidFill>
                <a:latin typeface="MankSans" panose="02000603020000020003" pitchFamily="2" charset="-127"/>
                <a:ea typeface="맑은 고딕" panose="020B0503020000020004" pitchFamily="50" charset="-127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67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40016" y="1700808"/>
            <a:ext cx="5256584" cy="1152128"/>
          </a:xfrm>
        </p:spPr>
        <p:txBody>
          <a:bodyPr anchor="ctr">
            <a:normAutofit/>
          </a:bodyPr>
          <a:lstStyle>
            <a:lvl1pPr algn="l">
              <a:defRPr sz="3200" b="1" baseline="0">
                <a:solidFill>
                  <a:schemeClr val="bg1"/>
                </a:solidFill>
                <a:latin typeface="MankSans" panose="02000603020000020003" pitchFamily="2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3"/>
          </p:nvPr>
        </p:nvSpPr>
        <p:spPr>
          <a:xfrm>
            <a:off x="6227316" y="3068960"/>
            <a:ext cx="5272090" cy="1512168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MankSans" panose="02000603020000020003" pitchFamily="2" charset="-127"/>
              </a:defRPr>
            </a:lvl1pPr>
            <a:lvl2pPr marL="457200" indent="0">
              <a:buNone/>
              <a:defRPr sz="2000" baseline="0">
                <a:latin typeface="MankSans" panose="02000603020000020003" pitchFamily="2" charset="-127"/>
              </a:defRPr>
            </a:lvl2pPr>
            <a:lvl3pPr marL="914400" indent="0">
              <a:buNone/>
              <a:defRPr sz="2000" baseline="0">
                <a:latin typeface="MankSans" panose="02000603020000020003" pitchFamily="2" charset="-127"/>
              </a:defRPr>
            </a:lvl3pPr>
            <a:lvl4pPr marL="1371600" indent="0">
              <a:buNone/>
              <a:defRPr sz="2000" baseline="0">
                <a:latin typeface="MankSans" panose="02000603020000020003" pitchFamily="2" charset="-127"/>
              </a:defRPr>
            </a:lvl4pPr>
            <a:lvl5pPr marL="1828800" indent="0">
              <a:buNone/>
              <a:defRPr sz="2000" baseline="0">
                <a:latin typeface="MankSans" panose="02000603020000020003" pitchFamily="2" charset="-127"/>
              </a:defRPr>
            </a:lvl5pPr>
          </a:lstStyle>
          <a:p>
            <a:pPr marL="0" lvl="0" indent="0">
              <a:buNone/>
            </a:pPr>
            <a:endParaRPr lang="ko-KR" altLang="en-US" dirty="0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4"/>
          </p:nvPr>
        </p:nvSpPr>
        <p:spPr>
          <a:xfrm>
            <a:off x="369888" y="333016"/>
            <a:ext cx="5108128" cy="6191969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06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207568" y="908720"/>
            <a:ext cx="7776864" cy="1368152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b="0" kern="1200" baseline="0" dirty="0">
                <a:solidFill>
                  <a:srgbClr val="5F59C7"/>
                </a:solidFill>
                <a:effectLst/>
                <a:latin typeface="MankSans" panose="02000603020000020003" pitchFamily="2" charset="-127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8" name="그림 개체 틀 9"/>
          <p:cNvSpPr>
            <a:spLocks noGrp="1"/>
          </p:cNvSpPr>
          <p:nvPr>
            <p:ph type="pic" sz="quarter" idx="13"/>
          </p:nvPr>
        </p:nvSpPr>
        <p:spPr>
          <a:xfrm>
            <a:off x="407368" y="3169542"/>
            <a:ext cx="11377264" cy="3288431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872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19026"/>
            <a:ext cx="109728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062021"/>
            <a:ext cx="109728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429399"/>
            <a:ext cx="2844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ankSans" panose="02000603020000020003" pitchFamily="2" charset="-127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2020-12-22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429399"/>
            <a:ext cx="3860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ankSans" panose="02000603020000020003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429399"/>
            <a:ext cx="28448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ankSans" panose="02000603020000020003" pitchFamily="2" charset="-127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68" r:id="rId4"/>
    <p:sldLayoutId id="2147483671" r:id="rId5"/>
    <p:sldLayoutId id="2147483667" r:id="rId6"/>
    <p:sldLayoutId id="2147483669" r:id="rId7"/>
    <p:sldLayoutId id="2147483657" r:id="rId8"/>
    <p:sldLayoutId id="2147483670" r:id="rId9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microsoft.com/office/2007/relationships/hdphoto" Target="../media/hdphoto5.wdp"/><Relationship Id="rId5" Type="http://schemas.openxmlformats.org/officeDocument/2006/relationships/image" Target="../media/image25.png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7" Type="http://schemas.openxmlformats.org/officeDocument/2006/relationships/image" Target="../media/image5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" r="394"/>
          <a:stretch>
            <a:fillRect/>
          </a:stretch>
        </p:blipFill>
        <p:spPr>
          <a:xfrm>
            <a:off x="0" y="-17515"/>
            <a:ext cx="12192000" cy="6890504"/>
          </a:xfrm>
        </p:spPr>
      </p:pic>
      <p:sp>
        <p:nvSpPr>
          <p:cNvPr id="6" name="직사각형 5"/>
          <p:cNvSpPr/>
          <p:nvPr/>
        </p:nvSpPr>
        <p:spPr>
          <a:xfrm>
            <a:off x="1" y="-17515"/>
            <a:ext cx="12192000" cy="6890504"/>
          </a:xfrm>
          <a:prstGeom prst="rect">
            <a:avLst/>
          </a:prstGeom>
          <a:solidFill>
            <a:schemeClr val="tx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961334" y="1450876"/>
            <a:ext cx="7183338" cy="2520280"/>
          </a:xfrm>
          <a:prstGeom prst="rect">
            <a:avLst/>
          </a:prstGeom>
          <a:solidFill>
            <a:srgbClr val="171C61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701546" y="2852936"/>
            <a:ext cx="6723939" cy="808562"/>
          </a:xfrm>
        </p:spPr>
        <p:txBody>
          <a:bodyPr/>
          <a:lstStyle/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Real Estate Online Contact  Platform business </a:t>
            </a: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By </a:t>
            </a:r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Fixability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609406" y="2060848"/>
            <a:ext cx="6336704" cy="880570"/>
          </a:xfrm>
        </p:spPr>
        <p:txBody>
          <a:bodyPr/>
          <a:lstStyle/>
          <a:p>
            <a:r>
              <a: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 전자계약 플랫폼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457201" y="2186462"/>
            <a:ext cx="62328" cy="12976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859" y="1798167"/>
            <a:ext cx="665458" cy="52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81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 Detail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4675C8-D5DD-4D29-9E47-95C34E8DF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448" y="1700808"/>
            <a:ext cx="9572560" cy="457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14321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56" r="19156"/>
          <a:stretch>
            <a:fillRect/>
          </a:stretch>
        </p:blipFill>
        <p:spPr/>
      </p:pic>
      <p:sp>
        <p:nvSpPr>
          <p:cNvPr id="5" name="직사각형 4"/>
          <p:cNvSpPr/>
          <p:nvPr/>
        </p:nvSpPr>
        <p:spPr>
          <a:xfrm>
            <a:off x="5519936" y="0"/>
            <a:ext cx="6672064" cy="6858000"/>
          </a:xfrm>
          <a:prstGeom prst="rect">
            <a:avLst/>
          </a:prstGeom>
          <a:solidFill>
            <a:srgbClr val="9FCE3E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nkSans" panose="02000603020000020003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40016" y="3133417"/>
            <a:ext cx="5807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</a:t>
            </a:r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시장의 변화를 바라고 혁신을 요구 한다</a:t>
            </a:r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i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 시장의 저비용</a:t>
            </a:r>
            <a:r>
              <a:rPr lang="en-US" altLang="ko-KR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고효율 을 지속적 확대 한다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384032" y="2204864"/>
            <a:ext cx="17379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사업 분석</a:t>
            </a:r>
            <a:endParaRPr lang="en-US" altLang="ko-KR" sz="32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00314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Feasibility 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868375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 통계 지표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 량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(SOURCE : 2019 </a:t>
            </a:r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통계청 자료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8501982" y="2615196"/>
            <a:ext cx="3056222" cy="771746"/>
            <a:chOff x="2811405" y="2674871"/>
            <a:chExt cx="2859243" cy="722006"/>
          </a:xfrm>
        </p:grpSpPr>
        <p:sp>
          <p:nvSpPr>
            <p:cNvPr id="49" name="Text Box 8"/>
            <p:cNvSpPr txBox="1">
              <a:spLocks noChangeArrowheads="1"/>
            </p:cNvSpPr>
            <p:nvPr/>
          </p:nvSpPr>
          <p:spPr bwMode="auto">
            <a:xfrm>
              <a:off x="2811405" y="2674871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년간 중개 수수료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11407" y="3108937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 </a:t>
              </a:r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</a:t>
              </a:r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천 억 원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8501982" y="4540609"/>
            <a:ext cx="3056222" cy="1202631"/>
            <a:chOff x="2811405" y="4524874"/>
            <a:chExt cx="2859243" cy="1125119"/>
          </a:xfrm>
        </p:grpSpPr>
        <p:sp>
          <p:nvSpPr>
            <p:cNvPr id="52" name="Text Box 8"/>
            <p:cNvSpPr txBox="1">
              <a:spLocks noChangeArrowheads="1"/>
            </p:cNvSpPr>
            <p:nvPr/>
          </p:nvSpPr>
          <p:spPr bwMode="auto">
            <a:xfrm>
              <a:off x="2811405" y="4524874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주거 별 분류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811407" y="4958937"/>
              <a:ext cx="2330227" cy="69105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자가 </a:t>
              </a:r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42.8 %</a:t>
              </a:r>
            </a:p>
            <a:p>
              <a:pPr algn="l"/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전세   </a:t>
              </a:r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23.1 %</a:t>
              </a:r>
            </a:p>
            <a:p>
              <a:pPr algn="l"/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월세   </a:t>
              </a:r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34.1 %</a:t>
              </a: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584517" y="2615194"/>
            <a:ext cx="3093309" cy="771750"/>
            <a:chOff x="6600057" y="2738985"/>
            <a:chExt cx="2893940" cy="722009"/>
          </a:xfrm>
        </p:grpSpPr>
        <p:sp>
          <p:nvSpPr>
            <p:cNvPr id="55" name="Text Box 8"/>
            <p:cNvSpPr txBox="1">
              <a:spLocks noChangeArrowheads="1"/>
            </p:cNvSpPr>
            <p:nvPr/>
          </p:nvSpPr>
          <p:spPr bwMode="auto">
            <a:xfrm>
              <a:off x="6600057" y="2738985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년간 이사 건수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163769" y="3173054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359,400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건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월세 이사 건수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584515" y="4540605"/>
            <a:ext cx="3093309" cy="1202637"/>
            <a:chOff x="6600056" y="4386059"/>
            <a:chExt cx="2893940" cy="1125124"/>
          </a:xfrm>
        </p:grpSpPr>
        <p:sp>
          <p:nvSpPr>
            <p:cNvPr id="58" name="Text Box 8"/>
            <p:cNvSpPr txBox="1">
              <a:spLocks noChangeArrowheads="1"/>
            </p:cNvSpPr>
            <p:nvPr/>
          </p:nvSpPr>
          <p:spPr bwMode="auto">
            <a:xfrm>
              <a:off x="6600056" y="4386059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임대 현황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163769" y="4820128"/>
              <a:ext cx="2330227" cy="6910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임대 호수 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45.8 %</a:t>
              </a:r>
            </a:p>
            <a:p>
              <a:pPr algn="r"/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임대 사업자 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19.1 %</a:t>
              </a:r>
            </a:p>
            <a:p>
              <a:pPr algn="r"/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비 사업자 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26.7 %</a:t>
              </a: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082178" y="2307796"/>
            <a:ext cx="3945093" cy="3761599"/>
            <a:chOff x="4082178" y="2307796"/>
            <a:chExt cx="3945093" cy="3761599"/>
          </a:xfrm>
        </p:grpSpPr>
        <p:sp>
          <p:nvSpPr>
            <p:cNvPr id="17" name="오각형 16"/>
            <p:cNvSpPr/>
            <p:nvPr/>
          </p:nvSpPr>
          <p:spPr>
            <a:xfrm>
              <a:off x="4082179" y="5151932"/>
              <a:ext cx="2477152" cy="917463"/>
            </a:xfrm>
            <a:prstGeom prst="homePlate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오각형 17"/>
            <p:cNvSpPr/>
            <p:nvPr/>
          </p:nvSpPr>
          <p:spPr>
            <a:xfrm rot="10800000">
              <a:off x="5550119" y="5147603"/>
              <a:ext cx="2477151" cy="917463"/>
            </a:xfrm>
            <a:prstGeom prst="homePlate">
              <a:avLst/>
            </a:prstGeom>
            <a:solidFill>
              <a:srgbClr val="9FCE3E"/>
            </a:solidFill>
            <a:ln>
              <a:noFill/>
            </a:ln>
            <a:effectLst>
              <a:outerShdw blurRad="508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오각형 19"/>
            <p:cNvSpPr/>
            <p:nvPr/>
          </p:nvSpPr>
          <p:spPr>
            <a:xfrm rot="16200000">
              <a:off x="6329964" y="4005103"/>
              <a:ext cx="2477150" cy="917464"/>
            </a:xfrm>
            <a:prstGeom prst="homePlate">
              <a:avLst/>
            </a:prstGeom>
            <a:solidFill>
              <a:srgbClr val="9FC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오각형 20"/>
            <p:cNvSpPr/>
            <p:nvPr/>
          </p:nvSpPr>
          <p:spPr>
            <a:xfrm rot="5400000">
              <a:off x="6513456" y="2904147"/>
              <a:ext cx="2110164" cy="917464"/>
            </a:xfrm>
            <a:prstGeom prst="homePlate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오각형 21"/>
            <p:cNvSpPr/>
            <p:nvPr/>
          </p:nvSpPr>
          <p:spPr>
            <a:xfrm rot="10800000">
              <a:off x="5550119" y="2307796"/>
              <a:ext cx="2477151" cy="917463"/>
            </a:xfrm>
            <a:prstGeom prst="homePlat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357354" y="2491289"/>
              <a:ext cx="496030" cy="427612"/>
              <a:chOff x="7357354" y="2491289"/>
              <a:chExt cx="496030" cy="427612"/>
            </a:xfrm>
          </p:grpSpPr>
          <p:sp>
            <p:nvSpPr>
              <p:cNvPr id="24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27" name="오각형 26"/>
            <p:cNvSpPr/>
            <p:nvPr/>
          </p:nvSpPr>
          <p:spPr>
            <a:xfrm>
              <a:off x="4082179" y="2307796"/>
              <a:ext cx="2477151" cy="917463"/>
            </a:xfrm>
            <a:prstGeom prst="homePlate">
              <a:avLst/>
            </a:prstGeom>
            <a:solidFill>
              <a:srgbClr val="81C181"/>
            </a:solidFill>
            <a:ln>
              <a:noFill/>
            </a:ln>
            <a:effectLst>
              <a:outerShdw blurRad="508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오각형 27"/>
            <p:cNvSpPr/>
            <p:nvPr/>
          </p:nvSpPr>
          <p:spPr>
            <a:xfrm rot="5400000">
              <a:off x="3302335" y="3362879"/>
              <a:ext cx="2477150" cy="917464"/>
            </a:xfrm>
            <a:prstGeom prst="homePlate">
              <a:avLst/>
            </a:prstGeom>
            <a:solidFill>
              <a:srgbClr val="81C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311544" y="2519029"/>
              <a:ext cx="436893" cy="436891"/>
              <a:chOff x="4311544" y="2519029"/>
              <a:chExt cx="436893" cy="436891"/>
            </a:xfrm>
          </p:grpSpPr>
          <p:sp>
            <p:nvSpPr>
              <p:cNvPr id="30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32" name="오각형 31"/>
            <p:cNvSpPr/>
            <p:nvPr/>
          </p:nvSpPr>
          <p:spPr>
            <a:xfrm rot="16200000">
              <a:off x="3439956" y="4509707"/>
              <a:ext cx="2201911" cy="917464"/>
            </a:xfrm>
            <a:prstGeom prst="homePlate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4131153" y="4197254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Text Box 8"/>
            <p:cNvSpPr txBox="1">
              <a:spLocks noChangeArrowheads="1"/>
            </p:cNvSpPr>
            <p:nvPr/>
          </p:nvSpPr>
          <p:spPr bwMode="auto">
            <a:xfrm>
              <a:off x="5504246" y="2613924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7154732" y="3600859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Text Box 8"/>
            <p:cNvSpPr txBox="1">
              <a:spLocks noChangeArrowheads="1"/>
            </p:cNvSpPr>
            <p:nvPr/>
          </p:nvSpPr>
          <p:spPr bwMode="auto">
            <a:xfrm>
              <a:off x="5809378" y="5436909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311544" y="5335424"/>
              <a:ext cx="440344" cy="464274"/>
              <a:chOff x="4311544" y="5335424"/>
              <a:chExt cx="440344" cy="464274"/>
            </a:xfrm>
          </p:grpSpPr>
          <p:sp>
            <p:nvSpPr>
              <p:cNvPr id="33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2" name="그룹 41"/>
            <p:cNvGrpSpPr/>
            <p:nvPr/>
          </p:nvGrpSpPr>
          <p:grpSpPr>
            <a:xfrm>
              <a:off x="7333036" y="5323478"/>
              <a:ext cx="529129" cy="524489"/>
              <a:chOff x="7333036" y="5323478"/>
              <a:chExt cx="529129" cy="524489"/>
            </a:xfrm>
          </p:grpSpPr>
          <p:sp>
            <p:nvSpPr>
              <p:cNvPr id="43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60" name="그림 5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4" t="50399" r="49695" b="21252"/>
          <a:stretch/>
        </p:blipFill>
        <p:spPr>
          <a:xfrm>
            <a:off x="4999642" y="3220932"/>
            <a:ext cx="2125643" cy="194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483472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9" y="1249387"/>
            <a:ext cx="10575446" cy="906985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 분석 지표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 계 량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</a:p>
          <a:p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8501982" y="2615197"/>
            <a:ext cx="3056222" cy="987190"/>
            <a:chOff x="2811405" y="2674871"/>
            <a:chExt cx="2859243" cy="923564"/>
          </a:xfrm>
        </p:grpSpPr>
        <p:sp>
          <p:nvSpPr>
            <p:cNvPr id="49" name="Text Box 8"/>
            <p:cNvSpPr txBox="1">
              <a:spLocks noChangeArrowheads="1"/>
            </p:cNvSpPr>
            <p:nvPr/>
          </p:nvSpPr>
          <p:spPr bwMode="auto">
            <a:xfrm>
              <a:off x="2811405" y="2674871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공인 중개사 매출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11407" y="3108937"/>
              <a:ext cx="2859241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5,000 </a:t>
              </a:r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원 이상 매출 공인 중개사 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/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23% </a:t>
              </a:r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불과 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8501982" y="4540608"/>
            <a:ext cx="3354658" cy="987187"/>
            <a:chOff x="2811405" y="4524874"/>
            <a:chExt cx="3138444" cy="923561"/>
          </a:xfrm>
        </p:grpSpPr>
        <p:sp>
          <p:nvSpPr>
            <p:cNvPr id="52" name="Text Box 8"/>
            <p:cNvSpPr txBox="1">
              <a:spLocks noChangeArrowheads="1"/>
            </p:cNvSpPr>
            <p:nvPr/>
          </p:nvSpPr>
          <p:spPr bwMode="auto">
            <a:xfrm>
              <a:off x="2811405" y="4524874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수수료 불만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811407" y="4958937"/>
              <a:ext cx="3138442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중개 수수료에 민원 및 청원이 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/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급증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584517" y="2615195"/>
            <a:ext cx="3093309" cy="771749"/>
            <a:chOff x="6600057" y="2738985"/>
            <a:chExt cx="2893940" cy="722008"/>
          </a:xfrm>
        </p:grpSpPr>
        <p:sp>
          <p:nvSpPr>
            <p:cNvPr id="55" name="Text Box 8"/>
            <p:cNvSpPr txBox="1">
              <a:spLocks noChangeArrowheads="1"/>
            </p:cNvSpPr>
            <p:nvPr/>
          </p:nvSpPr>
          <p:spPr bwMode="auto">
            <a:xfrm>
              <a:off x="6600057" y="2738985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부동산 중개 자격 소지자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163769" y="3173053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약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45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명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운영자 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10 </a:t>
              </a:r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명</a:t>
              </a:r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584515" y="4540604"/>
            <a:ext cx="3093309" cy="987193"/>
            <a:chOff x="6600056" y="4386059"/>
            <a:chExt cx="2893940" cy="923566"/>
          </a:xfrm>
        </p:grpSpPr>
        <p:sp>
          <p:nvSpPr>
            <p:cNvPr id="58" name="Text Box 8"/>
            <p:cNvSpPr txBox="1">
              <a:spLocks noChangeArrowheads="1"/>
            </p:cNvSpPr>
            <p:nvPr/>
          </p:nvSpPr>
          <p:spPr bwMode="auto">
            <a:xfrm>
              <a:off x="6600056" y="4386059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공인중개사 폐업</a:t>
              </a:r>
              <a:endParaRPr lang="en-US" altLang="ko-KR" sz="20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600056" y="4820128"/>
              <a:ext cx="2893940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정책의 강화와 </a:t>
              </a:r>
              <a:r>
                <a:rPr lang="ko-KR" altLang="en-US" sz="140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정부의 부동산 정책 변화로 인한 폐업 사례 증가</a:t>
              </a:r>
              <a:endParaRPr lang="en-US" altLang="ko-KR" sz="14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4082178" y="2307796"/>
            <a:ext cx="3945093" cy="3761599"/>
            <a:chOff x="4082178" y="2307796"/>
            <a:chExt cx="3945093" cy="3761599"/>
          </a:xfrm>
        </p:grpSpPr>
        <p:sp>
          <p:nvSpPr>
            <p:cNvPr id="17" name="오각형 16"/>
            <p:cNvSpPr/>
            <p:nvPr/>
          </p:nvSpPr>
          <p:spPr>
            <a:xfrm>
              <a:off x="4082179" y="5151932"/>
              <a:ext cx="2477152" cy="917463"/>
            </a:xfrm>
            <a:prstGeom prst="homePlate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오각형 17"/>
            <p:cNvSpPr/>
            <p:nvPr/>
          </p:nvSpPr>
          <p:spPr>
            <a:xfrm rot="10800000">
              <a:off x="5550119" y="5147603"/>
              <a:ext cx="2477151" cy="917463"/>
            </a:xfrm>
            <a:prstGeom prst="homePlate">
              <a:avLst/>
            </a:prstGeom>
            <a:solidFill>
              <a:srgbClr val="9FCE3E"/>
            </a:solidFill>
            <a:ln>
              <a:noFill/>
            </a:ln>
            <a:effectLst>
              <a:outerShdw blurRad="508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오각형 19"/>
            <p:cNvSpPr/>
            <p:nvPr/>
          </p:nvSpPr>
          <p:spPr>
            <a:xfrm rot="16200000">
              <a:off x="6329964" y="4005103"/>
              <a:ext cx="2477150" cy="917464"/>
            </a:xfrm>
            <a:prstGeom prst="homePlate">
              <a:avLst/>
            </a:prstGeom>
            <a:solidFill>
              <a:srgbClr val="9FC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오각형 20"/>
            <p:cNvSpPr/>
            <p:nvPr/>
          </p:nvSpPr>
          <p:spPr>
            <a:xfrm rot="5400000">
              <a:off x="6513456" y="2904147"/>
              <a:ext cx="2110164" cy="917464"/>
            </a:xfrm>
            <a:prstGeom prst="homePlate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오각형 21"/>
            <p:cNvSpPr/>
            <p:nvPr/>
          </p:nvSpPr>
          <p:spPr>
            <a:xfrm rot="10800000">
              <a:off x="5550119" y="2307796"/>
              <a:ext cx="2477151" cy="917463"/>
            </a:xfrm>
            <a:prstGeom prst="homePlat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7357354" y="2491289"/>
              <a:ext cx="496030" cy="427612"/>
              <a:chOff x="7357354" y="2491289"/>
              <a:chExt cx="496030" cy="427612"/>
            </a:xfrm>
          </p:grpSpPr>
          <p:sp>
            <p:nvSpPr>
              <p:cNvPr id="24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5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26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27" name="오각형 26"/>
            <p:cNvSpPr/>
            <p:nvPr/>
          </p:nvSpPr>
          <p:spPr>
            <a:xfrm>
              <a:off x="4082179" y="2307796"/>
              <a:ext cx="2477151" cy="917463"/>
            </a:xfrm>
            <a:prstGeom prst="homePlate">
              <a:avLst/>
            </a:prstGeom>
            <a:solidFill>
              <a:srgbClr val="81C181"/>
            </a:solidFill>
            <a:ln>
              <a:noFill/>
            </a:ln>
            <a:effectLst>
              <a:outerShdw blurRad="508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오각형 27"/>
            <p:cNvSpPr/>
            <p:nvPr/>
          </p:nvSpPr>
          <p:spPr>
            <a:xfrm rot="5400000">
              <a:off x="3302335" y="3362879"/>
              <a:ext cx="2477150" cy="917464"/>
            </a:xfrm>
            <a:prstGeom prst="homePlate">
              <a:avLst/>
            </a:prstGeom>
            <a:solidFill>
              <a:srgbClr val="81C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311544" y="2519029"/>
              <a:ext cx="436893" cy="436891"/>
              <a:chOff x="4311544" y="2519029"/>
              <a:chExt cx="436893" cy="436891"/>
            </a:xfrm>
          </p:grpSpPr>
          <p:sp>
            <p:nvSpPr>
              <p:cNvPr id="30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32" name="오각형 31"/>
            <p:cNvSpPr/>
            <p:nvPr/>
          </p:nvSpPr>
          <p:spPr>
            <a:xfrm rot="16200000">
              <a:off x="3439956" y="4509707"/>
              <a:ext cx="2201911" cy="917464"/>
            </a:xfrm>
            <a:prstGeom prst="homePlate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4131153" y="4197254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Text Box 8"/>
            <p:cNvSpPr txBox="1">
              <a:spLocks noChangeArrowheads="1"/>
            </p:cNvSpPr>
            <p:nvPr/>
          </p:nvSpPr>
          <p:spPr bwMode="auto">
            <a:xfrm>
              <a:off x="5504246" y="2613924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7154732" y="3600859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Text Box 8"/>
            <p:cNvSpPr txBox="1">
              <a:spLocks noChangeArrowheads="1"/>
            </p:cNvSpPr>
            <p:nvPr/>
          </p:nvSpPr>
          <p:spPr bwMode="auto">
            <a:xfrm>
              <a:off x="5809378" y="5436909"/>
              <a:ext cx="82571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311544" y="5335424"/>
              <a:ext cx="440344" cy="464274"/>
              <a:chOff x="4311544" y="5335424"/>
              <a:chExt cx="440344" cy="464274"/>
            </a:xfrm>
          </p:grpSpPr>
          <p:sp>
            <p:nvSpPr>
              <p:cNvPr id="33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4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2" name="그룹 41"/>
            <p:cNvGrpSpPr/>
            <p:nvPr/>
          </p:nvGrpSpPr>
          <p:grpSpPr>
            <a:xfrm>
              <a:off x="7333036" y="5323478"/>
              <a:ext cx="529129" cy="524489"/>
              <a:chOff x="7333036" y="5323478"/>
              <a:chExt cx="529129" cy="524489"/>
            </a:xfrm>
          </p:grpSpPr>
          <p:sp>
            <p:nvSpPr>
              <p:cNvPr id="43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6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60" name="그림 5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61" name="그림 6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4" t="50399" r="49695" b="21252"/>
          <a:stretch/>
        </p:blipFill>
        <p:spPr>
          <a:xfrm>
            <a:off x="4999642" y="3220932"/>
            <a:ext cx="2125643" cy="1944217"/>
          </a:xfrm>
          <a:prstGeom prst="rect">
            <a:avLst/>
          </a:prstGeom>
        </p:spPr>
      </p:pic>
      <p:sp>
        <p:nvSpPr>
          <p:cNvPr id="63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Feasibility 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2773837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1923791" y="1656184"/>
            <a:ext cx="2372009" cy="5157192"/>
            <a:chOff x="2226563" y="1700807"/>
            <a:chExt cx="1968167" cy="5157192"/>
          </a:xfrm>
        </p:grpSpPr>
        <p:sp>
          <p:nvSpPr>
            <p:cNvPr id="34" name="직사각형 33"/>
            <p:cNvSpPr/>
            <p:nvPr/>
          </p:nvSpPr>
          <p:spPr>
            <a:xfrm>
              <a:off x="3418628" y="2082312"/>
              <a:ext cx="603260" cy="14907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이등변 삼각형 34"/>
            <p:cNvSpPr/>
            <p:nvPr/>
          </p:nvSpPr>
          <p:spPr>
            <a:xfrm>
              <a:off x="3245780" y="1700807"/>
              <a:ext cx="948950" cy="47866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2838677" y="3573015"/>
              <a:ext cx="603260" cy="137729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양쪽 모서리가 둥근 사각형 39"/>
            <p:cNvSpPr/>
            <p:nvPr/>
          </p:nvSpPr>
          <p:spPr>
            <a:xfrm>
              <a:off x="2838677" y="3279692"/>
              <a:ext cx="764130" cy="2933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양쪽 모서리가 둥근 사각형 40"/>
            <p:cNvSpPr/>
            <p:nvPr/>
          </p:nvSpPr>
          <p:spPr>
            <a:xfrm>
              <a:off x="3441938" y="3284983"/>
              <a:ext cx="160870" cy="2933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2B32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2235417" y="4962044"/>
              <a:ext cx="603260" cy="18959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양쪽 모서리가 둥근 사각형 42"/>
            <p:cNvSpPr/>
            <p:nvPr/>
          </p:nvSpPr>
          <p:spPr>
            <a:xfrm>
              <a:off x="2235417" y="4668722"/>
              <a:ext cx="764130" cy="2933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양쪽 모서리가 둥근 사각형 43"/>
            <p:cNvSpPr/>
            <p:nvPr/>
          </p:nvSpPr>
          <p:spPr>
            <a:xfrm>
              <a:off x="2838677" y="4668722"/>
              <a:ext cx="160870" cy="2933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2B32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5" name="Text Box 8"/>
            <p:cNvSpPr txBox="1">
              <a:spLocks noChangeArrowheads="1"/>
            </p:cNvSpPr>
            <p:nvPr/>
          </p:nvSpPr>
          <p:spPr bwMode="auto">
            <a:xfrm>
              <a:off x="3425025" y="2132855"/>
              <a:ext cx="59116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idole" panose="02000503000000000000" pitchFamily="2" charset="0"/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03</a:t>
              </a:r>
              <a:endParaRPr lang="ko-KR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47" name="Text Box 8"/>
            <p:cNvSpPr txBox="1">
              <a:spLocks noChangeArrowheads="1"/>
            </p:cNvSpPr>
            <p:nvPr/>
          </p:nvSpPr>
          <p:spPr bwMode="auto">
            <a:xfrm>
              <a:off x="2825098" y="3543398"/>
              <a:ext cx="59116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idole" panose="02000503000000000000" pitchFamily="2" charset="0"/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02</a:t>
              </a:r>
              <a:endParaRPr lang="ko-KR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48" name="Text Box 8"/>
            <p:cNvSpPr txBox="1">
              <a:spLocks noChangeArrowheads="1"/>
            </p:cNvSpPr>
            <p:nvPr/>
          </p:nvSpPr>
          <p:spPr bwMode="auto">
            <a:xfrm>
              <a:off x="2226563" y="4950307"/>
              <a:ext cx="59853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>
                <a:defRPr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Gidole" panose="02000503000000000000" pitchFamily="2" charset="0"/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01</a:t>
              </a:r>
              <a:endParaRPr lang="ko-KR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627264" y="2154342"/>
            <a:ext cx="7661424" cy="1264890"/>
            <a:chOff x="5347343" y="2752788"/>
            <a:chExt cx="7661424" cy="1264890"/>
          </a:xfrm>
        </p:grpSpPr>
        <p:sp>
          <p:nvSpPr>
            <p:cNvPr id="49" name="Text Box 8"/>
            <p:cNvSpPr txBox="1">
              <a:spLocks noChangeArrowheads="1"/>
            </p:cNvSpPr>
            <p:nvPr/>
          </p:nvSpPr>
          <p:spPr bwMode="auto">
            <a:xfrm>
              <a:off x="5347343" y="2752788"/>
              <a:ext cx="24932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중개사법 관련</a:t>
              </a:r>
              <a:endParaRPr lang="en-US" altLang="ko-KR" sz="16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777530" y="2755794"/>
              <a:ext cx="6231237" cy="12618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285750" indent="-285750" algn="l"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</a:t>
              </a:r>
              <a:r>
                <a:rPr lang="ko-KR" altLang="en-US" b="1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호스팅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으로 중개사무소 개설 활성화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카페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24)</a:t>
              </a:r>
            </a:p>
            <a:p>
              <a:pPr marL="285750" indent="-285750" algn="l"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에서 계약에 필요한 각종 서식 다운 사용 및 전자결재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algn="l"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중개사 플랫폼 </a:t>
              </a:r>
              <a:r>
                <a:rPr lang="ko-KR" altLang="en-US" b="1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앱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에서 자가광고로 차별화 시도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algn="l"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공유사무실 및 중개법인  운영으로 시장의 인식 전환 유도</a:t>
              </a: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sp>
        <p:nvSpPr>
          <p:cNvPr id="57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Feasibility 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8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379413"/>
          </a:xfrm>
        </p:spPr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사업의 경쟁력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(business competitiveness)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9" name="그룹 58"/>
          <p:cNvGrpSpPr/>
          <p:nvPr/>
        </p:nvGrpSpPr>
        <p:grpSpPr>
          <a:xfrm>
            <a:off x="3330023" y="5053996"/>
            <a:ext cx="8112412" cy="944451"/>
            <a:chOff x="6400063" y="3413072"/>
            <a:chExt cx="8112412" cy="944451"/>
          </a:xfrm>
        </p:grpSpPr>
        <p:sp>
          <p:nvSpPr>
            <p:cNvPr id="60" name="Text Box 8"/>
            <p:cNvSpPr txBox="1">
              <a:spLocks noChangeArrowheads="1"/>
            </p:cNvSpPr>
            <p:nvPr/>
          </p:nvSpPr>
          <p:spPr bwMode="auto">
            <a:xfrm>
              <a:off x="6400063" y="3413072"/>
              <a:ext cx="136815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거래의 안정성</a:t>
              </a:r>
              <a:endParaRPr lang="en-US" altLang="ko-KR" sz="16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814035" y="3413675"/>
              <a:ext cx="6698440" cy="9438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단계의 보안체계 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– 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안면인식 기술 활용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계약 실행과 관련한 무한책임제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b="1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보증사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은행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  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도입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가상 계좌를 활용한 결재방식  채택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자동대출 연계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4054375" y="3573016"/>
            <a:ext cx="6957792" cy="1264119"/>
            <a:chOff x="5576463" y="3516268"/>
            <a:chExt cx="9703161" cy="1264119"/>
          </a:xfrm>
        </p:grpSpPr>
        <p:sp>
          <p:nvSpPr>
            <p:cNvPr id="63" name="Text Box 8"/>
            <p:cNvSpPr txBox="1">
              <a:spLocks noChangeArrowheads="1"/>
            </p:cNvSpPr>
            <p:nvPr/>
          </p:nvSpPr>
          <p:spPr bwMode="auto">
            <a:xfrm>
              <a:off x="5576463" y="3516268"/>
              <a:ext cx="24932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거래의 편리성</a:t>
              </a:r>
              <a:endParaRPr lang="en-US" altLang="ko-KR" sz="16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588364" y="3518503"/>
              <a:ext cx="7691260" cy="126188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동영상  업로드를 통한  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VR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서비스로  물건 탐방 갈증 해소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중개사 개입 없이 자유 의사대로 계약 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관심물건 등록 시 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SNS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을 통한 정보 수신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(AI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서비스 포함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 </a:t>
              </a: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서비스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defTabSz="742950">
                <a:spcBef>
                  <a:spcPts val="813"/>
                </a:spcBef>
                <a:buClr>
                  <a:prstClr val="black"/>
                </a:buClr>
                <a:buFont typeface="Arial" panose="020B0604020202020204" pitchFamily="34" charset="0"/>
                <a:buChar char="•"/>
                <a:defRPr/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때와 장소를 가리지 않는  유동적 환경에서 서비스 실현</a:t>
              </a: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3332198" y="6093296"/>
            <a:ext cx="29658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b="1" dirty="0">
                <a:solidFill>
                  <a:srgbClr val="A8BAE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</a:t>
            </a:r>
            <a:r>
              <a:rPr lang="ko-KR" altLang="en-US" b="1" dirty="0" err="1">
                <a:solidFill>
                  <a:srgbClr val="A8BAE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프롭테크</a:t>
            </a:r>
            <a:r>
              <a:rPr lang="ko-KR" altLang="en-US" b="1" dirty="0">
                <a:solidFill>
                  <a:srgbClr val="A8BAE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시대의 시장 선점  </a:t>
            </a:r>
            <a:r>
              <a:rPr lang="en-US" altLang="ko-KR" sz="2000" b="1" dirty="0">
                <a:solidFill>
                  <a:srgbClr val="A8BAE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』</a:t>
            </a:r>
            <a:endParaRPr lang="ko-KR" altLang="en-US" sz="2000" b="1" dirty="0">
              <a:solidFill>
                <a:srgbClr val="A8BAE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103140" y="6103493"/>
            <a:ext cx="3529364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First  Mover       Fast  Follower</a:t>
            </a:r>
            <a:r>
              <a:rPr lang="ko-KR" altLang="en-US" sz="14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』</a:t>
            </a:r>
            <a:endParaRPr lang="ko-KR" altLang="en-US" sz="1600" b="1" dirty="0">
              <a:solidFill>
                <a:srgbClr val="92D05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080630" y="3507242"/>
            <a:ext cx="6795396" cy="6343"/>
          </a:xfrm>
          <a:prstGeom prst="line">
            <a:avLst/>
          </a:prstGeom>
          <a:ln w="19050">
            <a:solidFill>
              <a:srgbClr val="8C9DD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3351782" y="4887805"/>
            <a:ext cx="7524244" cy="24525"/>
          </a:xfrm>
          <a:prstGeom prst="line">
            <a:avLst/>
          </a:prstGeom>
          <a:ln w="12700">
            <a:solidFill>
              <a:srgbClr val="A4A1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V="1">
            <a:off x="2661503" y="6085948"/>
            <a:ext cx="8214523" cy="7348"/>
          </a:xfrm>
          <a:prstGeom prst="line">
            <a:avLst/>
          </a:prstGeom>
          <a:ln w="12700">
            <a:solidFill>
              <a:srgbClr val="5F59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1223785" y="6093296"/>
            <a:ext cx="1437717" cy="7200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4524357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5343896" y="2060848"/>
            <a:ext cx="1504394" cy="1504393"/>
          </a:xfrm>
          <a:prstGeom prst="ellipse">
            <a:avLst/>
          </a:prstGeom>
          <a:noFill/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8857139" y="2437563"/>
            <a:ext cx="3334861" cy="877037"/>
            <a:chOff x="8857139" y="2437563"/>
            <a:chExt cx="3334861" cy="877037"/>
          </a:xfrm>
        </p:grpSpPr>
        <p:sp>
          <p:nvSpPr>
            <p:cNvPr id="15" name="Text Box 8"/>
            <p:cNvSpPr txBox="1">
              <a:spLocks noChangeArrowheads="1"/>
            </p:cNvSpPr>
            <p:nvPr/>
          </p:nvSpPr>
          <p:spPr bwMode="auto">
            <a:xfrm>
              <a:off x="8857139" y="2437563"/>
              <a:ext cx="263946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8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계약방식</a:t>
              </a:r>
              <a:endParaRPr lang="ko-KR" altLang="ko-KR" sz="18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857140" y="2852935"/>
              <a:ext cx="333486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안전한 비대면 계약 방식을 추구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완벽한 전자계약을 통한 서비스 제공 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8246508" y="3838623"/>
            <a:ext cx="4474228" cy="1108959"/>
            <a:chOff x="8246508" y="3838623"/>
            <a:chExt cx="4474228" cy="1108959"/>
          </a:xfrm>
        </p:grpSpPr>
        <p:sp>
          <p:nvSpPr>
            <p:cNvPr id="22" name="Text Box 8"/>
            <p:cNvSpPr txBox="1">
              <a:spLocks noChangeArrowheads="1"/>
            </p:cNvSpPr>
            <p:nvPr/>
          </p:nvSpPr>
          <p:spPr bwMode="auto">
            <a:xfrm>
              <a:off x="8246509" y="3838623"/>
              <a:ext cx="263946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8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차별화</a:t>
              </a:r>
              <a:endParaRPr lang="ko-KR" altLang="ko-KR" sz="18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246508" y="4301251"/>
              <a:ext cx="4474228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타사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직방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다방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와의 완벽한 차별화 서비스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공인중개사의 매물 확보가 다양해짐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비대면 대출 서비스 연계 지원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274594" y="5759286"/>
            <a:ext cx="3616100" cy="877040"/>
            <a:chOff x="4404558" y="5827022"/>
            <a:chExt cx="3340181" cy="877040"/>
          </a:xfrm>
        </p:grpSpPr>
        <p:sp>
          <p:nvSpPr>
            <p:cNvPr id="32" name="Text Box 8"/>
            <p:cNvSpPr txBox="1">
              <a:spLocks noChangeArrowheads="1"/>
            </p:cNvSpPr>
            <p:nvPr/>
          </p:nvSpPr>
          <p:spPr bwMode="auto">
            <a:xfrm>
              <a:off x="4625375" y="5827022"/>
              <a:ext cx="289303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ctr">
                <a:defRPr/>
              </a:pPr>
              <a:r>
                <a:rPr lang="ko-KR" altLang="en-US" sz="18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보안</a:t>
              </a:r>
              <a:endParaRPr lang="ko-KR" altLang="ko-KR" sz="18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404558" y="6242397"/>
              <a:ext cx="334018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단계 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ISP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인증 체계와 비전인식 본인 확인 기술 적용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허위매물 근절과 부동산 범죄를 사전에 예방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95400" y="2437563"/>
            <a:ext cx="2762311" cy="1246369"/>
            <a:chOff x="695400" y="2437563"/>
            <a:chExt cx="2762311" cy="1246369"/>
          </a:xfrm>
        </p:grpSpPr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695400" y="2437563"/>
              <a:ext cx="265086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>
                <a:defRPr/>
              </a:pPr>
              <a:r>
                <a:rPr lang="ko-KR" altLang="en-US" sz="18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수익모델</a:t>
              </a:r>
              <a:endParaRPr lang="ko-KR" altLang="ko-KR" sz="18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028241" y="2852935"/>
              <a:ext cx="2429470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공인중개사 전용 오피스 운영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1588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콜 서비스 운영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부대 서비스 운영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영상 메신저 플랫폼 운영 제공 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996863" y="3815229"/>
            <a:ext cx="3010905" cy="1061703"/>
            <a:chOff x="996863" y="3815229"/>
            <a:chExt cx="3010905" cy="1061703"/>
          </a:xfrm>
        </p:grpSpPr>
        <p:sp>
          <p:nvSpPr>
            <p:cNvPr id="53" name="Text Box 8"/>
            <p:cNvSpPr txBox="1">
              <a:spLocks noChangeArrowheads="1"/>
            </p:cNvSpPr>
            <p:nvPr/>
          </p:nvSpPr>
          <p:spPr bwMode="auto">
            <a:xfrm>
              <a:off x="1205163" y="3815229"/>
              <a:ext cx="265086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>
                <a:defRPr/>
              </a:pPr>
              <a:r>
                <a:rPr lang="ko-KR" altLang="en-US" sz="18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거래방식</a:t>
              </a:r>
              <a:endParaRPr lang="ko-KR" altLang="ko-KR" sz="18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6863" y="4230601"/>
              <a:ext cx="3010905" cy="6463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투명한 거래 방식의 영상 메신저 기능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1450" indent="-171450" algn="l"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조세 의무 정책을 반영한 완전한 부동산 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 방식 제공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4130529" y="3261326"/>
            <a:ext cx="1137290" cy="1577033"/>
            <a:chOff x="4130529" y="3261326"/>
            <a:chExt cx="1137290" cy="1577033"/>
          </a:xfrm>
        </p:grpSpPr>
        <p:sp>
          <p:nvSpPr>
            <p:cNvPr id="8" name="직사각형 7"/>
            <p:cNvSpPr/>
            <p:nvPr/>
          </p:nvSpPr>
          <p:spPr>
            <a:xfrm rot="18777383">
              <a:off x="4481785" y="3900696"/>
              <a:ext cx="1335257" cy="565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육각형 50"/>
            <p:cNvSpPr/>
            <p:nvPr/>
          </p:nvSpPr>
          <p:spPr>
            <a:xfrm rot="5400000">
              <a:off x="4039545" y="3610085"/>
              <a:ext cx="1319258" cy="1137290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56" name="그룹 55"/>
            <p:cNvGrpSpPr/>
            <p:nvPr/>
          </p:nvGrpSpPr>
          <p:grpSpPr>
            <a:xfrm>
              <a:off x="4451159" y="3908268"/>
              <a:ext cx="496030" cy="427612"/>
              <a:chOff x="7357354" y="2491289"/>
              <a:chExt cx="496030" cy="427612"/>
            </a:xfrm>
            <a:solidFill>
              <a:schemeClr val="bg1"/>
            </a:solidFill>
          </p:grpSpPr>
          <p:sp>
            <p:nvSpPr>
              <p:cNvPr id="57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9" name="그룹 18"/>
          <p:cNvGrpSpPr/>
          <p:nvPr/>
        </p:nvGrpSpPr>
        <p:grpSpPr>
          <a:xfrm>
            <a:off x="3497101" y="2206592"/>
            <a:ext cx="1804221" cy="1319258"/>
            <a:chOff x="3488788" y="2206592"/>
            <a:chExt cx="1804221" cy="1319258"/>
          </a:xfrm>
        </p:grpSpPr>
        <p:sp>
          <p:nvSpPr>
            <p:cNvPr id="6" name="직사각형 5"/>
            <p:cNvSpPr/>
            <p:nvPr/>
          </p:nvSpPr>
          <p:spPr>
            <a:xfrm>
              <a:off x="3957751" y="2809703"/>
              <a:ext cx="1335258" cy="5651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육각형 36"/>
            <p:cNvSpPr/>
            <p:nvPr/>
          </p:nvSpPr>
          <p:spPr>
            <a:xfrm rot="5400000">
              <a:off x="3397804" y="2297576"/>
              <a:ext cx="1319258" cy="1137290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60" name="그룹 59"/>
            <p:cNvGrpSpPr/>
            <p:nvPr/>
          </p:nvGrpSpPr>
          <p:grpSpPr>
            <a:xfrm>
              <a:off x="3845636" y="2632931"/>
              <a:ext cx="436893" cy="436891"/>
              <a:chOff x="4311544" y="2519029"/>
              <a:chExt cx="436893" cy="436891"/>
            </a:xfrm>
            <a:solidFill>
              <a:schemeClr val="bg1"/>
            </a:solidFill>
          </p:grpSpPr>
          <p:sp>
            <p:nvSpPr>
              <p:cNvPr id="61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24" name="그룹 23"/>
          <p:cNvGrpSpPr/>
          <p:nvPr/>
        </p:nvGrpSpPr>
        <p:grpSpPr>
          <a:xfrm>
            <a:off x="5513082" y="3600737"/>
            <a:ext cx="1137290" cy="2086623"/>
            <a:chOff x="5513082" y="3600737"/>
            <a:chExt cx="1137290" cy="2086623"/>
          </a:xfrm>
        </p:grpSpPr>
        <p:sp>
          <p:nvSpPr>
            <p:cNvPr id="10" name="직사각형 9"/>
            <p:cNvSpPr/>
            <p:nvPr/>
          </p:nvSpPr>
          <p:spPr>
            <a:xfrm rot="16200000">
              <a:off x="5414102" y="4240107"/>
              <a:ext cx="1335257" cy="565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육각형 29"/>
            <p:cNvSpPr/>
            <p:nvPr/>
          </p:nvSpPr>
          <p:spPr>
            <a:xfrm rot="5400000">
              <a:off x="5422098" y="4459086"/>
              <a:ext cx="1319258" cy="1137290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63" name="그룹 62"/>
            <p:cNvGrpSpPr/>
            <p:nvPr/>
          </p:nvGrpSpPr>
          <p:grpSpPr>
            <a:xfrm>
              <a:off x="5851717" y="4795594"/>
              <a:ext cx="440344" cy="464274"/>
              <a:chOff x="4311544" y="5335424"/>
              <a:chExt cx="440344" cy="464274"/>
            </a:xfrm>
            <a:solidFill>
              <a:schemeClr val="bg1"/>
            </a:solidFill>
          </p:grpSpPr>
          <p:sp>
            <p:nvSpPr>
              <p:cNvPr id="64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7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25" name="그룹 24"/>
          <p:cNvGrpSpPr/>
          <p:nvPr/>
        </p:nvGrpSpPr>
        <p:grpSpPr>
          <a:xfrm>
            <a:off x="6865127" y="3296862"/>
            <a:ext cx="1137291" cy="1576082"/>
            <a:chOff x="6865127" y="3296862"/>
            <a:chExt cx="1137291" cy="1576082"/>
          </a:xfrm>
        </p:grpSpPr>
        <p:sp>
          <p:nvSpPr>
            <p:cNvPr id="9" name="직사각형 8"/>
            <p:cNvSpPr/>
            <p:nvPr/>
          </p:nvSpPr>
          <p:spPr>
            <a:xfrm rot="2822617" flipH="1">
              <a:off x="6328798" y="3936232"/>
              <a:ext cx="1335257" cy="5651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육각형 19"/>
            <p:cNvSpPr/>
            <p:nvPr/>
          </p:nvSpPr>
          <p:spPr>
            <a:xfrm rot="5400000">
              <a:off x="6774144" y="3644669"/>
              <a:ext cx="1319258" cy="1137291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7169209" y="3951070"/>
              <a:ext cx="529129" cy="524489"/>
              <a:chOff x="7333036" y="5323478"/>
              <a:chExt cx="529129" cy="524489"/>
            </a:xfrm>
            <a:solidFill>
              <a:schemeClr val="bg1"/>
            </a:solidFill>
          </p:grpSpPr>
          <p:sp>
            <p:nvSpPr>
              <p:cNvPr id="71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3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4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26" name="그룹 25"/>
          <p:cNvGrpSpPr/>
          <p:nvPr/>
        </p:nvGrpSpPr>
        <p:grpSpPr>
          <a:xfrm>
            <a:off x="6878174" y="2206592"/>
            <a:ext cx="1777521" cy="1319258"/>
            <a:chOff x="6878174" y="2206592"/>
            <a:chExt cx="1777521" cy="1319258"/>
          </a:xfrm>
        </p:grpSpPr>
        <p:sp>
          <p:nvSpPr>
            <p:cNvPr id="7" name="직사각형 6"/>
            <p:cNvSpPr/>
            <p:nvPr/>
          </p:nvSpPr>
          <p:spPr>
            <a:xfrm>
              <a:off x="6878174" y="2809703"/>
              <a:ext cx="1335258" cy="5651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육각형 12"/>
            <p:cNvSpPr/>
            <p:nvPr/>
          </p:nvSpPr>
          <p:spPr>
            <a:xfrm rot="5400000">
              <a:off x="7427421" y="2297576"/>
              <a:ext cx="1319258" cy="1137290"/>
            </a:xfrm>
            <a:prstGeom prst="hexagon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7777124" y="2599606"/>
              <a:ext cx="552364" cy="499983"/>
              <a:chOff x="4806776" y="1795363"/>
              <a:chExt cx="368300" cy="333375"/>
            </a:xfrm>
            <a:solidFill>
              <a:schemeClr val="bg1"/>
            </a:solidFill>
          </p:grpSpPr>
          <p:sp>
            <p:nvSpPr>
              <p:cNvPr id="76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78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Feasibility 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9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379413"/>
          </a:xfrm>
        </p:spPr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 모델의 목표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(business model goal)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0" name="그림 7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320" y="2327674"/>
            <a:ext cx="1108744" cy="87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6581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Profitability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수익성 분석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4013" y="2002622"/>
            <a:ext cx="1855066" cy="3003441"/>
            <a:chOff x="2044033" y="2166764"/>
            <a:chExt cx="1512168" cy="2448273"/>
          </a:xfrm>
        </p:grpSpPr>
        <p:sp>
          <p:nvSpPr>
            <p:cNvPr id="49" name="위쪽 화살표 48"/>
            <p:cNvSpPr/>
            <p:nvPr/>
          </p:nvSpPr>
          <p:spPr>
            <a:xfrm>
              <a:off x="2044033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원통 49"/>
            <p:cNvSpPr/>
            <p:nvPr/>
          </p:nvSpPr>
          <p:spPr>
            <a:xfrm>
              <a:off x="2404073" y="2852957"/>
              <a:ext cx="792088" cy="1762080"/>
            </a:xfrm>
            <a:prstGeom prst="ca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Text Box 8"/>
            <p:cNvSpPr txBox="1">
              <a:spLocks noChangeArrowheads="1"/>
            </p:cNvSpPr>
            <p:nvPr/>
          </p:nvSpPr>
          <p:spPr bwMode="auto">
            <a:xfrm>
              <a:off x="2387730" y="2526804"/>
              <a:ext cx="824774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36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건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3812318" y="2002622"/>
            <a:ext cx="1855066" cy="3003440"/>
            <a:chOff x="4241289" y="2166764"/>
            <a:chExt cx="1512168" cy="2448272"/>
          </a:xfrm>
        </p:grpSpPr>
        <p:sp>
          <p:nvSpPr>
            <p:cNvPr id="45" name="위쪽 화살표 44"/>
            <p:cNvSpPr/>
            <p:nvPr/>
          </p:nvSpPr>
          <p:spPr>
            <a:xfrm>
              <a:off x="4241289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원통 45"/>
            <p:cNvSpPr/>
            <p:nvPr/>
          </p:nvSpPr>
          <p:spPr>
            <a:xfrm>
              <a:off x="4601329" y="2852957"/>
              <a:ext cx="792088" cy="1762079"/>
            </a:xfrm>
            <a:prstGeom prst="ca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Text Box 8"/>
            <p:cNvSpPr txBox="1">
              <a:spLocks noChangeArrowheads="1"/>
            </p:cNvSpPr>
            <p:nvPr/>
          </p:nvSpPr>
          <p:spPr bwMode="auto">
            <a:xfrm>
              <a:off x="4632397" y="2526804"/>
              <a:ext cx="824774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30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만원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6560623" y="2002622"/>
            <a:ext cx="1855066" cy="3003440"/>
            <a:chOff x="6438545" y="2166764"/>
            <a:chExt cx="1512168" cy="2448272"/>
          </a:xfrm>
        </p:grpSpPr>
        <p:sp>
          <p:nvSpPr>
            <p:cNvPr id="39" name="위쪽 화살표 38"/>
            <p:cNvSpPr/>
            <p:nvPr/>
          </p:nvSpPr>
          <p:spPr>
            <a:xfrm>
              <a:off x="6438545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원통 39"/>
            <p:cNvSpPr/>
            <p:nvPr/>
          </p:nvSpPr>
          <p:spPr>
            <a:xfrm>
              <a:off x="6798585" y="2852957"/>
              <a:ext cx="792088" cy="1762079"/>
            </a:xfrm>
            <a:prstGeom prst="ca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6705480" y="2526804"/>
              <a:ext cx="1038496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36,000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건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9308927" y="2002622"/>
            <a:ext cx="1855066" cy="3003440"/>
            <a:chOff x="8635800" y="2166764"/>
            <a:chExt cx="1512168" cy="2448272"/>
          </a:xfrm>
        </p:grpSpPr>
        <p:sp>
          <p:nvSpPr>
            <p:cNvPr id="34" name="위쪽 화살표 33"/>
            <p:cNvSpPr/>
            <p:nvPr/>
          </p:nvSpPr>
          <p:spPr>
            <a:xfrm>
              <a:off x="8635800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원통 34"/>
            <p:cNvSpPr/>
            <p:nvPr/>
          </p:nvSpPr>
          <p:spPr>
            <a:xfrm>
              <a:off x="8995840" y="2852957"/>
              <a:ext cx="792088" cy="1762079"/>
            </a:xfrm>
            <a:prstGeom prst="ca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8875875" y="2526804"/>
              <a:ext cx="1032018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72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444890" y="5178106"/>
            <a:ext cx="3093309" cy="771755"/>
            <a:chOff x="6600057" y="2738983"/>
            <a:chExt cx="2893940" cy="722013"/>
          </a:xfrm>
        </p:grpSpPr>
        <p:sp>
          <p:nvSpPr>
            <p:cNvPr id="55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년간 이사 건수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81913" y="3173056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총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360,000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건 예상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3071665" y="5178106"/>
            <a:ext cx="3384376" cy="1202642"/>
            <a:chOff x="6486360" y="2738983"/>
            <a:chExt cx="3166247" cy="1125128"/>
          </a:xfrm>
        </p:grpSpPr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플랫폼 이용료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486360" y="3173056"/>
              <a:ext cx="3166247" cy="6910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 이용 공인중개사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:30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전국 공인중개사 사무소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:20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개인사업자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개별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):10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941500" y="5178105"/>
            <a:ext cx="3093309" cy="987199"/>
            <a:chOff x="6600057" y="2738982"/>
            <a:chExt cx="2893940" cy="923571"/>
          </a:xfrm>
        </p:grpSpPr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플랫폼 이용 건수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년간 이용건수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총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36,000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건 예상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8689804" y="5178106"/>
            <a:ext cx="3093309" cy="771755"/>
            <a:chOff x="6600057" y="2738983"/>
            <a:chExt cx="2893940" cy="722013"/>
          </a:xfrm>
        </p:grpSpPr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예상수익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881913" y="3173056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총 수익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72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 예상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99191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Profitability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 년도 별 예상 수익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64013" y="2002622"/>
            <a:ext cx="1855066" cy="3003441"/>
            <a:chOff x="2044033" y="2166764"/>
            <a:chExt cx="1512168" cy="2448273"/>
          </a:xfrm>
        </p:grpSpPr>
        <p:sp>
          <p:nvSpPr>
            <p:cNvPr id="49" name="위쪽 화살표 48"/>
            <p:cNvSpPr/>
            <p:nvPr/>
          </p:nvSpPr>
          <p:spPr>
            <a:xfrm>
              <a:off x="2044033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원통 49"/>
            <p:cNvSpPr/>
            <p:nvPr/>
          </p:nvSpPr>
          <p:spPr>
            <a:xfrm>
              <a:off x="2404073" y="3916463"/>
              <a:ext cx="792088" cy="698574"/>
            </a:xfrm>
            <a:prstGeom prst="ca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Text Box 8"/>
            <p:cNvSpPr txBox="1">
              <a:spLocks noChangeArrowheads="1"/>
            </p:cNvSpPr>
            <p:nvPr/>
          </p:nvSpPr>
          <p:spPr bwMode="auto">
            <a:xfrm>
              <a:off x="2387730" y="2526804"/>
              <a:ext cx="824774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72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3812318" y="2002622"/>
            <a:ext cx="1855066" cy="3003440"/>
            <a:chOff x="4241289" y="2166764"/>
            <a:chExt cx="1512168" cy="2448272"/>
          </a:xfrm>
        </p:grpSpPr>
        <p:sp>
          <p:nvSpPr>
            <p:cNvPr id="45" name="위쪽 화살표 44"/>
            <p:cNvSpPr/>
            <p:nvPr/>
          </p:nvSpPr>
          <p:spPr>
            <a:xfrm>
              <a:off x="4241289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원통 45"/>
            <p:cNvSpPr/>
            <p:nvPr/>
          </p:nvSpPr>
          <p:spPr>
            <a:xfrm>
              <a:off x="4601329" y="3505578"/>
              <a:ext cx="792088" cy="1109458"/>
            </a:xfrm>
            <a:prstGeom prst="ca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Text Box 8"/>
            <p:cNvSpPr txBox="1">
              <a:spLocks noChangeArrowheads="1"/>
            </p:cNvSpPr>
            <p:nvPr/>
          </p:nvSpPr>
          <p:spPr bwMode="auto">
            <a:xfrm>
              <a:off x="4584986" y="2526804"/>
              <a:ext cx="824774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144 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6560623" y="2002622"/>
            <a:ext cx="1855066" cy="3003440"/>
            <a:chOff x="6438545" y="2166764"/>
            <a:chExt cx="1512168" cy="2448272"/>
          </a:xfrm>
        </p:grpSpPr>
        <p:sp>
          <p:nvSpPr>
            <p:cNvPr id="39" name="위쪽 화살표 38"/>
            <p:cNvSpPr/>
            <p:nvPr/>
          </p:nvSpPr>
          <p:spPr>
            <a:xfrm>
              <a:off x="6438545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원통 39"/>
            <p:cNvSpPr/>
            <p:nvPr/>
          </p:nvSpPr>
          <p:spPr>
            <a:xfrm>
              <a:off x="6798585" y="3162818"/>
              <a:ext cx="792088" cy="1452218"/>
            </a:xfrm>
            <a:prstGeom prst="ca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6705480" y="2526804"/>
              <a:ext cx="1038496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216 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9308927" y="2002622"/>
            <a:ext cx="1855066" cy="3003440"/>
            <a:chOff x="8635800" y="2166764"/>
            <a:chExt cx="1512168" cy="2448272"/>
          </a:xfrm>
        </p:grpSpPr>
        <p:sp>
          <p:nvSpPr>
            <p:cNvPr id="34" name="위쪽 화살표 33"/>
            <p:cNvSpPr/>
            <p:nvPr/>
          </p:nvSpPr>
          <p:spPr>
            <a:xfrm>
              <a:off x="8635800" y="2166764"/>
              <a:ext cx="1512168" cy="2376264"/>
            </a:xfrm>
            <a:prstGeom prst="upArrow">
              <a:avLst>
                <a:gd name="adj1" fmla="val 67637"/>
                <a:gd name="adj2" fmla="val 50000"/>
              </a:avLst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원통 34"/>
            <p:cNvSpPr/>
            <p:nvPr/>
          </p:nvSpPr>
          <p:spPr>
            <a:xfrm>
              <a:off x="8995840" y="2852957"/>
              <a:ext cx="792088" cy="1762079"/>
            </a:xfrm>
            <a:prstGeom prst="ca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8875875" y="2526804"/>
              <a:ext cx="1032018" cy="2759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288</a:t>
              </a:r>
              <a:r>
                <a:rPr lang="ko-KR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</a:t>
              </a:r>
              <a:endParaRPr lang="ko-KR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444890" y="5178106"/>
            <a:ext cx="3093309" cy="771755"/>
            <a:chOff x="6600057" y="2738983"/>
            <a:chExt cx="2893940" cy="722013"/>
          </a:xfrm>
        </p:grpSpPr>
        <p:sp>
          <p:nvSpPr>
            <p:cNvPr id="55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1step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81913" y="3173056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72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3071665" y="5178106"/>
            <a:ext cx="3384376" cy="771755"/>
            <a:chOff x="6486360" y="2738983"/>
            <a:chExt cx="3166247" cy="722013"/>
          </a:xfrm>
        </p:grpSpPr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2step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486360" y="3173056"/>
              <a:ext cx="316624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144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941500" y="5178105"/>
            <a:ext cx="3093309" cy="771756"/>
            <a:chOff x="6600057" y="2738982"/>
            <a:chExt cx="2893940" cy="722014"/>
          </a:xfrm>
        </p:grpSpPr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3step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881913" y="3173056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216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8689804" y="5178106"/>
            <a:ext cx="3093309" cy="771755"/>
            <a:chOff x="6600057" y="2738983"/>
            <a:chExt cx="2893940" cy="722013"/>
          </a:xfrm>
        </p:grpSpPr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4step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881913" y="3173056"/>
              <a:ext cx="2330227" cy="2879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288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sp>
        <p:nvSpPr>
          <p:cNvPr id="33" name="부제목 2"/>
          <p:cNvSpPr txBox="1">
            <a:spLocks/>
          </p:cNvSpPr>
          <p:nvPr/>
        </p:nvSpPr>
        <p:spPr>
          <a:xfrm>
            <a:off x="2063552" y="6172516"/>
            <a:ext cx="7768480" cy="424836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ko-KR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</a:t>
            </a:r>
            <a:r>
              <a:rPr lang="ko-KR" altLang="en-US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매매시장</a:t>
            </a:r>
            <a:r>
              <a:rPr lang="en-US" altLang="ko-KR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전세시장</a:t>
            </a:r>
            <a:r>
              <a:rPr lang="en-US" altLang="ko-KR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토지 등 거래는 점진적 시장점유율 진입 계획  </a:t>
            </a:r>
            <a:r>
              <a:rPr lang="en-US" altLang="ko-KR" sz="1600" b="1" dirty="0">
                <a:solidFill>
                  <a:srgbClr val="92D05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』</a:t>
            </a:r>
            <a:endParaRPr lang="ko-KR" altLang="en-US" sz="1600" b="1" dirty="0">
              <a:solidFill>
                <a:srgbClr val="92D05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212786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Profitability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 진입 계획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>
            <a:off x="529247" y="3806596"/>
            <a:ext cx="11133510" cy="786310"/>
            <a:chOff x="575692" y="3975477"/>
            <a:chExt cx="7992616" cy="564483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575692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1STEP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모서리가 둥근 직사각형 41"/>
            <p:cNvSpPr/>
            <p:nvPr/>
          </p:nvSpPr>
          <p:spPr>
            <a:xfrm>
              <a:off x="2102365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2STEP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모서리가 둥근 직사각형 42"/>
            <p:cNvSpPr/>
            <p:nvPr/>
          </p:nvSpPr>
          <p:spPr>
            <a:xfrm>
              <a:off x="3629038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3STEP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5155711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4STEP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6682384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5STEP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2" name="타원 51"/>
            <p:cNvSpPr/>
            <p:nvPr/>
          </p:nvSpPr>
          <p:spPr>
            <a:xfrm>
              <a:off x="2133305" y="4113075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3664603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7" name="타원 56"/>
            <p:cNvSpPr/>
            <p:nvPr/>
          </p:nvSpPr>
          <p:spPr>
            <a:xfrm>
              <a:off x="5193457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>
              <a:off x="6719313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이등변 삼각형 58"/>
            <p:cNvSpPr/>
            <p:nvPr/>
          </p:nvSpPr>
          <p:spPr>
            <a:xfrm>
              <a:off x="1446476" y="3975477"/>
              <a:ext cx="144357" cy="102848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2" name="이등변 삼각형 71"/>
            <p:cNvSpPr/>
            <p:nvPr/>
          </p:nvSpPr>
          <p:spPr>
            <a:xfrm>
              <a:off x="4499821" y="3975477"/>
              <a:ext cx="144357" cy="102848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3" name="이등변 삼각형 72"/>
            <p:cNvSpPr/>
            <p:nvPr/>
          </p:nvSpPr>
          <p:spPr>
            <a:xfrm>
              <a:off x="7553167" y="3975477"/>
              <a:ext cx="144357" cy="102848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4" name="이등변 삼각형 73"/>
            <p:cNvSpPr/>
            <p:nvPr/>
          </p:nvSpPr>
          <p:spPr>
            <a:xfrm flipV="1">
              <a:off x="2973149" y="4437112"/>
              <a:ext cx="144357" cy="10284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5" name="이등변 삼각형 74"/>
            <p:cNvSpPr/>
            <p:nvPr/>
          </p:nvSpPr>
          <p:spPr>
            <a:xfrm flipV="1">
              <a:off x="6026494" y="4437112"/>
              <a:ext cx="144357" cy="10284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76" name="그룹 75"/>
          <p:cNvGrpSpPr/>
          <p:nvPr/>
        </p:nvGrpSpPr>
        <p:grpSpPr>
          <a:xfrm>
            <a:off x="2422731" y="4941168"/>
            <a:ext cx="3093309" cy="987198"/>
            <a:chOff x="6600057" y="2738983"/>
            <a:chExt cx="2893940" cy="923570"/>
          </a:xfrm>
        </p:grpSpPr>
        <p:sp>
          <p:nvSpPr>
            <p:cNvPr id="77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물건등록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임대물건 지원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호스팅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제공 운영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79" name="그룹 78"/>
          <p:cNvGrpSpPr/>
          <p:nvPr/>
        </p:nvGrpSpPr>
        <p:grpSpPr>
          <a:xfrm>
            <a:off x="6675963" y="4941168"/>
            <a:ext cx="3093309" cy="987198"/>
            <a:chOff x="6600057" y="2738983"/>
            <a:chExt cx="2893940" cy="923570"/>
          </a:xfrm>
        </p:grpSpPr>
        <p:sp>
          <p:nvSpPr>
            <p:cNvPr id="80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컨설팅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881913" y="3173056"/>
              <a:ext cx="2476541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전 분야 컨설팅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전체물건 지원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396658" y="2550136"/>
            <a:ext cx="3240982" cy="1202642"/>
            <a:chOff x="6600057" y="2738983"/>
            <a:chExt cx="3032095" cy="1125128"/>
          </a:xfrm>
        </p:grpSpPr>
        <p:sp>
          <p:nvSpPr>
            <p:cNvPr id="83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시스템 안정화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6881913" y="3173056"/>
              <a:ext cx="2750239" cy="6910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프로그램 제공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영상 메신저 제공 사업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공공기관 연계 서류 발급 사업 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5" name="그룹 84"/>
          <p:cNvGrpSpPr/>
          <p:nvPr/>
        </p:nvGrpSpPr>
        <p:grpSpPr>
          <a:xfrm>
            <a:off x="4549344" y="2550136"/>
            <a:ext cx="3130830" cy="987198"/>
            <a:chOff x="6600057" y="2738983"/>
            <a:chExt cx="2929043" cy="923570"/>
          </a:xfrm>
        </p:grpSpPr>
        <p:sp>
          <p:nvSpPr>
            <p:cNvPr id="86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공유오피스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881913" y="3173056"/>
              <a:ext cx="264718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중개사 모집 사무실 제공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매매물건 지원 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8" name="그룹 87"/>
          <p:cNvGrpSpPr/>
          <p:nvPr/>
        </p:nvGrpSpPr>
        <p:grpSpPr>
          <a:xfrm>
            <a:off x="8691323" y="2550136"/>
            <a:ext cx="3093309" cy="987198"/>
            <a:chOff x="6600057" y="2738983"/>
            <a:chExt cx="2893940" cy="923570"/>
          </a:xfrm>
        </p:grpSpPr>
        <p:sp>
          <p:nvSpPr>
            <p:cNvPr id="89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투자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/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개발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6881912" y="3173056"/>
              <a:ext cx="2612084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투자 및 개발 지원사업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시장 정착 안정화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2771922" y="4055873"/>
            <a:ext cx="260499" cy="293174"/>
            <a:chOff x="1630363" y="1546225"/>
            <a:chExt cx="333375" cy="3714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6" name="Freeform 52"/>
            <p:cNvSpPr>
              <a:spLocks noEditPoints="1"/>
            </p:cNvSpPr>
            <p:nvPr/>
          </p:nvSpPr>
          <p:spPr bwMode="auto">
            <a:xfrm>
              <a:off x="1687513" y="1619250"/>
              <a:ext cx="222250" cy="222250"/>
            </a:xfrm>
            <a:custGeom>
              <a:avLst/>
              <a:gdLst/>
              <a:ahLst/>
              <a:cxnLst>
                <a:cxn ang="0">
                  <a:pos x="70" y="0"/>
                </a:cxn>
                <a:cxn ang="0">
                  <a:pos x="42" y="6"/>
                </a:cxn>
                <a:cxn ang="0">
                  <a:pos x="20" y="20"/>
                </a:cxn>
                <a:cxn ang="0">
                  <a:pos x="4" y="44"/>
                </a:cxn>
                <a:cxn ang="0">
                  <a:pos x="0" y="70"/>
                </a:cxn>
                <a:cxn ang="0">
                  <a:pos x="0" y="84"/>
                </a:cxn>
                <a:cxn ang="0">
                  <a:pos x="12" y="110"/>
                </a:cxn>
                <a:cxn ang="0">
                  <a:pos x="30" y="128"/>
                </a:cxn>
                <a:cxn ang="0">
                  <a:pos x="56" y="140"/>
                </a:cxn>
                <a:cxn ang="0">
                  <a:pos x="70" y="140"/>
                </a:cxn>
                <a:cxn ang="0">
                  <a:pos x="96" y="136"/>
                </a:cxn>
                <a:cxn ang="0">
                  <a:pos x="120" y="120"/>
                </a:cxn>
                <a:cxn ang="0">
                  <a:pos x="134" y="98"/>
                </a:cxn>
                <a:cxn ang="0">
                  <a:pos x="140" y="70"/>
                </a:cxn>
                <a:cxn ang="0">
                  <a:pos x="138" y="56"/>
                </a:cxn>
                <a:cxn ang="0">
                  <a:pos x="128" y="32"/>
                </a:cxn>
                <a:cxn ang="0">
                  <a:pos x="108" y="12"/>
                </a:cxn>
                <a:cxn ang="0">
                  <a:pos x="84" y="2"/>
                </a:cxn>
                <a:cxn ang="0">
                  <a:pos x="70" y="0"/>
                </a:cxn>
                <a:cxn ang="0">
                  <a:pos x="70" y="126"/>
                </a:cxn>
                <a:cxn ang="0">
                  <a:pos x="48" y="122"/>
                </a:cxn>
                <a:cxn ang="0">
                  <a:pos x="30" y="110"/>
                </a:cxn>
                <a:cxn ang="0">
                  <a:pos x="20" y="92"/>
                </a:cxn>
                <a:cxn ang="0">
                  <a:pos x="14" y="70"/>
                </a:cxn>
                <a:cxn ang="0">
                  <a:pos x="16" y="60"/>
                </a:cxn>
                <a:cxn ang="0">
                  <a:pos x="24" y="40"/>
                </a:cxn>
                <a:cxn ang="0">
                  <a:pos x="40" y="26"/>
                </a:cxn>
                <a:cxn ang="0">
                  <a:pos x="58" y="18"/>
                </a:cxn>
                <a:cxn ang="0">
                  <a:pos x="70" y="16"/>
                </a:cxn>
                <a:cxn ang="0">
                  <a:pos x="90" y="20"/>
                </a:cxn>
                <a:cxn ang="0">
                  <a:pos x="108" y="32"/>
                </a:cxn>
                <a:cxn ang="0">
                  <a:pos x="120" y="50"/>
                </a:cxn>
                <a:cxn ang="0">
                  <a:pos x="124" y="70"/>
                </a:cxn>
                <a:cxn ang="0">
                  <a:pos x="124" y="82"/>
                </a:cxn>
                <a:cxn ang="0">
                  <a:pos x="114" y="102"/>
                </a:cxn>
                <a:cxn ang="0">
                  <a:pos x="100" y="116"/>
                </a:cxn>
                <a:cxn ang="0">
                  <a:pos x="80" y="124"/>
                </a:cxn>
                <a:cxn ang="0">
                  <a:pos x="70" y="126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lnTo>
                    <a:pt x="70" y="0"/>
                  </a:lnTo>
                  <a:lnTo>
                    <a:pt x="56" y="2"/>
                  </a:lnTo>
                  <a:lnTo>
                    <a:pt x="42" y="6"/>
                  </a:lnTo>
                  <a:lnTo>
                    <a:pt x="30" y="12"/>
                  </a:lnTo>
                  <a:lnTo>
                    <a:pt x="20" y="20"/>
                  </a:lnTo>
                  <a:lnTo>
                    <a:pt x="12" y="32"/>
                  </a:lnTo>
                  <a:lnTo>
                    <a:pt x="4" y="44"/>
                  </a:lnTo>
                  <a:lnTo>
                    <a:pt x="0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84"/>
                  </a:lnTo>
                  <a:lnTo>
                    <a:pt x="4" y="98"/>
                  </a:lnTo>
                  <a:lnTo>
                    <a:pt x="12" y="110"/>
                  </a:lnTo>
                  <a:lnTo>
                    <a:pt x="20" y="120"/>
                  </a:lnTo>
                  <a:lnTo>
                    <a:pt x="30" y="128"/>
                  </a:lnTo>
                  <a:lnTo>
                    <a:pt x="42" y="136"/>
                  </a:lnTo>
                  <a:lnTo>
                    <a:pt x="56" y="140"/>
                  </a:lnTo>
                  <a:lnTo>
                    <a:pt x="70" y="140"/>
                  </a:lnTo>
                  <a:lnTo>
                    <a:pt x="70" y="140"/>
                  </a:lnTo>
                  <a:lnTo>
                    <a:pt x="84" y="140"/>
                  </a:lnTo>
                  <a:lnTo>
                    <a:pt x="96" y="136"/>
                  </a:lnTo>
                  <a:lnTo>
                    <a:pt x="108" y="128"/>
                  </a:lnTo>
                  <a:lnTo>
                    <a:pt x="120" y="120"/>
                  </a:lnTo>
                  <a:lnTo>
                    <a:pt x="128" y="110"/>
                  </a:lnTo>
                  <a:lnTo>
                    <a:pt x="134" y="98"/>
                  </a:lnTo>
                  <a:lnTo>
                    <a:pt x="138" y="84"/>
                  </a:lnTo>
                  <a:lnTo>
                    <a:pt x="140" y="70"/>
                  </a:lnTo>
                  <a:lnTo>
                    <a:pt x="140" y="70"/>
                  </a:lnTo>
                  <a:lnTo>
                    <a:pt x="138" y="56"/>
                  </a:lnTo>
                  <a:lnTo>
                    <a:pt x="134" y="44"/>
                  </a:lnTo>
                  <a:lnTo>
                    <a:pt x="128" y="32"/>
                  </a:lnTo>
                  <a:lnTo>
                    <a:pt x="120" y="20"/>
                  </a:lnTo>
                  <a:lnTo>
                    <a:pt x="108" y="12"/>
                  </a:lnTo>
                  <a:lnTo>
                    <a:pt x="96" y="6"/>
                  </a:lnTo>
                  <a:lnTo>
                    <a:pt x="84" y="2"/>
                  </a:lnTo>
                  <a:lnTo>
                    <a:pt x="70" y="0"/>
                  </a:lnTo>
                  <a:lnTo>
                    <a:pt x="70" y="0"/>
                  </a:lnTo>
                  <a:close/>
                  <a:moveTo>
                    <a:pt x="70" y="126"/>
                  </a:moveTo>
                  <a:lnTo>
                    <a:pt x="70" y="126"/>
                  </a:lnTo>
                  <a:lnTo>
                    <a:pt x="58" y="124"/>
                  </a:lnTo>
                  <a:lnTo>
                    <a:pt x="48" y="122"/>
                  </a:lnTo>
                  <a:lnTo>
                    <a:pt x="40" y="116"/>
                  </a:lnTo>
                  <a:lnTo>
                    <a:pt x="30" y="110"/>
                  </a:lnTo>
                  <a:lnTo>
                    <a:pt x="24" y="102"/>
                  </a:lnTo>
                  <a:lnTo>
                    <a:pt x="20" y="92"/>
                  </a:lnTo>
                  <a:lnTo>
                    <a:pt x="16" y="82"/>
                  </a:lnTo>
                  <a:lnTo>
                    <a:pt x="14" y="70"/>
                  </a:lnTo>
                  <a:lnTo>
                    <a:pt x="14" y="70"/>
                  </a:lnTo>
                  <a:lnTo>
                    <a:pt x="16" y="60"/>
                  </a:lnTo>
                  <a:lnTo>
                    <a:pt x="20" y="50"/>
                  </a:lnTo>
                  <a:lnTo>
                    <a:pt x="24" y="40"/>
                  </a:lnTo>
                  <a:lnTo>
                    <a:pt x="30" y="32"/>
                  </a:lnTo>
                  <a:lnTo>
                    <a:pt x="40" y="26"/>
                  </a:lnTo>
                  <a:lnTo>
                    <a:pt x="48" y="20"/>
                  </a:lnTo>
                  <a:lnTo>
                    <a:pt x="58" y="18"/>
                  </a:lnTo>
                  <a:lnTo>
                    <a:pt x="70" y="16"/>
                  </a:lnTo>
                  <a:lnTo>
                    <a:pt x="70" y="16"/>
                  </a:lnTo>
                  <a:lnTo>
                    <a:pt x="80" y="18"/>
                  </a:lnTo>
                  <a:lnTo>
                    <a:pt x="90" y="20"/>
                  </a:lnTo>
                  <a:lnTo>
                    <a:pt x="100" y="26"/>
                  </a:lnTo>
                  <a:lnTo>
                    <a:pt x="108" y="32"/>
                  </a:lnTo>
                  <a:lnTo>
                    <a:pt x="114" y="40"/>
                  </a:lnTo>
                  <a:lnTo>
                    <a:pt x="120" y="50"/>
                  </a:lnTo>
                  <a:lnTo>
                    <a:pt x="124" y="6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24" y="82"/>
                  </a:lnTo>
                  <a:lnTo>
                    <a:pt x="120" y="92"/>
                  </a:lnTo>
                  <a:lnTo>
                    <a:pt x="114" y="102"/>
                  </a:lnTo>
                  <a:lnTo>
                    <a:pt x="108" y="110"/>
                  </a:lnTo>
                  <a:lnTo>
                    <a:pt x="100" y="116"/>
                  </a:lnTo>
                  <a:lnTo>
                    <a:pt x="90" y="122"/>
                  </a:lnTo>
                  <a:lnTo>
                    <a:pt x="80" y="124"/>
                  </a:lnTo>
                  <a:lnTo>
                    <a:pt x="70" y="126"/>
                  </a:lnTo>
                  <a:lnTo>
                    <a:pt x="70" y="1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Freeform 53"/>
            <p:cNvSpPr>
              <a:spLocks/>
            </p:cNvSpPr>
            <p:nvPr/>
          </p:nvSpPr>
          <p:spPr bwMode="auto">
            <a:xfrm>
              <a:off x="1779588" y="1546225"/>
              <a:ext cx="34925" cy="50800"/>
            </a:xfrm>
            <a:custGeom>
              <a:avLst/>
              <a:gdLst/>
              <a:ahLst/>
              <a:cxnLst>
                <a:cxn ang="0">
                  <a:pos x="4" y="22"/>
                </a:cxn>
                <a:cxn ang="0">
                  <a:pos x="4" y="22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8" y="30"/>
                </a:cxn>
                <a:cxn ang="0">
                  <a:pos x="12" y="32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20" y="1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22"/>
                </a:cxn>
                <a:cxn ang="0">
                  <a:pos x="4" y="22"/>
                </a:cxn>
              </a:cxnLst>
              <a:rect l="0" t="0" r="r" b="b"/>
              <a:pathLst>
                <a:path w="22" h="32">
                  <a:moveTo>
                    <a:pt x="4" y="22"/>
                  </a:moveTo>
                  <a:lnTo>
                    <a:pt x="4" y="22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8" y="30"/>
                  </a:lnTo>
                  <a:lnTo>
                    <a:pt x="12" y="32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0" y="1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22"/>
                  </a:lnTo>
                  <a:lnTo>
                    <a:pt x="4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Freeform 54"/>
            <p:cNvSpPr>
              <a:spLocks/>
            </p:cNvSpPr>
            <p:nvPr/>
          </p:nvSpPr>
          <p:spPr bwMode="auto">
            <a:xfrm>
              <a:off x="1779588" y="1866900"/>
              <a:ext cx="34925" cy="50800"/>
            </a:xfrm>
            <a:custGeom>
              <a:avLst/>
              <a:gdLst/>
              <a:ahLst/>
              <a:cxnLst>
                <a:cxn ang="0">
                  <a:pos x="18" y="10"/>
                </a:cxn>
                <a:cxn ang="0">
                  <a:pos x="18" y="1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18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8" y="32"/>
                </a:cxn>
                <a:cxn ang="0">
                  <a:pos x="12" y="32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20" y="32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22" y="24"/>
                </a:cxn>
                <a:cxn ang="0">
                  <a:pos x="22" y="24"/>
                </a:cxn>
                <a:cxn ang="0">
                  <a:pos x="18" y="10"/>
                </a:cxn>
                <a:cxn ang="0">
                  <a:pos x="18" y="10"/>
                </a:cxn>
              </a:cxnLst>
              <a:rect l="0" t="0" r="r" b="b"/>
              <a:pathLst>
                <a:path w="22" h="32">
                  <a:moveTo>
                    <a:pt x="18" y="10"/>
                  </a:moveTo>
                  <a:lnTo>
                    <a:pt x="18" y="1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8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8" y="32"/>
                  </a:lnTo>
                  <a:lnTo>
                    <a:pt x="12" y="32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20" y="32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4"/>
                  </a:lnTo>
                  <a:lnTo>
                    <a:pt x="22" y="24"/>
                  </a:lnTo>
                  <a:lnTo>
                    <a:pt x="18" y="10"/>
                  </a:lnTo>
                  <a:lnTo>
                    <a:pt x="18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Freeform 55"/>
            <p:cNvSpPr>
              <a:spLocks/>
            </p:cNvSpPr>
            <p:nvPr/>
          </p:nvSpPr>
          <p:spPr bwMode="auto">
            <a:xfrm>
              <a:off x="1630363" y="1635125"/>
              <a:ext cx="57150" cy="31750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2" y="6"/>
                </a:cxn>
                <a:cxn ang="0">
                  <a:pos x="32" y="6"/>
                </a:cxn>
                <a:cxn ang="0">
                  <a:pos x="22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20" y="20"/>
                </a:cxn>
                <a:cxn ang="0">
                  <a:pos x="20" y="20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1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36" h="20">
                  <a:moveTo>
                    <a:pt x="36" y="8"/>
                  </a:moveTo>
                  <a:lnTo>
                    <a:pt x="36" y="8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22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1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5" name="Freeform 56"/>
            <p:cNvSpPr>
              <a:spLocks/>
            </p:cNvSpPr>
            <p:nvPr/>
          </p:nvSpPr>
          <p:spPr bwMode="auto">
            <a:xfrm>
              <a:off x="1909763" y="1793875"/>
              <a:ext cx="53975" cy="34925"/>
            </a:xfrm>
            <a:custGeom>
              <a:avLst/>
              <a:gdLst/>
              <a:ahLst/>
              <a:cxnLst>
                <a:cxn ang="0">
                  <a:pos x="32" y="6"/>
                </a:cxn>
                <a:cxn ang="0">
                  <a:pos x="32" y="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14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30" y="22"/>
                </a:cxn>
                <a:cxn ang="0">
                  <a:pos x="3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4" y="12"/>
                </a:cxn>
                <a:cxn ang="0">
                  <a:pos x="34" y="10"/>
                </a:cxn>
                <a:cxn ang="0">
                  <a:pos x="34" y="10"/>
                </a:cxn>
                <a:cxn ang="0">
                  <a:pos x="32" y="6"/>
                </a:cxn>
                <a:cxn ang="0">
                  <a:pos x="32" y="6"/>
                </a:cxn>
              </a:cxnLst>
              <a:rect l="0" t="0" r="r" b="b"/>
              <a:pathLst>
                <a:path w="34" h="22">
                  <a:moveTo>
                    <a:pt x="32" y="6"/>
                  </a:moveTo>
                  <a:lnTo>
                    <a:pt x="32" y="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14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4" y="12"/>
                  </a:lnTo>
                  <a:lnTo>
                    <a:pt x="34" y="10"/>
                  </a:lnTo>
                  <a:lnTo>
                    <a:pt x="34" y="10"/>
                  </a:lnTo>
                  <a:lnTo>
                    <a:pt x="32" y="6"/>
                  </a:lnTo>
                  <a:lnTo>
                    <a:pt x="32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Freeform 57"/>
            <p:cNvSpPr>
              <a:spLocks/>
            </p:cNvSpPr>
            <p:nvPr/>
          </p:nvSpPr>
          <p:spPr bwMode="auto">
            <a:xfrm>
              <a:off x="1636713" y="1787525"/>
              <a:ext cx="44450" cy="47625"/>
            </a:xfrm>
            <a:custGeom>
              <a:avLst/>
              <a:gdLst/>
              <a:ahLst/>
              <a:cxnLst>
                <a:cxn ang="0">
                  <a:pos x="26" y="2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8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6" y="3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0"/>
                </a:cxn>
                <a:cxn ang="0">
                  <a:pos x="10" y="30"/>
                </a:cxn>
                <a:cxn ang="0">
                  <a:pos x="12" y="28"/>
                </a:cxn>
                <a:cxn ang="0">
                  <a:pos x="12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28" y="12"/>
                </a:cxn>
                <a:cxn ang="0">
                  <a:pos x="28" y="8"/>
                </a:cxn>
                <a:cxn ang="0">
                  <a:pos x="26" y="2"/>
                </a:cxn>
              </a:cxnLst>
              <a:rect l="0" t="0" r="r" b="b"/>
              <a:pathLst>
                <a:path w="28" h="30">
                  <a:moveTo>
                    <a:pt x="26" y="2"/>
                  </a:move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8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6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0"/>
                  </a:lnTo>
                  <a:lnTo>
                    <a:pt x="10" y="30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8" y="12"/>
                  </a:lnTo>
                  <a:lnTo>
                    <a:pt x="28" y="8"/>
                  </a:lnTo>
                  <a:lnTo>
                    <a:pt x="2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58"/>
            <p:cNvSpPr>
              <a:spLocks/>
            </p:cNvSpPr>
            <p:nvPr/>
          </p:nvSpPr>
          <p:spPr bwMode="auto">
            <a:xfrm>
              <a:off x="1912938" y="1625600"/>
              <a:ext cx="47625" cy="5080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8" y="32"/>
                </a:cxn>
                <a:cxn ang="0">
                  <a:pos x="12" y="32"/>
                </a:cxn>
                <a:cxn ang="0">
                  <a:pos x="12" y="32"/>
                </a:cxn>
                <a:cxn ang="0">
                  <a:pos x="22" y="24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0"/>
                </a:cxn>
                <a:cxn ang="0">
                  <a:pos x="30" y="8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4" y="28"/>
                </a:cxn>
              </a:cxnLst>
              <a:rect l="0" t="0" r="r" b="b"/>
              <a:pathLst>
                <a:path w="30" h="32">
                  <a:moveTo>
                    <a:pt x="4" y="28"/>
                  </a:moveTo>
                  <a:lnTo>
                    <a:pt x="4" y="28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2" y="32"/>
                  </a:lnTo>
                  <a:lnTo>
                    <a:pt x="12" y="32"/>
                  </a:lnTo>
                  <a:lnTo>
                    <a:pt x="22" y="2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0"/>
                  </a:lnTo>
                  <a:lnTo>
                    <a:pt x="30" y="8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49" name="Freeform 600"/>
          <p:cNvSpPr>
            <a:spLocks noEditPoints="1"/>
          </p:cNvSpPr>
          <p:nvPr/>
        </p:nvSpPr>
        <p:spPr bwMode="auto">
          <a:xfrm rot="2700000">
            <a:off x="4960414" y="4065087"/>
            <a:ext cx="134789" cy="271787"/>
          </a:xfrm>
          <a:custGeom>
            <a:avLst/>
            <a:gdLst>
              <a:gd name="T0" fmla="*/ 87 w 121"/>
              <a:gd name="T1" fmla="*/ 1 h 246"/>
              <a:gd name="T2" fmla="*/ 86 w 121"/>
              <a:gd name="T3" fmla="*/ 0 h 246"/>
              <a:gd name="T4" fmla="*/ 82 w 121"/>
              <a:gd name="T5" fmla="*/ 0 h 246"/>
              <a:gd name="T6" fmla="*/ 37 w 121"/>
              <a:gd name="T7" fmla="*/ 0 h 246"/>
              <a:gd name="T8" fmla="*/ 36 w 121"/>
              <a:gd name="T9" fmla="*/ 0 h 246"/>
              <a:gd name="T10" fmla="*/ 32 w 121"/>
              <a:gd name="T11" fmla="*/ 1 h 246"/>
              <a:gd name="T12" fmla="*/ 2 w 121"/>
              <a:gd name="T13" fmla="*/ 34 h 246"/>
              <a:gd name="T14" fmla="*/ 0 w 121"/>
              <a:gd name="T15" fmla="*/ 35 h 246"/>
              <a:gd name="T16" fmla="*/ 0 w 121"/>
              <a:gd name="T17" fmla="*/ 39 h 246"/>
              <a:gd name="T18" fmla="*/ 0 w 121"/>
              <a:gd name="T19" fmla="*/ 164 h 246"/>
              <a:gd name="T20" fmla="*/ 0 w 121"/>
              <a:gd name="T21" fmla="*/ 168 h 246"/>
              <a:gd name="T22" fmla="*/ 2 w 121"/>
              <a:gd name="T23" fmla="*/ 169 h 246"/>
              <a:gd name="T24" fmla="*/ 53 w 121"/>
              <a:gd name="T25" fmla="*/ 239 h 246"/>
              <a:gd name="T26" fmla="*/ 61 w 121"/>
              <a:gd name="T27" fmla="*/ 246 h 246"/>
              <a:gd name="T28" fmla="*/ 66 w 121"/>
              <a:gd name="T29" fmla="*/ 239 h 246"/>
              <a:gd name="T30" fmla="*/ 120 w 121"/>
              <a:gd name="T31" fmla="*/ 169 h 246"/>
              <a:gd name="T32" fmla="*/ 121 w 121"/>
              <a:gd name="T33" fmla="*/ 168 h 246"/>
              <a:gd name="T34" fmla="*/ 121 w 121"/>
              <a:gd name="T35" fmla="*/ 164 h 246"/>
              <a:gd name="T36" fmla="*/ 121 w 121"/>
              <a:gd name="T37" fmla="*/ 39 h 246"/>
              <a:gd name="T38" fmla="*/ 121 w 121"/>
              <a:gd name="T39" fmla="*/ 35 h 246"/>
              <a:gd name="T40" fmla="*/ 118 w 121"/>
              <a:gd name="T41" fmla="*/ 34 h 246"/>
              <a:gd name="T42" fmla="*/ 87 w 121"/>
              <a:gd name="T43" fmla="*/ 1 h 246"/>
              <a:gd name="T44" fmla="*/ 45 w 121"/>
              <a:gd name="T45" fmla="*/ 14 h 246"/>
              <a:gd name="T46" fmla="*/ 77 w 121"/>
              <a:gd name="T47" fmla="*/ 14 h 246"/>
              <a:gd name="T48" fmla="*/ 77 w 121"/>
              <a:gd name="T49" fmla="*/ 128 h 246"/>
              <a:gd name="T50" fmla="*/ 45 w 121"/>
              <a:gd name="T51" fmla="*/ 128 h 246"/>
              <a:gd name="T52" fmla="*/ 45 w 121"/>
              <a:gd name="T53" fmla="*/ 14 h 246"/>
              <a:gd name="T54" fmla="*/ 14 w 121"/>
              <a:gd name="T55" fmla="*/ 41 h 246"/>
              <a:gd name="T56" fmla="*/ 32 w 121"/>
              <a:gd name="T57" fmla="*/ 23 h 246"/>
              <a:gd name="T58" fmla="*/ 32 w 121"/>
              <a:gd name="T59" fmla="*/ 130 h 246"/>
              <a:gd name="T60" fmla="*/ 14 w 121"/>
              <a:gd name="T61" fmla="*/ 150 h 246"/>
              <a:gd name="T62" fmla="*/ 14 w 121"/>
              <a:gd name="T63" fmla="*/ 41 h 246"/>
              <a:gd name="T64" fmla="*/ 75 w 121"/>
              <a:gd name="T65" fmla="*/ 203 h 246"/>
              <a:gd name="T66" fmla="*/ 75 w 121"/>
              <a:gd name="T67" fmla="*/ 203 h 246"/>
              <a:gd name="T68" fmla="*/ 73 w 121"/>
              <a:gd name="T69" fmla="*/ 200 h 246"/>
              <a:gd name="T70" fmla="*/ 70 w 121"/>
              <a:gd name="T71" fmla="*/ 196 h 246"/>
              <a:gd name="T72" fmla="*/ 64 w 121"/>
              <a:gd name="T73" fmla="*/ 194 h 246"/>
              <a:gd name="T74" fmla="*/ 61 w 121"/>
              <a:gd name="T75" fmla="*/ 194 h 246"/>
              <a:gd name="T76" fmla="*/ 61 w 121"/>
              <a:gd name="T77" fmla="*/ 194 h 246"/>
              <a:gd name="T78" fmla="*/ 55 w 121"/>
              <a:gd name="T79" fmla="*/ 194 h 246"/>
              <a:gd name="T80" fmla="*/ 50 w 121"/>
              <a:gd name="T81" fmla="*/ 196 h 246"/>
              <a:gd name="T82" fmla="*/ 48 w 121"/>
              <a:gd name="T83" fmla="*/ 200 h 246"/>
              <a:gd name="T84" fmla="*/ 45 w 121"/>
              <a:gd name="T85" fmla="*/ 203 h 246"/>
              <a:gd name="T86" fmla="*/ 16 w 121"/>
              <a:gd name="T87" fmla="*/ 164 h 246"/>
              <a:gd name="T88" fmla="*/ 41 w 121"/>
              <a:gd name="T89" fmla="*/ 139 h 246"/>
              <a:gd name="T90" fmla="*/ 80 w 121"/>
              <a:gd name="T91" fmla="*/ 139 h 246"/>
              <a:gd name="T92" fmla="*/ 105 w 121"/>
              <a:gd name="T93" fmla="*/ 164 h 246"/>
              <a:gd name="T94" fmla="*/ 75 w 121"/>
              <a:gd name="T95" fmla="*/ 203 h 246"/>
              <a:gd name="T96" fmla="*/ 105 w 121"/>
              <a:gd name="T97" fmla="*/ 150 h 246"/>
              <a:gd name="T98" fmla="*/ 87 w 121"/>
              <a:gd name="T99" fmla="*/ 130 h 246"/>
              <a:gd name="T100" fmla="*/ 87 w 121"/>
              <a:gd name="T101" fmla="*/ 23 h 246"/>
              <a:gd name="T102" fmla="*/ 105 w 121"/>
              <a:gd name="T103" fmla="*/ 41 h 246"/>
              <a:gd name="T104" fmla="*/ 105 w 121"/>
              <a:gd name="T105" fmla="*/ 15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1" h="246">
                <a:moveTo>
                  <a:pt x="87" y="1"/>
                </a:moveTo>
                <a:lnTo>
                  <a:pt x="86" y="0"/>
                </a:lnTo>
                <a:lnTo>
                  <a:pt x="82" y="0"/>
                </a:lnTo>
                <a:lnTo>
                  <a:pt x="37" y="0"/>
                </a:lnTo>
                <a:lnTo>
                  <a:pt x="36" y="0"/>
                </a:lnTo>
                <a:lnTo>
                  <a:pt x="32" y="1"/>
                </a:lnTo>
                <a:lnTo>
                  <a:pt x="2" y="34"/>
                </a:lnTo>
                <a:lnTo>
                  <a:pt x="0" y="35"/>
                </a:lnTo>
                <a:lnTo>
                  <a:pt x="0" y="39"/>
                </a:lnTo>
                <a:lnTo>
                  <a:pt x="0" y="164"/>
                </a:lnTo>
                <a:lnTo>
                  <a:pt x="0" y="168"/>
                </a:lnTo>
                <a:lnTo>
                  <a:pt x="2" y="169"/>
                </a:lnTo>
                <a:lnTo>
                  <a:pt x="53" y="239"/>
                </a:lnTo>
                <a:lnTo>
                  <a:pt x="61" y="246"/>
                </a:lnTo>
                <a:lnTo>
                  <a:pt x="66" y="239"/>
                </a:lnTo>
                <a:lnTo>
                  <a:pt x="120" y="169"/>
                </a:lnTo>
                <a:lnTo>
                  <a:pt x="121" y="168"/>
                </a:lnTo>
                <a:lnTo>
                  <a:pt x="121" y="164"/>
                </a:lnTo>
                <a:lnTo>
                  <a:pt x="121" y="39"/>
                </a:lnTo>
                <a:lnTo>
                  <a:pt x="121" y="35"/>
                </a:lnTo>
                <a:lnTo>
                  <a:pt x="118" y="34"/>
                </a:lnTo>
                <a:lnTo>
                  <a:pt x="87" y="1"/>
                </a:lnTo>
                <a:close/>
                <a:moveTo>
                  <a:pt x="45" y="14"/>
                </a:moveTo>
                <a:lnTo>
                  <a:pt x="77" y="14"/>
                </a:lnTo>
                <a:lnTo>
                  <a:pt x="77" y="128"/>
                </a:lnTo>
                <a:lnTo>
                  <a:pt x="45" y="128"/>
                </a:lnTo>
                <a:lnTo>
                  <a:pt x="45" y="14"/>
                </a:lnTo>
                <a:close/>
                <a:moveTo>
                  <a:pt x="14" y="41"/>
                </a:moveTo>
                <a:lnTo>
                  <a:pt x="32" y="23"/>
                </a:lnTo>
                <a:lnTo>
                  <a:pt x="32" y="130"/>
                </a:lnTo>
                <a:lnTo>
                  <a:pt x="14" y="150"/>
                </a:lnTo>
                <a:lnTo>
                  <a:pt x="14" y="41"/>
                </a:lnTo>
                <a:close/>
                <a:moveTo>
                  <a:pt x="75" y="203"/>
                </a:moveTo>
                <a:lnTo>
                  <a:pt x="75" y="203"/>
                </a:lnTo>
                <a:lnTo>
                  <a:pt x="73" y="200"/>
                </a:lnTo>
                <a:lnTo>
                  <a:pt x="70" y="196"/>
                </a:lnTo>
                <a:lnTo>
                  <a:pt x="64" y="194"/>
                </a:lnTo>
                <a:lnTo>
                  <a:pt x="61" y="194"/>
                </a:lnTo>
                <a:lnTo>
                  <a:pt x="61" y="194"/>
                </a:lnTo>
                <a:lnTo>
                  <a:pt x="55" y="194"/>
                </a:lnTo>
                <a:lnTo>
                  <a:pt x="50" y="196"/>
                </a:lnTo>
                <a:lnTo>
                  <a:pt x="48" y="200"/>
                </a:lnTo>
                <a:lnTo>
                  <a:pt x="45" y="203"/>
                </a:lnTo>
                <a:lnTo>
                  <a:pt x="16" y="164"/>
                </a:lnTo>
                <a:lnTo>
                  <a:pt x="41" y="139"/>
                </a:lnTo>
                <a:lnTo>
                  <a:pt x="80" y="139"/>
                </a:lnTo>
                <a:lnTo>
                  <a:pt x="105" y="164"/>
                </a:lnTo>
                <a:lnTo>
                  <a:pt x="75" y="203"/>
                </a:lnTo>
                <a:close/>
                <a:moveTo>
                  <a:pt x="105" y="150"/>
                </a:moveTo>
                <a:lnTo>
                  <a:pt x="87" y="130"/>
                </a:lnTo>
                <a:lnTo>
                  <a:pt x="87" y="23"/>
                </a:lnTo>
                <a:lnTo>
                  <a:pt x="105" y="41"/>
                </a:lnTo>
                <a:lnTo>
                  <a:pt x="105" y="15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7058525" y="4053472"/>
            <a:ext cx="207521" cy="267067"/>
            <a:chOff x="2739192" y="2696437"/>
            <a:chExt cx="638270" cy="821416"/>
          </a:xfrm>
        </p:grpSpPr>
        <p:sp>
          <p:nvSpPr>
            <p:cNvPr id="51" name="Freeform 7"/>
            <p:cNvSpPr>
              <a:spLocks/>
            </p:cNvSpPr>
            <p:nvPr/>
          </p:nvSpPr>
          <p:spPr bwMode="auto">
            <a:xfrm flipH="1">
              <a:off x="2739192" y="3129920"/>
              <a:ext cx="638270" cy="387933"/>
            </a:xfrm>
            <a:custGeom>
              <a:avLst/>
              <a:gdLst>
                <a:gd name="T0" fmla="*/ 1593 w 1741"/>
                <a:gd name="T1" fmla="*/ 208 h 1022"/>
                <a:gd name="T2" fmla="*/ 1577 w 1741"/>
                <a:gd name="T3" fmla="*/ 190 h 1022"/>
                <a:gd name="T4" fmla="*/ 1545 w 1741"/>
                <a:gd name="T5" fmla="*/ 164 h 1022"/>
                <a:gd name="T6" fmla="*/ 1497 w 1741"/>
                <a:gd name="T7" fmla="*/ 136 h 1022"/>
                <a:gd name="T8" fmla="*/ 1467 w 1741"/>
                <a:gd name="T9" fmla="*/ 122 h 1022"/>
                <a:gd name="T10" fmla="*/ 1359 w 1741"/>
                <a:gd name="T11" fmla="*/ 84 h 1022"/>
                <a:gd name="T12" fmla="*/ 1265 w 1741"/>
                <a:gd name="T13" fmla="*/ 46 h 1022"/>
                <a:gd name="T14" fmla="*/ 1201 w 1741"/>
                <a:gd name="T15" fmla="*/ 12 h 1022"/>
                <a:gd name="T16" fmla="*/ 1143 w 1741"/>
                <a:gd name="T17" fmla="*/ 28 h 1022"/>
                <a:gd name="T18" fmla="*/ 903 w 1741"/>
                <a:gd name="T19" fmla="*/ 944 h 1022"/>
                <a:gd name="T20" fmla="*/ 897 w 1741"/>
                <a:gd name="T21" fmla="*/ 954 h 1022"/>
                <a:gd name="T22" fmla="*/ 879 w 1741"/>
                <a:gd name="T23" fmla="*/ 966 h 1022"/>
                <a:gd name="T24" fmla="*/ 869 w 1741"/>
                <a:gd name="T25" fmla="*/ 968 h 1022"/>
                <a:gd name="T26" fmla="*/ 848 w 1741"/>
                <a:gd name="T27" fmla="*/ 962 h 1022"/>
                <a:gd name="T28" fmla="*/ 836 w 1741"/>
                <a:gd name="T29" fmla="*/ 944 h 1022"/>
                <a:gd name="T30" fmla="*/ 592 w 1741"/>
                <a:gd name="T31" fmla="*/ 292 h 1022"/>
                <a:gd name="T32" fmla="*/ 596 w 1741"/>
                <a:gd name="T33" fmla="*/ 28 h 1022"/>
                <a:gd name="T34" fmla="*/ 554 w 1741"/>
                <a:gd name="T35" fmla="*/ 0 h 1022"/>
                <a:gd name="T36" fmla="*/ 536 w 1741"/>
                <a:gd name="T37" fmla="*/ 12 h 1022"/>
                <a:gd name="T38" fmla="*/ 472 w 1741"/>
                <a:gd name="T39" fmla="*/ 46 h 1022"/>
                <a:gd name="T40" fmla="*/ 380 w 1741"/>
                <a:gd name="T41" fmla="*/ 84 h 1022"/>
                <a:gd name="T42" fmla="*/ 272 w 1741"/>
                <a:gd name="T43" fmla="*/ 122 h 1022"/>
                <a:gd name="T44" fmla="*/ 240 w 1741"/>
                <a:gd name="T45" fmla="*/ 136 h 1022"/>
                <a:gd name="T46" fmla="*/ 192 w 1741"/>
                <a:gd name="T47" fmla="*/ 164 h 1022"/>
                <a:gd name="T48" fmla="*/ 162 w 1741"/>
                <a:gd name="T49" fmla="*/ 190 h 1022"/>
                <a:gd name="T50" fmla="*/ 146 w 1741"/>
                <a:gd name="T51" fmla="*/ 208 h 1022"/>
                <a:gd name="T52" fmla="*/ 136 w 1741"/>
                <a:gd name="T53" fmla="*/ 224 h 1022"/>
                <a:gd name="T54" fmla="*/ 108 w 1741"/>
                <a:gd name="T55" fmla="*/ 284 h 1022"/>
                <a:gd name="T56" fmla="*/ 78 w 1741"/>
                <a:gd name="T57" fmla="*/ 386 h 1022"/>
                <a:gd name="T58" fmla="*/ 54 w 1741"/>
                <a:gd name="T59" fmla="*/ 506 h 1022"/>
                <a:gd name="T60" fmla="*/ 34 w 1741"/>
                <a:gd name="T61" fmla="*/ 634 h 1022"/>
                <a:gd name="T62" fmla="*/ 10 w 1741"/>
                <a:gd name="T63" fmla="*/ 870 h 1022"/>
                <a:gd name="T64" fmla="*/ 1741 w 1741"/>
                <a:gd name="T65" fmla="*/ 1022 h 1022"/>
                <a:gd name="T66" fmla="*/ 1733 w 1741"/>
                <a:gd name="T67" fmla="*/ 858 h 1022"/>
                <a:gd name="T68" fmla="*/ 1721 w 1741"/>
                <a:gd name="T69" fmla="*/ 690 h 1022"/>
                <a:gd name="T70" fmla="*/ 1705 w 1741"/>
                <a:gd name="T71" fmla="*/ 572 h 1022"/>
                <a:gd name="T72" fmla="*/ 1685 w 1741"/>
                <a:gd name="T73" fmla="*/ 452 h 1022"/>
                <a:gd name="T74" fmla="*/ 1655 w 1741"/>
                <a:gd name="T75" fmla="*/ 342 h 1022"/>
                <a:gd name="T76" fmla="*/ 1617 w 1741"/>
                <a:gd name="T77" fmla="*/ 246 h 1022"/>
                <a:gd name="T78" fmla="*/ 1593 w 1741"/>
                <a:gd name="T79" fmla="*/ 208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1" h="1022">
                  <a:moveTo>
                    <a:pt x="1593" y="208"/>
                  </a:moveTo>
                  <a:lnTo>
                    <a:pt x="1593" y="208"/>
                  </a:lnTo>
                  <a:lnTo>
                    <a:pt x="1587" y="198"/>
                  </a:lnTo>
                  <a:lnTo>
                    <a:pt x="1577" y="190"/>
                  </a:lnTo>
                  <a:lnTo>
                    <a:pt x="1563" y="178"/>
                  </a:lnTo>
                  <a:lnTo>
                    <a:pt x="1545" y="164"/>
                  </a:lnTo>
                  <a:lnTo>
                    <a:pt x="1523" y="150"/>
                  </a:lnTo>
                  <a:lnTo>
                    <a:pt x="1497" y="136"/>
                  </a:lnTo>
                  <a:lnTo>
                    <a:pt x="1467" y="122"/>
                  </a:lnTo>
                  <a:lnTo>
                    <a:pt x="1467" y="122"/>
                  </a:lnTo>
                  <a:lnTo>
                    <a:pt x="1435" y="112"/>
                  </a:lnTo>
                  <a:lnTo>
                    <a:pt x="1359" y="84"/>
                  </a:lnTo>
                  <a:lnTo>
                    <a:pt x="1313" y="66"/>
                  </a:lnTo>
                  <a:lnTo>
                    <a:pt x="1265" y="46"/>
                  </a:lnTo>
                  <a:lnTo>
                    <a:pt x="1221" y="22"/>
                  </a:lnTo>
                  <a:lnTo>
                    <a:pt x="1201" y="12"/>
                  </a:lnTo>
                  <a:lnTo>
                    <a:pt x="1183" y="0"/>
                  </a:lnTo>
                  <a:lnTo>
                    <a:pt x="1143" y="28"/>
                  </a:lnTo>
                  <a:lnTo>
                    <a:pt x="1147" y="292"/>
                  </a:lnTo>
                  <a:lnTo>
                    <a:pt x="903" y="944"/>
                  </a:lnTo>
                  <a:lnTo>
                    <a:pt x="903" y="944"/>
                  </a:lnTo>
                  <a:lnTo>
                    <a:pt x="897" y="954"/>
                  </a:lnTo>
                  <a:lnTo>
                    <a:pt x="889" y="962"/>
                  </a:lnTo>
                  <a:lnTo>
                    <a:pt x="879" y="966"/>
                  </a:lnTo>
                  <a:lnTo>
                    <a:pt x="869" y="968"/>
                  </a:lnTo>
                  <a:lnTo>
                    <a:pt x="869" y="968"/>
                  </a:lnTo>
                  <a:lnTo>
                    <a:pt x="858" y="966"/>
                  </a:lnTo>
                  <a:lnTo>
                    <a:pt x="848" y="962"/>
                  </a:lnTo>
                  <a:lnTo>
                    <a:pt x="840" y="954"/>
                  </a:lnTo>
                  <a:lnTo>
                    <a:pt x="836" y="944"/>
                  </a:lnTo>
                  <a:lnTo>
                    <a:pt x="592" y="292"/>
                  </a:lnTo>
                  <a:lnTo>
                    <a:pt x="592" y="292"/>
                  </a:lnTo>
                  <a:lnTo>
                    <a:pt x="596" y="28"/>
                  </a:lnTo>
                  <a:lnTo>
                    <a:pt x="596" y="28"/>
                  </a:lnTo>
                  <a:lnTo>
                    <a:pt x="576" y="14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36" y="12"/>
                  </a:lnTo>
                  <a:lnTo>
                    <a:pt x="516" y="22"/>
                  </a:lnTo>
                  <a:lnTo>
                    <a:pt x="472" y="46"/>
                  </a:lnTo>
                  <a:lnTo>
                    <a:pt x="426" y="66"/>
                  </a:lnTo>
                  <a:lnTo>
                    <a:pt x="380" y="84"/>
                  </a:lnTo>
                  <a:lnTo>
                    <a:pt x="304" y="112"/>
                  </a:lnTo>
                  <a:lnTo>
                    <a:pt x="272" y="122"/>
                  </a:lnTo>
                  <a:lnTo>
                    <a:pt x="272" y="122"/>
                  </a:lnTo>
                  <a:lnTo>
                    <a:pt x="240" y="136"/>
                  </a:lnTo>
                  <a:lnTo>
                    <a:pt x="214" y="150"/>
                  </a:lnTo>
                  <a:lnTo>
                    <a:pt x="192" y="164"/>
                  </a:lnTo>
                  <a:lnTo>
                    <a:pt x="174" y="178"/>
                  </a:lnTo>
                  <a:lnTo>
                    <a:pt x="162" y="190"/>
                  </a:lnTo>
                  <a:lnTo>
                    <a:pt x="152" y="19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36" y="224"/>
                  </a:lnTo>
                  <a:lnTo>
                    <a:pt x="126" y="242"/>
                  </a:lnTo>
                  <a:lnTo>
                    <a:pt x="108" y="284"/>
                  </a:lnTo>
                  <a:lnTo>
                    <a:pt x="92" y="332"/>
                  </a:lnTo>
                  <a:lnTo>
                    <a:pt x="78" y="386"/>
                  </a:lnTo>
                  <a:lnTo>
                    <a:pt x="66" y="444"/>
                  </a:lnTo>
                  <a:lnTo>
                    <a:pt x="54" y="506"/>
                  </a:lnTo>
                  <a:lnTo>
                    <a:pt x="44" y="570"/>
                  </a:lnTo>
                  <a:lnTo>
                    <a:pt x="34" y="634"/>
                  </a:lnTo>
                  <a:lnTo>
                    <a:pt x="20" y="758"/>
                  </a:lnTo>
                  <a:lnTo>
                    <a:pt x="10" y="870"/>
                  </a:lnTo>
                  <a:lnTo>
                    <a:pt x="0" y="1022"/>
                  </a:lnTo>
                  <a:lnTo>
                    <a:pt x="1741" y="1022"/>
                  </a:lnTo>
                  <a:lnTo>
                    <a:pt x="1741" y="1022"/>
                  </a:lnTo>
                  <a:lnTo>
                    <a:pt x="1733" y="858"/>
                  </a:lnTo>
                  <a:lnTo>
                    <a:pt x="1725" y="750"/>
                  </a:lnTo>
                  <a:lnTo>
                    <a:pt x="1721" y="690"/>
                  </a:lnTo>
                  <a:lnTo>
                    <a:pt x="1713" y="632"/>
                  </a:lnTo>
                  <a:lnTo>
                    <a:pt x="1705" y="572"/>
                  </a:lnTo>
                  <a:lnTo>
                    <a:pt x="1697" y="512"/>
                  </a:lnTo>
                  <a:lnTo>
                    <a:pt x="1685" y="452"/>
                  </a:lnTo>
                  <a:lnTo>
                    <a:pt x="1671" y="396"/>
                  </a:lnTo>
                  <a:lnTo>
                    <a:pt x="1655" y="342"/>
                  </a:lnTo>
                  <a:lnTo>
                    <a:pt x="1637" y="292"/>
                  </a:lnTo>
                  <a:lnTo>
                    <a:pt x="1617" y="246"/>
                  </a:lnTo>
                  <a:lnTo>
                    <a:pt x="1605" y="226"/>
                  </a:lnTo>
                  <a:lnTo>
                    <a:pt x="1593" y="208"/>
                  </a:lnTo>
                  <a:lnTo>
                    <a:pt x="1593" y="20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Freeform 9"/>
            <p:cNvSpPr>
              <a:spLocks/>
            </p:cNvSpPr>
            <p:nvPr/>
          </p:nvSpPr>
          <p:spPr bwMode="auto">
            <a:xfrm flipH="1">
              <a:off x="3019283" y="3175470"/>
              <a:ext cx="79555" cy="297592"/>
            </a:xfrm>
            <a:custGeom>
              <a:avLst/>
              <a:gdLst>
                <a:gd name="T0" fmla="*/ 117 w 217"/>
                <a:gd name="T1" fmla="*/ 20 h 784"/>
                <a:gd name="T2" fmla="*/ 107 w 217"/>
                <a:gd name="T3" fmla="*/ 20 h 784"/>
                <a:gd name="T4" fmla="*/ 107 w 217"/>
                <a:gd name="T5" fmla="*/ 20 h 784"/>
                <a:gd name="T6" fmla="*/ 80 w 217"/>
                <a:gd name="T7" fmla="*/ 18 h 784"/>
                <a:gd name="T8" fmla="*/ 54 w 217"/>
                <a:gd name="T9" fmla="*/ 14 h 784"/>
                <a:gd name="T10" fmla="*/ 28 w 217"/>
                <a:gd name="T11" fmla="*/ 8 h 784"/>
                <a:gd name="T12" fmla="*/ 0 w 217"/>
                <a:gd name="T13" fmla="*/ 0 h 784"/>
                <a:gd name="T14" fmla="*/ 98 w 217"/>
                <a:gd name="T15" fmla="*/ 150 h 784"/>
                <a:gd name="T16" fmla="*/ 10 w 217"/>
                <a:gd name="T17" fmla="*/ 234 h 784"/>
                <a:gd name="T18" fmla="*/ 100 w 217"/>
                <a:gd name="T19" fmla="*/ 776 h 784"/>
                <a:gd name="T20" fmla="*/ 100 w 217"/>
                <a:gd name="T21" fmla="*/ 776 h 784"/>
                <a:gd name="T22" fmla="*/ 102 w 217"/>
                <a:gd name="T23" fmla="*/ 780 h 784"/>
                <a:gd name="T24" fmla="*/ 104 w 217"/>
                <a:gd name="T25" fmla="*/ 782 h 784"/>
                <a:gd name="T26" fmla="*/ 109 w 217"/>
                <a:gd name="T27" fmla="*/ 784 h 784"/>
                <a:gd name="T28" fmla="*/ 109 w 217"/>
                <a:gd name="T29" fmla="*/ 784 h 784"/>
                <a:gd name="T30" fmla="*/ 115 w 217"/>
                <a:gd name="T31" fmla="*/ 782 h 784"/>
                <a:gd name="T32" fmla="*/ 117 w 217"/>
                <a:gd name="T33" fmla="*/ 780 h 784"/>
                <a:gd name="T34" fmla="*/ 119 w 217"/>
                <a:gd name="T35" fmla="*/ 776 h 784"/>
                <a:gd name="T36" fmla="*/ 207 w 217"/>
                <a:gd name="T37" fmla="*/ 234 h 784"/>
                <a:gd name="T38" fmla="*/ 121 w 217"/>
                <a:gd name="T39" fmla="*/ 150 h 784"/>
                <a:gd name="T40" fmla="*/ 217 w 217"/>
                <a:gd name="T41" fmla="*/ 2 h 784"/>
                <a:gd name="T42" fmla="*/ 217 w 217"/>
                <a:gd name="T43" fmla="*/ 2 h 784"/>
                <a:gd name="T44" fmla="*/ 193 w 217"/>
                <a:gd name="T45" fmla="*/ 10 h 784"/>
                <a:gd name="T46" fmla="*/ 169 w 217"/>
                <a:gd name="T47" fmla="*/ 14 h 784"/>
                <a:gd name="T48" fmla="*/ 143 w 217"/>
                <a:gd name="T49" fmla="*/ 18 h 784"/>
                <a:gd name="T50" fmla="*/ 117 w 217"/>
                <a:gd name="T51" fmla="*/ 20 h 784"/>
                <a:gd name="T52" fmla="*/ 117 w 217"/>
                <a:gd name="T53" fmla="*/ 2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7" h="784">
                  <a:moveTo>
                    <a:pt x="117" y="20"/>
                  </a:moveTo>
                  <a:lnTo>
                    <a:pt x="107" y="20"/>
                  </a:lnTo>
                  <a:lnTo>
                    <a:pt x="107" y="20"/>
                  </a:lnTo>
                  <a:lnTo>
                    <a:pt x="80" y="18"/>
                  </a:lnTo>
                  <a:lnTo>
                    <a:pt x="54" y="14"/>
                  </a:lnTo>
                  <a:lnTo>
                    <a:pt x="28" y="8"/>
                  </a:lnTo>
                  <a:lnTo>
                    <a:pt x="0" y="0"/>
                  </a:lnTo>
                  <a:lnTo>
                    <a:pt x="98" y="150"/>
                  </a:lnTo>
                  <a:lnTo>
                    <a:pt x="10" y="234"/>
                  </a:lnTo>
                  <a:lnTo>
                    <a:pt x="100" y="776"/>
                  </a:lnTo>
                  <a:lnTo>
                    <a:pt x="100" y="776"/>
                  </a:lnTo>
                  <a:lnTo>
                    <a:pt x="102" y="780"/>
                  </a:lnTo>
                  <a:lnTo>
                    <a:pt x="104" y="782"/>
                  </a:lnTo>
                  <a:lnTo>
                    <a:pt x="109" y="784"/>
                  </a:lnTo>
                  <a:lnTo>
                    <a:pt x="109" y="784"/>
                  </a:lnTo>
                  <a:lnTo>
                    <a:pt x="115" y="782"/>
                  </a:lnTo>
                  <a:lnTo>
                    <a:pt x="117" y="780"/>
                  </a:lnTo>
                  <a:lnTo>
                    <a:pt x="119" y="776"/>
                  </a:lnTo>
                  <a:lnTo>
                    <a:pt x="207" y="234"/>
                  </a:lnTo>
                  <a:lnTo>
                    <a:pt x="121" y="150"/>
                  </a:lnTo>
                  <a:lnTo>
                    <a:pt x="217" y="2"/>
                  </a:lnTo>
                  <a:lnTo>
                    <a:pt x="217" y="2"/>
                  </a:lnTo>
                  <a:lnTo>
                    <a:pt x="193" y="10"/>
                  </a:lnTo>
                  <a:lnTo>
                    <a:pt x="169" y="14"/>
                  </a:lnTo>
                  <a:lnTo>
                    <a:pt x="143" y="18"/>
                  </a:lnTo>
                  <a:lnTo>
                    <a:pt x="117" y="20"/>
                  </a:lnTo>
                  <a:lnTo>
                    <a:pt x="117" y="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Freeform 10"/>
            <p:cNvSpPr>
              <a:spLocks noEditPoints="1"/>
            </p:cNvSpPr>
            <p:nvPr/>
          </p:nvSpPr>
          <p:spPr bwMode="auto">
            <a:xfrm flipH="1">
              <a:off x="2882904" y="2696437"/>
              <a:ext cx="355246" cy="468405"/>
            </a:xfrm>
            <a:custGeom>
              <a:avLst/>
              <a:gdLst>
                <a:gd name="T0" fmla="*/ 84 w 969"/>
                <a:gd name="T1" fmla="*/ 858 h 1234"/>
                <a:gd name="T2" fmla="*/ 174 w 969"/>
                <a:gd name="T3" fmla="*/ 1046 h 1234"/>
                <a:gd name="T4" fmla="*/ 318 w 969"/>
                <a:gd name="T5" fmla="*/ 1182 h 1234"/>
                <a:gd name="T6" fmla="*/ 486 w 969"/>
                <a:gd name="T7" fmla="*/ 1234 h 1234"/>
                <a:gd name="T8" fmla="*/ 495 w 969"/>
                <a:gd name="T9" fmla="*/ 1234 h 1234"/>
                <a:gd name="T10" fmla="*/ 613 w 969"/>
                <a:gd name="T11" fmla="*/ 1206 h 1234"/>
                <a:gd name="T12" fmla="*/ 769 w 969"/>
                <a:gd name="T13" fmla="*/ 1084 h 1234"/>
                <a:gd name="T14" fmla="*/ 871 w 969"/>
                <a:gd name="T15" fmla="*/ 918 h 1234"/>
                <a:gd name="T16" fmla="*/ 903 w 969"/>
                <a:gd name="T17" fmla="*/ 816 h 1234"/>
                <a:gd name="T18" fmla="*/ 953 w 969"/>
                <a:gd name="T19" fmla="*/ 756 h 1234"/>
                <a:gd name="T20" fmla="*/ 969 w 969"/>
                <a:gd name="T21" fmla="*/ 674 h 1234"/>
                <a:gd name="T22" fmla="*/ 941 w 969"/>
                <a:gd name="T23" fmla="*/ 576 h 1234"/>
                <a:gd name="T24" fmla="*/ 949 w 969"/>
                <a:gd name="T25" fmla="*/ 446 h 1234"/>
                <a:gd name="T26" fmla="*/ 937 w 969"/>
                <a:gd name="T27" fmla="*/ 324 h 1234"/>
                <a:gd name="T28" fmla="*/ 861 w 969"/>
                <a:gd name="T29" fmla="*/ 198 h 1234"/>
                <a:gd name="T30" fmla="*/ 727 w 969"/>
                <a:gd name="T31" fmla="*/ 76 h 1234"/>
                <a:gd name="T32" fmla="*/ 589 w 969"/>
                <a:gd name="T33" fmla="*/ 14 h 1234"/>
                <a:gd name="T34" fmla="*/ 442 w 969"/>
                <a:gd name="T35" fmla="*/ 2 h 1234"/>
                <a:gd name="T36" fmla="*/ 282 w 969"/>
                <a:gd name="T37" fmla="*/ 46 h 1234"/>
                <a:gd name="T38" fmla="*/ 148 w 969"/>
                <a:gd name="T39" fmla="*/ 148 h 1234"/>
                <a:gd name="T40" fmla="*/ 52 w 969"/>
                <a:gd name="T41" fmla="*/ 302 h 1234"/>
                <a:gd name="T42" fmla="*/ 32 w 969"/>
                <a:gd name="T43" fmla="*/ 396 h 1234"/>
                <a:gd name="T44" fmla="*/ 46 w 969"/>
                <a:gd name="T45" fmla="*/ 562 h 1234"/>
                <a:gd name="T46" fmla="*/ 12 w 969"/>
                <a:gd name="T47" fmla="*/ 598 h 1234"/>
                <a:gd name="T48" fmla="*/ 4 w 969"/>
                <a:gd name="T49" fmla="*/ 704 h 1234"/>
                <a:gd name="T50" fmla="*/ 26 w 969"/>
                <a:gd name="T51" fmla="*/ 774 h 1234"/>
                <a:gd name="T52" fmla="*/ 78 w 969"/>
                <a:gd name="T53" fmla="*/ 628 h 1234"/>
                <a:gd name="T54" fmla="*/ 112 w 969"/>
                <a:gd name="T55" fmla="*/ 606 h 1234"/>
                <a:gd name="T56" fmla="*/ 160 w 969"/>
                <a:gd name="T57" fmla="*/ 578 h 1234"/>
                <a:gd name="T58" fmla="*/ 262 w 969"/>
                <a:gd name="T59" fmla="*/ 502 h 1234"/>
                <a:gd name="T60" fmla="*/ 362 w 969"/>
                <a:gd name="T61" fmla="*/ 362 h 1234"/>
                <a:gd name="T62" fmla="*/ 412 w 969"/>
                <a:gd name="T63" fmla="*/ 284 h 1234"/>
                <a:gd name="T64" fmla="*/ 472 w 969"/>
                <a:gd name="T65" fmla="*/ 282 h 1234"/>
                <a:gd name="T66" fmla="*/ 545 w 969"/>
                <a:gd name="T67" fmla="*/ 310 h 1234"/>
                <a:gd name="T68" fmla="*/ 605 w 969"/>
                <a:gd name="T69" fmla="*/ 270 h 1234"/>
                <a:gd name="T70" fmla="*/ 643 w 969"/>
                <a:gd name="T71" fmla="*/ 300 h 1234"/>
                <a:gd name="T72" fmla="*/ 727 w 969"/>
                <a:gd name="T73" fmla="*/ 476 h 1234"/>
                <a:gd name="T74" fmla="*/ 815 w 969"/>
                <a:gd name="T75" fmla="*/ 576 h 1234"/>
                <a:gd name="T76" fmla="*/ 861 w 969"/>
                <a:gd name="T77" fmla="*/ 606 h 1234"/>
                <a:gd name="T78" fmla="*/ 891 w 969"/>
                <a:gd name="T79" fmla="*/ 628 h 1234"/>
                <a:gd name="T80" fmla="*/ 897 w 969"/>
                <a:gd name="T81" fmla="*/ 680 h 1234"/>
                <a:gd name="T82" fmla="*/ 887 w 969"/>
                <a:gd name="T83" fmla="*/ 728 h 1234"/>
                <a:gd name="T84" fmla="*/ 843 w 969"/>
                <a:gd name="T85" fmla="*/ 774 h 1234"/>
                <a:gd name="T86" fmla="*/ 819 w 969"/>
                <a:gd name="T87" fmla="*/ 850 h 1234"/>
                <a:gd name="T88" fmla="*/ 745 w 969"/>
                <a:gd name="T89" fmla="*/ 1000 h 1234"/>
                <a:gd name="T90" fmla="*/ 623 w 969"/>
                <a:gd name="T91" fmla="*/ 1120 h 1234"/>
                <a:gd name="T92" fmla="*/ 493 w 969"/>
                <a:gd name="T93" fmla="*/ 1162 h 1234"/>
                <a:gd name="T94" fmla="*/ 460 w 969"/>
                <a:gd name="T95" fmla="*/ 1160 h 1234"/>
                <a:gd name="T96" fmla="*/ 328 w 969"/>
                <a:gd name="T97" fmla="*/ 1098 h 1234"/>
                <a:gd name="T98" fmla="*/ 210 w 969"/>
                <a:gd name="T99" fmla="*/ 970 h 1234"/>
                <a:gd name="T100" fmla="*/ 144 w 969"/>
                <a:gd name="T101" fmla="*/ 794 h 1234"/>
                <a:gd name="T102" fmla="*/ 114 w 969"/>
                <a:gd name="T103" fmla="*/ 758 h 1234"/>
                <a:gd name="T104" fmla="*/ 80 w 969"/>
                <a:gd name="T105" fmla="*/ 722 h 1234"/>
                <a:gd name="T106" fmla="*/ 78 w 969"/>
                <a:gd name="T107" fmla="*/ 628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9" h="1234">
                  <a:moveTo>
                    <a:pt x="72" y="814"/>
                  </a:moveTo>
                  <a:lnTo>
                    <a:pt x="72" y="814"/>
                  </a:lnTo>
                  <a:lnTo>
                    <a:pt x="76" y="818"/>
                  </a:lnTo>
                  <a:lnTo>
                    <a:pt x="76" y="818"/>
                  </a:lnTo>
                  <a:lnTo>
                    <a:pt x="84" y="858"/>
                  </a:lnTo>
                  <a:lnTo>
                    <a:pt x="96" y="898"/>
                  </a:lnTo>
                  <a:lnTo>
                    <a:pt x="112" y="938"/>
                  </a:lnTo>
                  <a:lnTo>
                    <a:pt x="130" y="976"/>
                  </a:lnTo>
                  <a:lnTo>
                    <a:pt x="150" y="1012"/>
                  </a:lnTo>
                  <a:lnTo>
                    <a:pt x="174" y="1046"/>
                  </a:lnTo>
                  <a:lnTo>
                    <a:pt x="200" y="1078"/>
                  </a:lnTo>
                  <a:lnTo>
                    <a:pt x="228" y="1108"/>
                  </a:lnTo>
                  <a:lnTo>
                    <a:pt x="256" y="1136"/>
                  </a:lnTo>
                  <a:lnTo>
                    <a:pt x="286" y="1160"/>
                  </a:lnTo>
                  <a:lnTo>
                    <a:pt x="318" y="1182"/>
                  </a:lnTo>
                  <a:lnTo>
                    <a:pt x="350" y="1200"/>
                  </a:lnTo>
                  <a:lnTo>
                    <a:pt x="384" y="1214"/>
                  </a:lnTo>
                  <a:lnTo>
                    <a:pt x="418" y="1224"/>
                  </a:lnTo>
                  <a:lnTo>
                    <a:pt x="452" y="1232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86" y="1234"/>
                  </a:lnTo>
                  <a:lnTo>
                    <a:pt x="495" y="1234"/>
                  </a:lnTo>
                  <a:lnTo>
                    <a:pt x="495" y="1234"/>
                  </a:lnTo>
                  <a:lnTo>
                    <a:pt x="517" y="1232"/>
                  </a:lnTo>
                  <a:lnTo>
                    <a:pt x="537" y="1228"/>
                  </a:lnTo>
                  <a:lnTo>
                    <a:pt x="557" y="1224"/>
                  </a:lnTo>
                  <a:lnTo>
                    <a:pt x="577" y="1220"/>
                  </a:lnTo>
                  <a:lnTo>
                    <a:pt x="613" y="1206"/>
                  </a:lnTo>
                  <a:lnTo>
                    <a:pt x="649" y="1188"/>
                  </a:lnTo>
                  <a:lnTo>
                    <a:pt x="683" y="1166"/>
                  </a:lnTo>
                  <a:lnTo>
                    <a:pt x="713" y="1142"/>
                  </a:lnTo>
                  <a:lnTo>
                    <a:pt x="743" y="1114"/>
                  </a:lnTo>
                  <a:lnTo>
                    <a:pt x="769" y="1084"/>
                  </a:lnTo>
                  <a:lnTo>
                    <a:pt x="795" y="1054"/>
                  </a:lnTo>
                  <a:lnTo>
                    <a:pt x="817" y="1020"/>
                  </a:lnTo>
                  <a:lnTo>
                    <a:pt x="837" y="986"/>
                  </a:lnTo>
                  <a:lnTo>
                    <a:pt x="855" y="952"/>
                  </a:lnTo>
                  <a:lnTo>
                    <a:pt x="871" y="918"/>
                  </a:lnTo>
                  <a:lnTo>
                    <a:pt x="885" y="884"/>
                  </a:lnTo>
                  <a:lnTo>
                    <a:pt x="895" y="850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03" y="816"/>
                  </a:lnTo>
                  <a:lnTo>
                    <a:pt x="919" y="800"/>
                  </a:lnTo>
                  <a:lnTo>
                    <a:pt x="937" y="780"/>
                  </a:lnTo>
                  <a:lnTo>
                    <a:pt x="945" y="770"/>
                  </a:lnTo>
                  <a:lnTo>
                    <a:pt x="953" y="756"/>
                  </a:lnTo>
                  <a:lnTo>
                    <a:pt x="959" y="744"/>
                  </a:lnTo>
                  <a:lnTo>
                    <a:pt x="963" y="730"/>
                  </a:lnTo>
                  <a:lnTo>
                    <a:pt x="963" y="730"/>
                  </a:lnTo>
                  <a:lnTo>
                    <a:pt x="967" y="700"/>
                  </a:lnTo>
                  <a:lnTo>
                    <a:pt x="969" y="674"/>
                  </a:lnTo>
                  <a:lnTo>
                    <a:pt x="969" y="650"/>
                  </a:lnTo>
                  <a:lnTo>
                    <a:pt x="967" y="628"/>
                  </a:lnTo>
                  <a:lnTo>
                    <a:pt x="961" y="608"/>
                  </a:lnTo>
                  <a:lnTo>
                    <a:pt x="951" y="590"/>
                  </a:lnTo>
                  <a:lnTo>
                    <a:pt x="941" y="576"/>
                  </a:lnTo>
                  <a:lnTo>
                    <a:pt x="927" y="566"/>
                  </a:lnTo>
                  <a:lnTo>
                    <a:pt x="927" y="566"/>
                  </a:lnTo>
                  <a:lnTo>
                    <a:pt x="937" y="530"/>
                  </a:lnTo>
                  <a:lnTo>
                    <a:pt x="945" y="490"/>
                  </a:lnTo>
                  <a:lnTo>
                    <a:pt x="949" y="446"/>
                  </a:lnTo>
                  <a:lnTo>
                    <a:pt x="951" y="422"/>
                  </a:lnTo>
                  <a:lnTo>
                    <a:pt x="949" y="398"/>
                  </a:lnTo>
                  <a:lnTo>
                    <a:pt x="947" y="374"/>
                  </a:lnTo>
                  <a:lnTo>
                    <a:pt x="943" y="350"/>
                  </a:lnTo>
                  <a:lnTo>
                    <a:pt x="937" y="324"/>
                  </a:lnTo>
                  <a:lnTo>
                    <a:pt x="927" y="298"/>
                  </a:lnTo>
                  <a:lnTo>
                    <a:pt x="915" y="274"/>
                  </a:lnTo>
                  <a:lnTo>
                    <a:pt x="901" y="248"/>
                  </a:lnTo>
                  <a:lnTo>
                    <a:pt x="883" y="222"/>
                  </a:lnTo>
                  <a:lnTo>
                    <a:pt x="861" y="198"/>
                  </a:lnTo>
                  <a:lnTo>
                    <a:pt x="861" y="198"/>
                  </a:lnTo>
                  <a:lnTo>
                    <a:pt x="809" y="146"/>
                  </a:lnTo>
                  <a:lnTo>
                    <a:pt x="783" y="120"/>
                  </a:lnTo>
                  <a:lnTo>
                    <a:pt x="755" y="98"/>
                  </a:lnTo>
                  <a:lnTo>
                    <a:pt x="727" y="76"/>
                  </a:lnTo>
                  <a:lnTo>
                    <a:pt x="695" y="56"/>
                  </a:lnTo>
                  <a:lnTo>
                    <a:pt x="663" y="40"/>
                  </a:lnTo>
                  <a:lnTo>
                    <a:pt x="627" y="26"/>
                  </a:lnTo>
                  <a:lnTo>
                    <a:pt x="627" y="26"/>
                  </a:lnTo>
                  <a:lnTo>
                    <a:pt x="589" y="14"/>
                  </a:lnTo>
                  <a:lnTo>
                    <a:pt x="551" y="6"/>
                  </a:lnTo>
                  <a:lnTo>
                    <a:pt x="513" y="2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42" y="2"/>
                  </a:lnTo>
                  <a:lnTo>
                    <a:pt x="408" y="6"/>
                  </a:lnTo>
                  <a:lnTo>
                    <a:pt x="376" y="12"/>
                  </a:lnTo>
                  <a:lnTo>
                    <a:pt x="342" y="20"/>
                  </a:lnTo>
                  <a:lnTo>
                    <a:pt x="312" y="32"/>
                  </a:lnTo>
                  <a:lnTo>
                    <a:pt x="282" y="46"/>
                  </a:lnTo>
                  <a:lnTo>
                    <a:pt x="252" y="62"/>
                  </a:lnTo>
                  <a:lnTo>
                    <a:pt x="224" y="80"/>
                  </a:lnTo>
                  <a:lnTo>
                    <a:pt x="198" y="102"/>
                  </a:lnTo>
                  <a:lnTo>
                    <a:pt x="172" y="124"/>
                  </a:lnTo>
                  <a:lnTo>
                    <a:pt x="148" y="148"/>
                  </a:lnTo>
                  <a:lnTo>
                    <a:pt x="126" y="176"/>
                  </a:lnTo>
                  <a:lnTo>
                    <a:pt x="104" y="204"/>
                  </a:lnTo>
                  <a:lnTo>
                    <a:pt x="86" y="234"/>
                  </a:lnTo>
                  <a:lnTo>
                    <a:pt x="68" y="268"/>
                  </a:lnTo>
                  <a:lnTo>
                    <a:pt x="52" y="302"/>
                  </a:lnTo>
                  <a:lnTo>
                    <a:pt x="52" y="302"/>
                  </a:lnTo>
                  <a:lnTo>
                    <a:pt x="46" y="318"/>
                  </a:lnTo>
                  <a:lnTo>
                    <a:pt x="40" y="340"/>
                  </a:lnTo>
                  <a:lnTo>
                    <a:pt x="34" y="366"/>
                  </a:lnTo>
                  <a:lnTo>
                    <a:pt x="32" y="396"/>
                  </a:lnTo>
                  <a:lnTo>
                    <a:pt x="30" y="430"/>
                  </a:lnTo>
                  <a:lnTo>
                    <a:pt x="32" y="470"/>
                  </a:lnTo>
                  <a:lnTo>
                    <a:pt x="36" y="514"/>
                  </a:lnTo>
                  <a:lnTo>
                    <a:pt x="46" y="562"/>
                  </a:lnTo>
                  <a:lnTo>
                    <a:pt x="46" y="562"/>
                  </a:lnTo>
                  <a:lnTo>
                    <a:pt x="34" y="570"/>
                  </a:lnTo>
                  <a:lnTo>
                    <a:pt x="22" y="580"/>
                  </a:lnTo>
                  <a:lnTo>
                    <a:pt x="22" y="580"/>
                  </a:lnTo>
                  <a:lnTo>
                    <a:pt x="18" y="588"/>
                  </a:lnTo>
                  <a:lnTo>
                    <a:pt x="12" y="598"/>
                  </a:lnTo>
                  <a:lnTo>
                    <a:pt x="6" y="618"/>
                  </a:lnTo>
                  <a:lnTo>
                    <a:pt x="2" y="640"/>
                  </a:lnTo>
                  <a:lnTo>
                    <a:pt x="0" y="662"/>
                  </a:lnTo>
                  <a:lnTo>
                    <a:pt x="2" y="684"/>
                  </a:lnTo>
                  <a:lnTo>
                    <a:pt x="4" y="704"/>
                  </a:lnTo>
                  <a:lnTo>
                    <a:pt x="10" y="736"/>
                  </a:lnTo>
                  <a:lnTo>
                    <a:pt x="10" y="736"/>
                  </a:lnTo>
                  <a:lnTo>
                    <a:pt x="14" y="750"/>
                  </a:lnTo>
                  <a:lnTo>
                    <a:pt x="20" y="762"/>
                  </a:lnTo>
                  <a:lnTo>
                    <a:pt x="26" y="774"/>
                  </a:lnTo>
                  <a:lnTo>
                    <a:pt x="36" y="784"/>
                  </a:lnTo>
                  <a:lnTo>
                    <a:pt x="54" y="802"/>
                  </a:lnTo>
                  <a:lnTo>
                    <a:pt x="72" y="814"/>
                  </a:lnTo>
                  <a:lnTo>
                    <a:pt x="72" y="814"/>
                  </a:lnTo>
                  <a:close/>
                  <a:moveTo>
                    <a:pt x="78" y="628"/>
                  </a:moveTo>
                  <a:lnTo>
                    <a:pt x="78" y="628"/>
                  </a:lnTo>
                  <a:lnTo>
                    <a:pt x="88" y="626"/>
                  </a:lnTo>
                  <a:lnTo>
                    <a:pt x="98" y="622"/>
                  </a:lnTo>
                  <a:lnTo>
                    <a:pt x="106" y="616"/>
                  </a:lnTo>
                  <a:lnTo>
                    <a:pt x="112" y="606"/>
                  </a:lnTo>
                  <a:lnTo>
                    <a:pt x="130" y="594"/>
                  </a:lnTo>
                  <a:lnTo>
                    <a:pt x="128" y="592"/>
                  </a:lnTo>
                  <a:lnTo>
                    <a:pt x="128" y="592"/>
                  </a:lnTo>
                  <a:lnTo>
                    <a:pt x="138" y="588"/>
                  </a:lnTo>
                  <a:lnTo>
                    <a:pt x="160" y="578"/>
                  </a:lnTo>
                  <a:lnTo>
                    <a:pt x="188" y="562"/>
                  </a:lnTo>
                  <a:lnTo>
                    <a:pt x="204" y="550"/>
                  </a:lnTo>
                  <a:lnTo>
                    <a:pt x="222" y="536"/>
                  </a:lnTo>
                  <a:lnTo>
                    <a:pt x="242" y="520"/>
                  </a:lnTo>
                  <a:lnTo>
                    <a:pt x="262" y="502"/>
                  </a:lnTo>
                  <a:lnTo>
                    <a:pt x="282" y="480"/>
                  </a:lnTo>
                  <a:lnTo>
                    <a:pt x="302" y="456"/>
                  </a:lnTo>
                  <a:lnTo>
                    <a:pt x="324" y="428"/>
                  </a:lnTo>
                  <a:lnTo>
                    <a:pt x="342" y="396"/>
                  </a:lnTo>
                  <a:lnTo>
                    <a:pt x="362" y="362"/>
                  </a:lnTo>
                  <a:lnTo>
                    <a:pt x="380" y="324"/>
                  </a:lnTo>
                  <a:lnTo>
                    <a:pt x="380" y="324"/>
                  </a:lnTo>
                  <a:lnTo>
                    <a:pt x="390" y="306"/>
                  </a:lnTo>
                  <a:lnTo>
                    <a:pt x="400" y="292"/>
                  </a:lnTo>
                  <a:lnTo>
                    <a:pt x="412" y="284"/>
                  </a:lnTo>
                  <a:lnTo>
                    <a:pt x="424" y="278"/>
                  </a:lnTo>
                  <a:lnTo>
                    <a:pt x="436" y="274"/>
                  </a:lnTo>
                  <a:lnTo>
                    <a:pt x="448" y="274"/>
                  </a:lnTo>
                  <a:lnTo>
                    <a:pt x="460" y="278"/>
                  </a:lnTo>
                  <a:lnTo>
                    <a:pt x="472" y="282"/>
                  </a:lnTo>
                  <a:lnTo>
                    <a:pt x="493" y="294"/>
                  </a:lnTo>
                  <a:lnTo>
                    <a:pt x="511" y="306"/>
                  </a:lnTo>
                  <a:lnTo>
                    <a:pt x="531" y="324"/>
                  </a:lnTo>
                  <a:lnTo>
                    <a:pt x="531" y="324"/>
                  </a:lnTo>
                  <a:lnTo>
                    <a:pt x="545" y="310"/>
                  </a:lnTo>
                  <a:lnTo>
                    <a:pt x="559" y="296"/>
                  </a:lnTo>
                  <a:lnTo>
                    <a:pt x="577" y="282"/>
                  </a:lnTo>
                  <a:lnTo>
                    <a:pt x="585" y="278"/>
                  </a:lnTo>
                  <a:lnTo>
                    <a:pt x="595" y="274"/>
                  </a:lnTo>
                  <a:lnTo>
                    <a:pt x="605" y="270"/>
                  </a:lnTo>
                  <a:lnTo>
                    <a:pt x="613" y="270"/>
                  </a:lnTo>
                  <a:lnTo>
                    <a:pt x="623" y="274"/>
                  </a:lnTo>
                  <a:lnTo>
                    <a:pt x="631" y="278"/>
                  </a:lnTo>
                  <a:lnTo>
                    <a:pt x="637" y="288"/>
                  </a:lnTo>
                  <a:lnTo>
                    <a:pt x="643" y="300"/>
                  </a:lnTo>
                  <a:lnTo>
                    <a:pt x="643" y="300"/>
                  </a:lnTo>
                  <a:lnTo>
                    <a:pt x="659" y="342"/>
                  </a:lnTo>
                  <a:lnTo>
                    <a:pt x="679" y="388"/>
                  </a:lnTo>
                  <a:lnTo>
                    <a:pt x="701" y="432"/>
                  </a:lnTo>
                  <a:lnTo>
                    <a:pt x="727" y="476"/>
                  </a:lnTo>
                  <a:lnTo>
                    <a:pt x="755" y="516"/>
                  </a:lnTo>
                  <a:lnTo>
                    <a:pt x="769" y="534"/>
                  </a:lnTo>
                  <a:lnTo>
                    <a:pt x="785" y="550"/>
                  </a:lnTo>
                  <a:lnTo>
                    <a:pt x="799" y="564"/>
                  </a:lnTo>
                  <a:lnTo>
                    <a:pt x="815" y="576"/>
                  </a:lnTo>
                  <a:lnTo>
                    <a:pt x="829" y="586"/>
                  </a:lnTo>
                  <a:lnTo>
                    <a:pt x="845" y="592"/>
                  </a:lnTo>
                  <a:lnTo>
                    <a:pt x="847" y="592"/>
                  </a:lnTo>
                  <a:lnTo>
                    <a:pt x="861" y="606"/>
                  </a:lnTo>
                  <a:lnTo>
                    <a:pt x="861" y="606"/>
                  </a:lnTo>
                  <a:lnTo>
                    <a:pt x="873" y="618"/>
                  </a:lnTo>
                  <a:lnTo>
                    <a:pt x="879" y="622"/>
                  </a:lnTo>
                  <a:lnTo>
                    <a:pt x="887" y="626"/>
                  </a:lnTo>
                  <a:lnTo>
                    <a:pt x="887" y="626"/>
                  </a:lnTo>
                  <a:lnTo>
                    <a:pt x="891" y="628"/>
                  </a:lnTo>
                  <a:lnTo>
                    <a:pt x="893" y="634"/>
                  </a:lnTo>
                  <a:lnTo>
                    <a:pt x="895" y="642"/>
                  </a:lnTo>
                  <a:lnTo>
                    <a:pt x="897" y="652"/>
                  </a:lnTo>
                  <a:lnTo>
                    <a:pt x="897" y="664"/>
                  </a:lnTo>
                  <a:lnTo>
                    <a:pt x="897" y="680"/>
                  </a:lnTo>
                  <a:lnTo>
                    <a:pt x="895" y="696"/>
                  </a:lnTo>
                  <a:lnTo>
                    <a:pt x="893" y="714"/>
                  </a:lnTo>
                  <a:lnTo>
                    <a:pt x="893" y="714"/>
                  </a:lnTo>
                  <a:lnTo>
                    <a:pt x="891" y="720"/>
                  </a:lnTo>
                  <a:lnTo>
                    <a:pt x="887" y="728"/>
                  </a:lnTo>
                  <a:lnTo>
                    <a:pt x="877" y="742"/>
                  </a:lnTo>
                  <a:lnTo>
                    <a:pt x="865" y="754"/>
                  </a:lnTo>
                  <a:lnTo>
                    <a:pt x="853" y="764"/>
                  </a:lnTo>
                  <a:lnTo>
                    <a:pt x="853" y="764"/>
                  </a:lnTo>
                  <a:lnTo>
                    <a:pt x="843" y="774"/>
                  </a:lnTo>
                  <a:lnTo>
                    <a:pt x="837" y="782"/>
                  </a:lnTo>
                  <a:lnTo>
                    <a:pt x="835" y="792"/>
                  </a:lnTo>
                  <a:lnTo>
                    <a:pt x="835" y="792"/>
                  </a:lnTo>
                  <a:lnTo>
                    <a:pt x="829" y="820"/>
                  </a:lnTo>
                  <a:lnTo>
                    <a:pt x="819" y="850"/>
                  </a:lnTo>
                  <a:lnTo>
                    <a:pt x="809" y="880"/>
                  </a:lnTo>
                  <a:lnTo>
                    <a:pt x="797" y="910"/>
                  </a:lnTo>
                  <a:lnTo>
                    <a:pt x="781" y="942"/>
                  </a:lnTo>
                  <a:lnTo>
                    <a:pt x="765" y="972"/>
                  </a:lnTo>
                  <a:lnTo>
                    <a:pt x="745" y="1000"/>
                  </a:lnTo>
                  <a:lnTo>
                    <a:pt x="725" y="1028"/>
                  </a:lnTo>
                  <a:lnTo>
                    <a:pt x="701" y="1056"/>
                  </a:lnTo>
                  <a:lnTo>
                    <a:pt x="677" y="1080"/>
                  </a:lnTo>
                  <a:lnTo>
                    <a:pt x="651" y="1102"/>
                  </a:lnTo>
                  <a:lnTo>
                    <a:pt x="623" y="1120"/>
                  </a:lnTo>
                  <a:lnTo>
                    <a:pt x="593" y="1136"/>
                  </a:lnTo>
                  <a:lnTo>
                    <a:pt x="561" y="1148"/>
                  </a:lnTo>
                  <a:lnTo>
                    <a:pt x="527" y="1158"/>
                  </a:lnTo>
                  <a:lnTo>
                    <a:pt x="493" y="1162"/>
                  </a:lnTo>
                  <a:lnTo>
                    <a:pt x="493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86" y="1162"/>
                  </a:lnTo>
                  <a:lnTo>
                    <a:pt x="460" y="1160"/>
                  </a:lnTo>
                  <a:lnTo>
                    <a:pt x="434" y="1154"/>
                  </a:lnTo>
                  <a:lnTo>
                    <a:pt x="408" y="1146"/>
                  </a:lnTo>
                  <a:lnTo>
                    <a:pt x="382" y="1132"/>
                  </a:lnTo>
                  <a:lnTo>
                    <a:pt x="354" y="1118"/>
                  </a:lnTo>
                  <a:lnTo>
                    <a:pt x="328" y="1098"/>
                  </a:lnTo>
                  <a:lnTo>
                    <a:pt x="302" y="1078"/>
                  </a:lnTo>
                  <a:lnTo>
                    <a:pt x="276" y="1054"/>
                  </a:lnTo>
                  <a:lnTo>
                    <a:pt x="252" y="1028"/>
                  </a:lnTo>
                  <a:lnTo>
                    <a:pt x="230" y="1000"/>
                  </a:lnTo>
                  <a:lnTo>
                    <a:pt x="210" y="970"/>
                  </a:lnTo>
                  <a:lnTo>
                    <a:pt x="192" y="938"/>
                  </a:lnTo>
                  <a:lnTo>
                    <a:pt x="176" y="904"/>
                  </a:lnTo>
                  <a:lnTo>
                    <a:pt x="162" y="868"/>
                  </a:lnTo>
                  <a:lnTo>
                    <a:pt x="152" y="832"/>
                  </a:lnTo>
                  <a:lnTo>
                    <a:pt x="144" y="794"/>
                  </a:lnTo>
                  <a:lnTo>
                    <a:pt x="142" y="782"/>
                  </a:lnTo>
                  <a:lnTo>
                    <a:pt x="134" y="774"/>
                  </a:lnTo>
                  <a:lnTo>
                    <a:pt x="134" y="774"/>
                  </a:lnTo>
                  <a:lnTo>
                    <a:pt x="126" y="766"/>
                  </a:lnTo>
                  <a:lnTo>
                    <a:pt x="114" y="758"/>
                  </a:lnTo>
                  <a:lnTo>
                    <a:pt x="114" y="758"/>
                  </a:lnTo>
                  <a:lnTo>
                    <a:pt x="94" y="740"/>
                  </a:lnTo>
                  <a:lnTo>
                    <a:pt x="84" y="730"/>
                  </a:lnTo>
                  <a:lnTo>
                    <a:pt x="80" y="722"/>
                  </a:lnTo>
                  <a:lnTo>
                    <a:pt x="80" y="722"/>
                  </a:lnTo>
                  <a:lnTo>
                    <a:pt x="74" y="690"/>
                  </a:lnTo>
                  <a:lnTo>
                    <a:pt x="72" y="662"/>
                  </a:lnTo>
                  <a:lnTo>
                    <a:pt x="74" y="640"/>
                  </a:lnTo>
                  <a:lnTo>
                    <a:pt x="78" y="628"/>
                  </a:lnTo>
                  <a:lnTo>
                    <a:pt x="78" y="628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56" name="그림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287" y="4079222"/>
            <a:ext cx="354953" cy="294701"/>
          </a:xfrm>
          <a:prstGeom prst="rect">
            <a:avLst/>
          </a:prstGeom>
        </p:spPr>
      </p:pic>
      <p:grpSp>
        <p:nvGrpSpPr>
          <p:cNvPr id="60" name="그룹 59"/>
          <p:cNvGrpSpPr/>
          <p:nvPr/>
        </p:nvGrpSpPr>
        <p:grpSpPr>
          <a:xfrm>
            <a:off x="767564" y="4045945"/>
            <a:ext cx="273684" cy="292681"/>
            <a:chOff x="3263725" y="5646638"/>
            <a:chExt cx="323850" cy="342900"/>
          </a:xfrm>
          <a:solidFill>
            <a:schemeClr val="bg1"/>
          </a:solidFill>
        </p:grpSpPr>
        <p:sp>
          <p:nvSpPr>
            <p:cNvPr id="61" name="Freeform 231"/>
            <p:cNvSpPr>
              <a:spLocks noEditPoints="1"/>
            </p:cNvSpPr>
            <p:nvPr/>
          </p:nvSpPr>
          <p:spPr bwMode="auto">
            <a:xfrm>
              <a:off x="3263725" y="5646638"/>
              <a:ext cx="323850" cy="104775"/>
            </a:xfrm>
            <a:custGeom>
              <a:avLst/>
              <a:gdLst/>
              <a:ahLst/>
              <a:cxnLst>
                <a:cxn ang="0">
                  <a:pos x="204" y="14"/>
                </a:cxn>
                <a:cxn ang="0">
                  <a:pos x="204" y="14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2"/>
                </a:cxn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6"/>
                </a:cxn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6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2"/>
                </a:cxn>
                <a:cxn ang="0">
                  <a:pos x="204" y="14"/>
                </a:cxn>
                <a:cxn ang="0">
                  <a:pos x="190" y="14"/>
                </a:cxn>
                <a:cxn ang="0">
                  <a:pos x="190" y="52"/>
                </a:cxn>
                <a:cxn ang="0">
                  <a:pos x="14" y="52"/>
                </a:cxn>
                <a:cxn ang="0">
                  <a:pos x="14" y="14"/>
                </a:cxn>
                <a:cxn ang="0">
                  <a:pos x="190" y="14"/>
                </a:cxn>
              </a:cxnLst>
              <a:rect l="0" t="0" r="r" b="b"/>
              <a:pathLst>
                <a:path w="204" h="66">
                  <a:moveTo>
                    <a:pt x="204" y="14"/>
                  </a:moveTo>
                  <a:lnTo>
                    <a:pt x="204" y="14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2"/>
                  </a:lnTo>
                  <a:lnTo>
                    <a:pt x="19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6"/>
                  </a:lnTo>
                  <a:lnTo>
                    <a:pt x="12" y="66"/>
                  </a:lnTo>
                  <a:lnTo>
                    <a:pt x="190" y="66"/>
                  </a:lnTo>
                  <a:lnTo>
                    <a:pt x="190" y="66"/>
                  </a:lnTo>
                  <a:lnTo>
                    <a:pt x="196" y="66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2"/>
                  </a:lnTo>
                  <a:lnTo>
                    <a:pt x="204" y="14"/>
                  </a:lnTo>
                  <a:close/>
                  <a:moveTo>
                    <a:pt x="190" y="14"/>
                  </a:moveTo>
                  <a:lnTo>
                    <a:pt x="190" y="52"/>
                  </a:lnTo>
                  <a:lnTo>
                    <a:pt x="14" y="52"/>
                  </a:lnTo>
                  <a:lnTo>
                    <a:pt x="14" y="14"/>
                  </a:lnTo>
                  <a:lnTo>
                    <a:pt x="190" y="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2" name="Freeform 232"/>
            <p:cNvSpPr>
              <a:spLocks/>
            </p:cNvSpPr>
            <p:nvPr/>
          </p:nvSpPr>
          <p:spPr bwMode="auto">
            <a:xfrm>
              <a:off x="3489150" y="5681563"/>
              <a:ext cx="57150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2"/>
                </a:cxn>
                <a:cxn ang="0">
                  <a:pos x="36" y="10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6" h="14">
                  <a:moveTo>
                    <a:pt x="4" y="14"/>
                  </a:moveTo>
                  <a:lnTo>
                    <a:pt x="32" y="14"/>
                  </a:lnTo>
                  <a:lnTo>
                    <a:pt x="32" y="14"/>
                  </a:lnTo>
                  <a:lnTo>
                    <a:pt x="34" y="12"/>
                  </a:lnTo>
                  <a:lnTo>
                    <a:pt x="36" y="10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2"/>
                  </a:lnTo>
                  <a:lnTo>
                    <a:pt x="3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3" name="Freeform 233"/>
            <p:cNvSpPr>
              <a:spLocks noEditPoints="1"/>
            </p:cNvSpPr>
            <p:nvPr/>
          </p:nvSpPr>
          <p:spPr bwMode="auto">
            <a:xfrm>
              <a:off x="3263725" y="5767288"/>
              <a:ext cx="323850" cy="104775"/>
            </a:xfrm>
            <a:custGeom>
              <a:avLst/>
              <a:gdLst/>
              <a:ahLst/>
              <a:cxnLst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4"/>
                </a:cxn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4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2"/>
                </a:cxn>
                <a:cxn ang="0">
                  <a:pos x="204" y="12"/>
                </a:cxn>
                <a:cxn ang="0">
                  <a:pos x="204" y="12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0"/>
                </a:cxn>
                <a:cxn ang="0">
                  <a:pos x="190" y="0"/>
                </a:cxn>
                <a:cxn ang="0">
                  <a:pos x="190" y="0"/>
                </a:cxn>
                <a:cxn ang="0">
                  <a:pos x="190" y="14"/>
                </a:cxn>
                <a:cxn ang="0">
                  <a:pos x="190" y="50"/>
                </a:cxn>
                <a:cxn ang="0">
                  <a:pos x="14" y="50"/>
                </a:cxn>
                <a:cxn ang="0">
                  <a:pos x="14" y="14"/>
                </a:cxn>
                <a:cxn ang="0">
                  <a:pos x="190" y="14"/>
                </a:cxn>
              </a:cxnLst>
              <a:rect l="0" t="0" r="r" b="b"/>
              <a:pathLst>
                <a:path w="204" h="66">
                  <a:moveTo>
                    <a:pt x="190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4"/>
                  </a:lnTo>
                  <a:lnTo>
                    <a:pt x="12" y="66"/>
                  </a:lnTo>
                  <a:lnTo>
                    <a:pt x="190" y="66"/>
                  </a:lnTo>
                  <a:lnTo>
                    <a:pt x="190" y="66"/>
                  </a:lnTo>
                  <a:lnTo>
                    <a:pt x="196" y="64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2"/>
                  </a:lnTo>
                  <a:lnTo>
                    <a:pt x="204" y="12"/>
                  </a:lnTo>
                  <a:lnTo>
                    <a:pt x="204" y="12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0"/>
                  </a:lnTo>
                  <a:lnTo>
                    <a:pt x="190" y="0"/>
                  </a:lnTo>
                  <a:lnTo>
                    <a:pt x="190" y="0"/>
                  </a:lnTo>
                  <a:close/>
                  <a:moveTo>
                    <a:pt x="190" y="14"/>
                  </a:moveTo>
                  <a:lnTo>
                    <a:pt x="190" y="50"/>
                  </a:lnTo>
                  <a:lnTo>
                    <a:pt x="14" y="50"/>
                  </a:lnTo>
                  <a:lnTo>
                    <a:pt x="14" y="14"/>
                  </a:lnTo>
                  <a:lnTo>
                    <a:pt x="190" y="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4" name="Freeform 234"/>
            <p:cNvSpPr>
              <a:spLocks/>
            </p:cNvSpPr>
            <p:nvPr/>
          </p:nvSpPr>
          <p:spPr bwMode="auto">
            <a:xfrm>
              <a:off x="3489150" y="5802213"/>
              <a:ext cx="57150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2"/>
                </a:cxn>
                <a:cxn ang="0">
                  <a:pos x="36" y="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0"/>
                </a:cxn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6" h="14">
                  <a:moveTo>
                    <a:pt x="4" y="14"/>
                  </a:moveTo>
                  <a:lnTo>
                    <a:pt x="32" y="14"/>
                  </a:lnTo>
                  <a:lnTo>
                    <a:pt x="32" y="14"/>
                  </a:lnTo>
                  <a:lnTo>
                    <a:pt x="34" y="12"/>
                  </a:lnTo>
                  <a:lnTo>
                    <a:pt x="36" y="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5" name="Freeform 235"/>
            <p:cNvSpPr>
              <a:spLocks noEditPoints="1"/>
            </p:cNvSpPr>
            <p:nvPr/>
          </p:nvSpPr>
          <p:spPr bwMode="auto">
            <a:xfrm>
              <a:off x="3263725" y="5884763"/>
              <a:ext cx="323850" cy="104775"/>
            </a:xfrm>
            <a:custGeom>
              <a:avLst/>
              <a:gdLst/>
              <a:ahLst/>
              <a:cxnLst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6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4"/>
                </a:cxn>
                <a:cxn ang="0">
                  <a:pos x="204" y="14"/>
                </a:cxn>
                <a:cxn ang="0">
                  <a:pos x="204" y="14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2"/>
                </a:cxn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54"/>
                </a:cxn>
                <a:cxn ang="0">
                  <a:pos x="0" y="54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6"/>
                </a:cxn>
                <a:cxn ang="0">
                  <a:pos x="12" y="66"/>
                </a:cxn>
                <a:cxn ang="0">
                  <a:pos x="12" y="66"/>
                </a:cxn>
                <a:cxn ang="0">
                  <a:pos x="14" y="52"/>
                </a:cxn>
                <a:cxn ang="0">
                  <a:pos x="14" y="16"/>
                </a:cxn>
                <a:cxn ang="0">
                  <a:pos x="190" y="16"/>
                </a:cxn>
                <a:cxn ang="0">
                  <a:pos x="190" y="52"/>
                </a:cxn>
                <a:cxn ang="0">
                  <a:pos x="14" y="52"/>
                </a:cxn>
              </a:cxnLst>
              <a:rect l="0" t="0" r="r" b="b"/>
              <a:pathLst>
                <a:path w="204" h="66">
                  <a:moveTo>
                    <a:pt x="12" y="66"/>
                  </a:moveTo>
                  <a:lnTo>
                    <a:pt x="190" y="66"/>
                  </a:lnTo>
                  <a:lnTo>
                    <a:pt x="190" y="66"/>
                  </a:lnTo>
                  <a:lnTo>
                    <a:pt x="196" y="66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4"/>
                  </a:lnTo>
                  <a:lnTo>
                    <a:pt x="204" y="14"/>
                  </a:lnTo>
                  <a:lnTo>
                    <a:pt x="204" y="14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2"/>
                  </a:lnTo>
                  <a:lnTo>
                    <a:pt x="19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6"/>
                  </a:lnTo>
                  <a:lnTo>
                    <a:pt x="12" y="66"/>
                  </a:lnTo>
                  <a:lnTo>
                    <a:pt x="12" y="66"/>
                  </a:lnTo>
                  <a:close/>
                  <a:moveTo>
                    <a:pt x="14" y="52"/>
                  </a:moveTo>
                  <a:lnTo>
                    <a:pt x="14" y="16"/>
                  </a:lnTo>
                  <a:lnTo>
                    <a:pt x="190" y="16"/>
                  </a:lnTo>
                  <a:lnTo>
                    <a:pt x="190" y="52"/>
                  </a:lnTo>
                  <a:lnTo>
                    <a:pt x="14" y="5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6" name="Freeform 236"/>
            <p:cNvSpPr>
              <a:spLocks/>
            </p:cNvSpPr>
            <p:nvPr/>
          </p:nvSpPr>
          <p:spPr bwMode="auto">
            <a:xfrm>
              <a:off x="3489150" y="5919688"/>
              <a:ext cx="57150" cy="222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4"/>
                </a:cxn>
                <a:cxn ang="0">
                  <a:pos x="36" y="10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6" h="14">
                  <a:moveTo>
                    <a:pt x="32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4" y="14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34" y="14"/>
                  </a:lnTo>
                  <a:lnTo>
                    <a:pt x="36" y="10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2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232195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Profitability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주요 사업 예상 매출 및 수익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grpSp>
        <p:nvGrpSpPr>
          <p:cNvPr id="35" name="그룹 34"/>
          <p:cNvGrpSpPr/>
          <p:nvPr/>
        </p:nvGrpSpPr>
        <p:grpSpPr>
          <a:xfrm>
            <a:off x="9095509" y="2266550"/>
            <a:ext cx="2384679" cy="2174424"/>
            <a:chOff x="9095509" y="2266550"/>
            <a:chExt cx="2384679" cy="2174424"/>
          </a:xfrm>
        </p:grpSpPr>
        <p:sp>
          <p:nvSpPr>
            <p:cNvPr id="36" name="대각선 줄무늬 35"/>
            <p:cNvSpPr/>
            <p:nvPr/>
          </p:nvSpPr>
          <p:spPr>
            <a:xfrm rot="18900000" flipH="1">
              <a:off x="9545037" y="2266550"/>
              <a:ext cx="690485" cy="764743"/>
            </a:xfrm>
            <a:prstGeom prst="diagStripe">
              <a:avLst>
                <a:gd name="adj" fmla="val 0"/>
              </a:avLst>
            </a:prstGeom>
            <a:solidFill>
              <a:schemeClr val="accent4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대각선 줄무늬 38"/>
            <p:cNvSpPr/>
            <p:nvPr/>
          </p:nvSpPr>
          <p:spPr>
            <a:xfrm rot="18900000" flipH="1" flipV="1">
              <a:off x="9095509" y="2450539"/>
              <a:ext cx="1533909" cy="1533909"/>
            </a:xfrm>
            <a:prstGeom prst="diagStrip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위쪽 화살표 39"/>
            <p:cNvSpPr/>
            <p:nvPr/>
          </p:nvSpPr>
          <p:spPr>
            <a:xfrm rot="2754855">
              <a:off x="10106540" y="3067325"/>
              <a:ext cx="1077402" cy="1669895"/>
            </a:xfrm>
            <a:prstGeom prst="upArrow">
              <a:avLst/>
            </a:prstGeom>
            <a:solidFill>
              <a:schemeClr val="accent4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10444911" y="3388567"/>
              <a:ext cx="101095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</a:t>
              </a:r>
              <a:endParaRPr lang="ko-KR" altLang="ko-KR" sz="20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5" name="Freeform 239"/>
            <p:cNvSpPr>
              <a:spLocks noEditPoints="1"/>
            </p:cNvSpPr>
            <p:nvPr/>
          </p:nvSpPr>
          <p:spPr bwMode="auto">
            <a:xfrm>
              <a:off x="9986601" y="2697589"/>
              <a:ext cx="364768" cy="361752"/>
            </a:xfrm>
            <a:custGeom>
              <a:avLst/>
              <a:gdLst>
                <a:gd name="T0" fmla="*/ 70 w 241"/>
                <a:gd name="T1" fmla="*/ 11 h 242"/>
                <a:gd name="T2" fmla="*/ 48 w 241"/>
                <a:gd name="T3" fmla="*/ 24 h 242"/>
                <a:gd name="T4" fmla="*/ 30 w 241"/>
                <a:gd name="T5" fmla="*/ 40 h 242"/>
                <a:gd name="T6" fmla="*/ 16 w 241"/>
                <a:gd name="T7" fmla="*/ 59 h 242"/>
                <a:gd name="T8" fmla="*/ 7 w 241"/>
                <a:gd name="T9" fmla="*/ 79 h 242"/>
                <a:gd name="T10" fmla="*/ 0 w 241"/>
                <a:gd name="T11" fmla="*/ 102 h 242"/>
                <a:gd name="T12" fmla="*/ 0 w 241"/>
                <a:gd name="T13" fmla="*/ 126 h 242"/>
                <a:gd name="T14" fmla="*/ 2 w 241"/>
                <a:gd name="T15" fmla="*/ 149 h 242"/>
                <a:gd name="T16" fmla="*/ 11 w 241"/>
                <a:gd name="T17" fmla="*/ 172 h 242"/>
                <a:gd name="T18" fmla="*/ 16 w 241"/>
                <a:gd name="T19" fmla="*/ 183 h 242"/>
                <a:gd name="T20" fmla="*/ 30 w 241"/>
                <a:gd name="T21" fmla="*/ 202 h 242"/>
                <a:gd name="T22" fmla="*/ 48 w 241"/>
                <a:gd name="T23" fmla="*/ 219 h 242"/>
                <a:gd name="T24" fmla="*/ 68 w 241"/>
                <a:gd name="T25" fmla="*/ 231 h 242"/>
                <a:gd name="T26" fmla="*/ 89 w 241"/>
                <a:gd name="T27" fmla="*/ 238 h 242"/>
                <a:gd name="T28" fmla="*/ 113 w 241"/>
                <a:gd name="T29" fmla="*/ 242 h 242"/>
                <a:gd name="T30" fmla="*/ 136 w 241"/>
                <a:gd name="T31" fmla="*/ 242 h 242"/>
                <a:gd name="T32" fmla="*/ 159 w 241"/>
                <a:gd name="T33" fmla="*/ 236 h 242"/>
                <a:gd name="T34" fmla="*/ 172 w 241"/>
                <a:gd name="T35" fmla="*/ 231 h 242"/>
                <a:gd name="T36" fmla="*/ 191 w 241"/>
                <a:gd name="T37" fmla="*/ 219 h 242"/>
                <a:gd name="T38" fmla="*/ 209 w 241"/>
                <a:gd name="T39" fmla="*/ 202 h 242"/>
                <a:gd name="T40" fmla="*/ 223 w 241"/>
                <a:gd name="T41" fmla="*/ 185 h 242"/>
                <a:gd name="T42" fmla="*/ 234 w 241"/>
                <a:gd name="T43" fmla="*/ 163 h 242"/>
                <a:gd name="T44" fmla="*/ 239 w 241"/>
                <a:gd name="T45" fmla="*/ 140 h 242"/>
                <a:gd name="T46" fmla="*/ 241 w 241"/>
                <a:gd name="T47" fmla="*/ 117 h 242"/>
                <a:gd name="T48" fmla="*/ 238 w 241"/>
                <a:gd name="T49" fmla="*/ 93 h 242"/>
                <a:gd name="T50" fmla="*/ 230 w 241"/>
                <a:gd name="T51" fmla="*/ 70 h 242"/>
                <a:gd name="T52" fmla="*/ 225 w 241"/>
                <a:gd name="T53" fmla="*/ 59 h 242"/>
                <a:gd name="T54" fmla="*/ 211 w 241"/>
                <a:gd name="T55" fmla="*/ 42 h 242"/>
                <a:gd name="T56" fmla="*/ 193 w 241"/>
                <a:gd name="T57" fmla="*/ 25 h 242"/>
                <a:gd name="T58" fmla="*/ 173 w 241"/>
                <a:gd name="T59" fmla="*/ 13 h 242"/>
                <a:gd name="T60" fmla="*/ 163 w 241"/>
                <a:gd name="T61" fmla="*/ 8 h 242"/>
                <a:gd name="T62" fmla="*/ 139 w 241"/>
                <a:gd name="T63" fmla="*/ 2 h 242"/>
                <a:gd name="T64" fmla="*/ 114 w 241"/>
                <a:gd name="T65" fmla="*/ 0 h 242"/>
                <a:gd name="T66" fmla="*/ 91 w 241"/>
                <a:gd name="T67" fmla="*/ 4 h 242"/>
                <a:gd name="T68" fmla="*/ 70 w 241"/>
                <a:gd name="T69" fmla="*/ 11 h 242"/>
                <a:gd name="T70" fmla="*/ 157 w 241"/>
                <a:gd name="T71" fmla="*/ 18 h 242"/>
                <a:gd name="T72" fmla="*/ 177 w 241"/>
                <a:gd name="T73" fmla="*/ 29 h 242"/>
                <a:gd name="T74" fmla="*/ 209 w 241"/>
                <a:gd name="T75" fmla="*/ 58 h 242"/>
                <a:gd name="T76" fmla="*/ 220 w 241"/>
                <a:gd name="T77" fmla="*/ 76 h 242"/>
                <a:gd name="T78" fmla="*/ 227 w 241"/>
                <a:gd name="T79" fmla="*/ 97 h 242"/>
                <a:gd name="T80" fmla="*/ 229 w 241"/>
                <a:gd name="T81" fmla="*/ 118 h 242"/>
                <a:gd name="T82" fmla="*/ 223 w 241"/>
                <a:gd name="T83" fmla="*/ 160 h 242"/>
                <a:gd name="T84" fmla="*/ 200 w 241"/>
                <a:gd name="T85" fmla="*/ 195 h 242"/>
                <a:gd name="T86" fmla="*/ 186 w 241"/>
                <a:gd name="T87" fmla="*/ 210 h 242"/>
                <a:gd name="T88" fmla="*/ 166 w 241"/>
                <a:gd name="T89" fmla="*/ 220 h 242"/>
                <a:gd name="T90" fmla="*/ 155 w 241"/>
                <a:gd name="T91" fmla="*/ 224 h 242"/>
                <a:gd name="T92" fmla="*/ 134 w 241"/>
                <a:gd name="T93" fmla="*/ 229 h 242"/>
                <a:gd name="T94" fmla="*/ 104 w 241"/>
                <a:gd name="T95" fmla="*/ 229 h 242"/>
                <a:gd name="T96" fmla="*/ 64 w 241"/>
                <a:gd name="T97" fmla="*/ 215 h 242"/>
                <a:gd name="T98" fmla="*/ 39 w 241"/>
                <a:gd name="T99" fmla="*/ 195 h 242"/>
                <a:gd name="T100" fmla="*/ 27 w 241"/>
                <a:gd name="T101" fmla="*/ 177 h 242"/>
                <a:gd name="T102" fmla="*/ 21 w 241"/>
                <a:gd name="T103" fmla="*/ 167 h 242"/>
                <a:gd name="T104" fmla="*/ 14 w 241"/>
                <a:gd name="T105" fmla="*/ 147 h 242"/>
                <a:gd name="T106" fmla="*/ 11 w 241"/>
                <a:gd name="T107" fmla="*/ 126 h 242"/>
                <a:gd name="T108" fmla="*/ 18 w 241"/>
                <a:gd name="T109" fmla="*/ 84 h 242"/>
                <a:gd name="T110" fmla="*/ 39 w 241"/>
                <a:gd name="T111" fmla="*/ 49 h 242"/>
                <a:gd name="T112" fmla="*/ 55 w 241"/>
                <a:gd name="T113" fmla="*/ 34 h 242"/>
                <a:gd name="T114" fmla="*/ 75 w 241"/>
                <a:gd name="T115" fmla="*/ 22 h 242"/>
                <a:gd name="T116" fmla="*/ 95 w 241"/>
                <a:gd name="T117" fmla="*/ 15 h 242"/>
                <a:gd name="T118" fmla="*/ 138 w 241"/>
                <a:gd name="T119" fmla="*/ 13 h 242"/>
                <a:gd name="T120" fmla="*/ 157 w 241"/>
                <a:gd name="T121" fmla="*/ 1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1" h="242">
                  <a:moveTo>
                    <a:pt x="70" y="11"/>
                  </a:moveTo>
                  <a:lnTo>
                    <a:pt x="70" y="11"/>
                  </a:lnTo>
                  <a:lnTo>
                    <a:pt x="59" y="18"/>
                  </a:lnTo>
                  <a:lnTo>
                    <a:pt x="48" y="24"/>
                  </a:lnTo>
                  <a:lnTo>
                    <a:pt x="39" y="33"/>
                  </a:lnTo>
                  <a:lnTo>
                    <a:pt x="30" y="40"/>
                  </a:lnTo>
                  <a:lnTo>
                    <a:pt x="23" y="49"/>
                  </a:lnTo>
                  <a:lnTo>
                    <a:pt x="16" y="59"/>
                  </a:lnTo>
                  <a:lnTo>
                    <a:pt x="11" y="68"/>
                  </a:lnTo>
                  <a:lnTo>
                    <a:pt x="7" y="79"/>
                  </a:lnTo>
                  <a:lnTo>
                    <a:pt x="4" y="92"/>
                  </a:lnTo>
                  <a:lnTo>
                    <a:pt x="0" y="102"/>
                  </a:lnTo>
                  <a:lnTo>
                    <a:pt x="0" y="113"/>
                  </a:lnTo>
                  <a:lnTo>
                    <a:pt x="0" y="126"/>
                  </a:lnTo>
                  <a:lnTo>
                    <a:pt x="0" y="138"/>
                  </a:lnTo>
                  <a:lnTo>
                    <a:pt x="2" y="149"/>
                  </a:lnTo>
                  <a:lnTo>
                    <a:pt x="5" y="161"/>
                  </a:lnTo>
                  <a:lnTo>
                    <a:pt x="11" y="172"/>
                  </a:lnTo>
                  <a:lnTo>
                    <a:pt x="11" y="172"/>
                  </a:lnTo>
                  <a:lnTo>
                    <a:pt x="16" y="183"/>
                  </a:lnTo>
                  <a:lnTo>
                    <a:pt x="23" y="193"/>
                  </a:lnTo>
                  <a:lnTo>
                    <a:pt x="30" y="202"/>
                  </a:lnTo>
                  <a:lnTo>
                    <a:pt x="39" y="211"/>
                  </a:lnTo>
                  <a:lnTo>
                    <a:pt x="48" y="219"/>
                  </a:lnTo>
                  <a:lnTo>
                    <a:pt x="57" y="226"/>
                  </a:lnTo>
                  <a:lnTo>
                    <a:pt x="68" y="231"/>
                  </a:lnTo>
                  <a:lnTo>
                    <a:pt x="79" y="235"/>
                  </a:lnTo>
                  <a:lnTo>
                    <a:pt x="89" y="238"/>
                  </a:lnTo>
                  <a:lnTo>
                    <a:pt x="100" y="242"/>
                  </a:lnTo>
                  <a:lnTo>
                    <a:pt x="113" y="242"/>
                  </a:lnTo>
                  <a:lnTo>
                    <a:pt x="125" y="242"/>
                  </a:lnTo>
                  <a:lnTo>
                    <a:pt x="136" y="242"/>
                  </a:lnTo>
                  <a:lnTo>
                    <a:pt x="148" y="240"/>
                  </a:lnTo>
                  <a:lnTo>
                    <a:pt x="159" y="236"/>
                  </a:lnTo>
                  <a:lnTo>
                    <a:pt x="172" y="231"/>
                  </a:lnTo>
                  <a:lnTo>
                    <a:pt x="172" y="231"/>
                  </a:lnTo>
                  <a:lnTo>
                    <a:pt x="182" y="226"/>
                  </a:lnTo>
                  <a:lnTo>
                    <a:pt x="191" y="219"/>
                  </a:lnTo>
                  <a:lnTo>
                    <a:pt x="202" y="211"/>
                  </a:lnTo>
                  <a:lnTo>
                    <a:pt x="209" y="202"/>
                  </a:lnTo>
                  <a:lnTo>
                    <a:pt x="216" y="193"/>
                  </a:lnTo>
                  <a:lnTo>
                    <a:pt x="223" y="185"/>
                  </a:lnTo>
                  <a:lnTo>
                    <a:pt x="229" y="174"/>
                  </a:lnTo>
                  <a:lnTo>
                    <a:pt x="234" y="163"/>
                  </a:lnTo>
                  <a:lnTo>
                    <a:pt x="238" y="152"/>
                  </a:lnTo>
                  <a:lnTo>
                    <a:pt x="239" y="140"/>
                  </a:lnTo>
                  <a:lnTo>
                    <a:pt x="241" y="129"/>
                  </a:lnTo>
                  <a:lnTo>
                    <a:pt x="241" y="117"/>
                  </a:lnTo>
                  <a:lnTo>
                    <a:pt x="239" y="106"/>
                  </a:lnTo>
                  <a:lnTo>
                    <a:pt x="238" y="93"/>
                  </a:lnTo>
                  <a:lnTo>
                    <a:pt x="234" y="83"/>
                  </a:lnTo>
                  <a:lnTo>
                    <a:pt x="230" y="70"/>
                  </a:lnTo>
                  <a:lnTo>
                    <a:pt x="230" y="70"/>
                  </a:lnTo>
                  <a:lnTo>
                    <a:pt x="225" y="59"/>
                  </a:lnTo>
                  <a:lnTo>
                    <a:pt x="218" y="51"/>
                  </a:lnTo>
                  <a:lnTo>
                    <a:pt x="211" y="42"/>
                  </a:lnTo>
                  <a:lnTo>
                    <a:pt x="202" y="33"/>
                  </a:lnTo>
                  <a:lnTo>
                    <a:pt x="193" y="25"/>
                  </a:lnTo>
                  <a:lnTo>
                    <a:pt x="184" y="18"/>
                  </a:lnTo>
                  <a:lnTo>
                    <a:pt x="173" y="13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50" y="4"/>
                  </a:lnTo>
                  <a:lnTo>
                    <a:pt x="139" y="2"/>
                  </a:lnTo>
                  <a:lnTo>
                    <a:pt x="127" y="0"/>
                  </a:lnTo>
                  <a:lnTo>
                    <a:pt x="114" y="0"/>
                  </a:lnTo>
                  <a:lnTo>
                    <a:pt x="104" y="2"/>
                  </a:lnTo>
                  <a:lnTo>
                    <a:pt x="91" y="4"/>
                  </a:lnTo>
                  <a:lnTo>
                    <a:pt x="80" y="8"/>
                  </a:lnTo>
                  <a:lnTo>
                    <a:pt x="70" y="11"/>
                  </a:lnTo>
                  <a:lnTo>
                    <a:pt x="70" y="11"/>
                  </a:lnTo>
                  <a:close/>
                  <a:moveTo>
                    <a:pt x="157" y="18"/>
                  </a:moveTo>
                  <a:lnTo>
                    <a:pt x="157" y="18"/>
                  </a:lnTo>
                  <a:lnTo>
                    <a:pt x="177" y="29"/>
                  </a:lnTo>
                  <a:lnTo>
                    <a:pt x="195" y="42"/>
                  </a:lnTo>
                  <a:lnTo>
                    <a:pt x="209" y="58"/>
                  </a:lnTo>
                  <a:lnTo>
                    <a:pt x="220" y="76"/>
                  </a:lnTo>
                  <a:lnTo>
                    <a:pt x="220" y="76"/>
                  </a:lnTo>
                  <a:lnTo>
                    <a:pt x="223" y="86"/>
                  </a:lnTo>
                  <a:lnTo>
                    <a:pt x="227" y="97"/>
                  </a:lnTo>
                  <a:lnTo>
                    <a:pt x="229" y="108"/>
                  </a:lnTo>
                  <a:lnTo>
                    <a:pt x="229" y="118"/>
                  </a:lnTo>
                  <a:lnTo>
                    <a:pt x="227" y="138"/>
                  </a:lnTo>
                  <a:lnTo>
                    <a:pt x="223" y="160"/>
                  </a:lnTo>
                  <a:lnTo>
                    <a:pt x="213" y="177"/>
                  </a:lnTo>
                  <a:lnTo>
                    <a:pt x="200" y="195"/>
                  </a:lnTo>
                  <a:lnTo>
                    <a:pt x="193" y="202"/>
                  </a:lnTo>
                  <a:lnTo>
                    <a:pt x="186" y="210"/>
                  </a:lnTo>
                  <a:lnTo>
                    <a:pt x="175" y="215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55" y="224"/>
                  </a:lnTo>
                  <a:lnTo>
                    <a:pt x="145" y="227"/>
                  </a:lnTo>
                  <a:lnTo>
                    <a:pt x="134" y="229"/>
                  </a:lnTo>
                  <a:lnTo>
                    <a:pt x="123" y="231"/>
                  </a:lnTo>
                  <a:lnTo>
                    <a:pt x="104" y="229"/>
                  </a:lnTo>
                  <a:lnTo>
                    <a:pt x="82" y="224"/>
                  </a:lnTo>
                  <a:lnTo>
                    <a:pt x="64" y="215"/>
                  </a:lnTo>
                  <a:lnTo>
                    <a:pt x="46" y="202"/>
                  </a:lnTo>
                  <a:lnTo>
                    <a:pt x="39" y="195"/>
                  </a:lnTo>
                  <a:lnTo>
                    <a:pt x="32" y="186"/>
                  </a:lnTo>
                  <a:lnTo>
                    <a:pt x="27" y="177"/>
                  </a:lnTo>
                  <a:lnTo>
                    <a:pt x="21" y="167"/>
                  </a:lnTo>
                  <a:lnTo>
                    <a:pt x="21" y="167"/>
                  </a:lnTo>
                  <a:lnTo>
                    <a:pt x="16" y="158"/>
                  </a:lnTo>
                  <a:lnTo>
                    <a:pt x="14" y="147"/>
                  </a:lnTo>
                  <a:lnTo>
                    <a:pt x="13" y="136"/>
                  </a:lnTo>
                  <a:lnTo>
                    <a:pt x="11" y="126"/>
                  </a:lnTo>
                  <a:lnTo>
                    <a:pt x="13" y="104"/>
                  </a:lnTo>
                  <a:lnTo>
                    <a:pt x="18" y="84"/>
                  </a:lnTo>
                  <a:lnTo>
                    <a:pt x="27" y="65"/>
                  </a:lnTo>
                  <a:lnTo>
                    <a:pt x="39" y="49"/>
                  </a:lnTo>
                  <a:lnTo>
                    <a:pt x="46" y="40"/>
                  </a:lnTo>
                  <a:lnTo>
                    <a:pt x="55" y="34"/>
                  </a:lnTo>
                  <a:lnTo>
                    <a:pt x="64" y="27"/>
                  </a:lnTo>
                  <a:lnTo>
                    <a:pt x="75" y="22"/>
                  </a:lnTo>
                  <a:lnTo>
                    <a:pt x="75" y="22"/>
                  </a:lnTo>
                  <a:lnTo>
                    <a:pt x="95" y="15"/>
                  </a:lnTo>
                  <a:lnTo>
                    <a:pt x="116" y="13"/>
                  </a:lnTo>
                  <a:lnTo>
                    <a:pt x="138" y="13"/>
                  </a:lnTo>
                  <a:lnTo>
                    <a:pt x="157" y="18"/>
                  </a:lnTo>
                  <a:lnTo>
                    <a:pt x="157" y="1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Freeform 240"/>
            <p:cNvSpPr>
              <a:spLocks noEditPoints="1"/>
            </p:cNvSpPr>
            <p:nvPr/>
          </p:nvSpPr>
          <p:spPr bwMode="auto">
            <a:xfrm>
              <a:off x="10104172" y="2818174"/>
              <a:ext cx="123600" cy="123600"/>
            </a:xfrm>
            <a:custGeom>
              <a:avLst/>
              <a:gdLst>
                <a:gd name="T0" fmla="*/ 3 w 82"/>
                <a:gd name="T1" fmla="*/ 57 h 82"/>
                <a:gd name="T2" fmla="*/ 3 w 82"/>
                <a:gd name="T3" fmla="*/ 57 h 82"/>
                <a:gd name="T4" fmla="*/ 9 w 82"/>
                <a:gd name="T5" fmla="*/ 64 h 82"/>
                <a:gd name="T6" fmla="*/ 14 w 82"/>
                <a:gd name="T7" fmla="*/ 71 h 82"/>
                <a:gd name="T8" fmla="*/ 19 w 82"/>
                <a:gd name="T9" fmla="*/ 75 h 82"/>
                <a:gd name="T10" fmla="*/ 26 w 82"/>
                <a:gd name="T11" fmla="*/ 79 h 82"/>
                <a:gd name="T12" fmla="*/ 35 w 82"/>
                <a:gd name="T13" fmla="*/ 80 h 82"/>
                <a:gd name="T14" fmla="*/ 42 w 82"/>
                <a:gd name="T15" fmla="*/ 82 h 82"/>
                <a:gd name="T16" fmla="*/ 50 w 82"/>
                <a:gd name="T17" fmla="*/ 80 h 82"/>
                <a:gd name="T18" fmla="*/ 59 w 82"/>
                <a:gd name="T19" fmla="*/ 77 h 82"/>
                <a:gd name="T20" fmla="*/ 59 w 82"/>
                <a:gd name="T21" fmla="*/ 77 h 82"/>
                <a:gd name="T22" fmla="*/ 66 w 82"/>
                <a:gd name="T23" fmla="*/ 73 h 82"/>
                <a:gd name="T24" fmla="*/ 71 w 82"/>
                <a:gd name="T25" fmla="*/ 68 h 82"/>
                <a:gd name="T26" fmla="*/ 76 w 82"/>
                <a:gd name="T27" fmla="*/ 62 h 82"/>
                <a:gd name="T28" fmla="*/ 80 w 82"/>
                <a:gd name="T29" fmla="*/ 55 h 82"/>
                <a:gd name="T30" fmla="*/ 82 w 82"/>
                <a:gd name="T31" fmla="*/ 46 h 82"/>
                <a:gd name="T32" fmla="*/ 82 w 82"/>
                <a:gd name="T33" fmla="*/ 39 h 82"/>
                <a:gd name="T34" fmla="*/ 82 w 82"/>
                <a:gd name="T35" fmla="*/ 30 h 82"/>
                <a:gd name="T36" fmla="*/ 78 w 82"/>
                <a:gd name="T37" fmla="*/ 23 h 82"/>
                <a:gd name="T38" fmla="*/ 78 w 82"/>
                <a:gd name="T39" fmla="*/ 23 h 82"/>
                <a:gd name="T40" fmla="*/ 75 w 82"/>
                <a:gd name="T41" fmla="*/ 16 h 82"/>
                <a:gd name="T42" fmla="*/ 69 w 82"/>
                <a:gd name="T43" fmla="*/ 11 h 82"/>
                <a:gd name="T44" fmla="*/ 62 w 82"/>
                <a:gd name="T45" fmla="*/ 5 h 82"/>
                <a:gd name="T46" fmla="*/ 55 w 82"/>
                <a:gd name="T47" fmla="*/ 2 h 82"/>
                <a:gd name="T48" fmla="*/ 48 w 82"/>
                <a:gd name="T49" fmla="*/ 0 h 82"/>
                <a:gd name="T50" fmla="*/ 39 w 82"/>
                <a:gd name="T51" fmla="*/ 0 h 82"/>
                <a:gd name="T52" fmla="*/ 32 w 82"/>
                <a:gd name="T53" fmla="*/ 0 h 82"/>
                <a:gd name="T54" fmla="*/ 25 w 82"/>
                <a:gd name="T55" fmla="*/ 3 h 82"/>
                <a:gd name="T56" fmla="*/ 25 w 82"/>
                <a:gd name="T57" fmla="*/ 3 h 82"/>
                <a:gd name="T58" fmla="*/ 17 w 82"/>
                <a:gd name="T59" fmla="*/ 7 h 82"/>
                <a:gd name="T60" fmla="*/ 10 w 82"/>
                <a:gd name="T61" fmla="*/ 12 h 82"/>
                <a:gd name="T62" fmla="*/ 7 w 82"/>
                <a:gd name="T63" fmla="*/ 20 h 82"/>
                <a:gd name="T64" fmla="*/ 3 w 82"/>
                <a:gd name="T65" fmla="*/ 27 h 82"/>
                <a:gd name="T66" fmla="*/ 1 w 82"/>
                <a:gd name="T67" fmla="*/ 34 h 82"/>
                <a:gd name="T68" fmla="*/ 0 w 82"/>
                <a:gd name="T69" fmla="*/ 43 h 82"/>
                <a:gd name="T70" fmla="*/ 1 w 82"/>
                <a:gd name="T71" fmla="*/ 50 h 82"/>
                <a:gd name="T72" fmla="*/ 3 w 82"/>
                <a:gd name="T73" fmla="*/ 57 h 82"/>
                <a:gd name="T74" fmla="*/ 3 w 82"/>
                <a:gd name="T75" fmla="*/ 57 h 82"/>
                <a:gd name="T76" fmla="*/ 34 w 82"/>
                <a:gd name="T77" fmla="*/ 23 h 82"/>
                <a:gd name="T78" fmla="*/ 34 w 82"/>
                <a:gd name="T79" fmla="*/ 23 h 82"/>
                <a:gd name="T80" fmla="*/ 41 w 82"/>
                <a:gd name="T81" fmla="*/ 21 h 82"/>
                <a:gd name="T82" fmla="*/ 48 w 82"/>
                <a:gd name="T83" fmla="*/ 23 h 82"/>
                <a:gd name="T84" fmla="*/ 53 w 82"/>
                <a:gd name="T85" fmla="*/ 27 h 82"/>
                <a:gd name="T86" fmla="*/ 59 w 82"/>
                <a:gd name="T87" fmla="*/ 32 h 82"/>
                <a:gd name="T88" fmla="*/ 59 w 82"/>
                <a:gd name="T89" fmla="*/ 32 h 82"/>
                <a:gd name="T90" fmla="*/ 60 w 82"/>
                <a:gd name="T91" fmla="*/ 39 h 82"/>
                <a:gd name="T92" fmla="*/ 59 w 82"/>
                <a:gd name="T93" fmla="*/ 46 h 82"/>
                <a:gd name="T94" fmla="*/ 55 w 82"/>
                <a:gd name="T95" fmla="*/ 54 h 82"/>
                <a:gd name="T96" fmla="*/ 50 w 82"/>
                <a:gd name="T97" fmla="*/ 57 h 82"/>
                <a:gd name="T98" fmla="*/ 50 w 82"/>
                <a:gd name="T99" fmla="*/ 57 h 82"/>
                <a:gd name="T100" fmla="*/ 42 w 82"/>
                <a:gd name="T101" fmla="*/ 59 h 82"/>
                <a:gd name="T102" fmla="*/ 35 w 82"/>
                <a:gd name="T103" fmla="*/ 57 h 82"/>
                <a:gd name="T104" fmla="*/ 28 w 82"/>
                <a:gd name="T105" fmla="*/ 54 h 82"/>
                <a:gd name="T106" fmla="*/ 25 w 82"/>
                <a:gd name="T107" fmla="*/ 48 h 82"/>
                <a:gd name="T108" fmla="*/ 25 w 82"/>
                <a:gd name="T109" fmla="*/ 48 h 82"/>
                <a:gd name="T110" fmla="*/ 23 w 82"/>
                <a:gd name="T111" fmla="*/ 41 h 82"/>
                <a:gd name="T112" fmla="*/ 25 w 82"/>
                <a:gd name="T113" fmla="*/ 34 h 82"/>
                <a:gd name="T114" fmla="*/ 28 w 82"/>
                <a:gd name="T115" fmla="*/ 28 h 82"/>
                <a:gd name="T116" fmla="*/ 34 w 82"/>
                <a:gd name="T117" fmla="*/ 23 h 82"/>
                <a:gd name="T118" fmla="*/ 34 w 82"/>
                <a:gd name="T119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2" h="82">
                  <a:moveTo>
                    <a:pt x="3" y="57"/>
                  </a:moveTo>
                  <a:lnTo>
                    <a:pt x="3" y="57"/>
                  </a:lnTo>
                  <a:lnTo>
                    <a:pt x="9" y="64"/>
                  </a:lnTo>
                  <a:lnTo>
                    <a:pt x="14" y="71"/>
                  </a:lnTo>
                  <a:lnTo>
                    <a:pt x="19" y="75"/>
                  </a:lnTo>
                  <a:lnTo>
                    <a:pt x="26" y="79"/>
                  </a:lnTo>
                  <a:lnTo>
                    <a:pt x="35" y="80"/>
                  </a:lnTo>
                  <a:lnTo>
                    <a:pt x="42" y="82"/>
                  </a:lnTo>
                  <a:lnTo>
                    <a:pt x="50" y="80"/>
                  </a:lnTo>
                  <a:lnTo>
                    <a:pt x="59" y="77"/>
                  </a:lnTo>
                  <a:lnTo>
                    <a:pt x="59" y="77"/>
                  </a:lnTo>
                  <a:lnTo>
                    <a:pt x="66" y="73"/>
                  </a:lnTo>
                  <a:lnTo>
                    <a:pt x="71" y="68"/>
                  </a:lnTo>
                  <a:lnTo>
                    <a:pt x="76" y="62"/>
                  </a:lnTo>
                  <a:lnTo>
                    <a:pt x="80" y="55"/>
                  </a:lnTo>
                  <a:lnTo>
                    <a:pt x="82" y="46"/>
                  </a:lnTo>
                  <a:lnTo>
                    <a:pt x="82" y="39"/>
                  </a:lnTo>
                  <a:lnTo>
                    <a:pt x="82" y="30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75" y="16"/>
                  </a:lnTo>
                  <a:lnTo>
                    <a:pt x="69" y="11"/>
                  </a:lnTo>
                  <a:lnTo>
                    <a:pt x="62" y="5"/>
                  </a:lnTo>
                  <a:lnTo>
                    <a:pt x="55" y="2"/>
                  </a:lnTo>
                  <a:lnTo>
                    <a:pt x="48" y="0"/>
                  </a:lnTo>
                  <a:lnTo>
                    <a:pt x="39" y="0"/>
                  </a:lnTo>
                  <a:lnTo>
                    <a:pt x="32" y="0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17" y="7"/>
                  </a:lnTo>
                  <a:lnTo>
                    <a:pt x="10" y="12"/>
                  </a:lnTo>
                  <a:lnTo>
                    <a:pt x="7" y="20"/>
                  </a:lnTo>
                  <a:lnTo>
                    <a:pt x="3" y="27"/>
                  </a:lnTo>
                  <a:lnTo>
                    <a:pt x="1" y="34"/>
                  </a:lnTo>
                  <a:lnTo>
                    <a:pt x="0" y="43"/>
                  </a:lnTo>
                  <a:lnTo>
                    <a:pt x="1" y="50"/>
                  </a:lnTo>
                  <a:lnTo>
                    <a:pt x="3" y="57"/>
                  </a:lnTo>
                  <a:lnTo>
                    <a:pt x="3" y="57"/>
                  </a:lnTo>
                  <a:close/>
                  <a:moveTo>
                    <a:pt x="34" y="23"/>
                  </a:moveTo>
                  <a:lnTo>
                    <a:pt x="34" y="23"/>
                  </a:lnTo>
                  <a:lnTo>
                    <a:pt x="41" y="21"/>
                  </a:lnTo>
                  <a:lnTo>
                    <a:pt x="48" y="23"/>
                  </a:lnTo>
                  <a:lnTo>
                    <a:pt x="53" y="27"/>
                  </a:lnTo>
                  <a:lnTo>
                    <a:pt x="59" y="32"/>
                  </a:lnTo>
                  <a:lnTo>
                    <a:pt x="59" y="32"/>
                  </a:lnTo>
                  <a:lnTo>
                    <a:pt x="60" y="39"/>
                  </a:lnTo>
                  <a:lnTo>
                    <a:pt x="59" y="46"/>
                  </a:lnTo>
                  <a:lnTo>
                    <a:pt x="55" y="54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42" y="59"/>
                  </a:lnTo>
                  <a:lnTo>
                    <a:pt x="35" y="57"/>
                  </a:lnTo>
                  <a:lnTo>
                    <a:pt x="28" y="54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3" y="41"/>
                  </a:lnTo>
                  <a:lnTo>
                    <a:pt x="25" y="34"/>
                  </a:lnTo>
                  <a:lnTo>
                    <a:pt x="28" y="28"/>
                  </a:lnTo>
                  <a:lnTo>
                    <a:pt x="34" y="23"/>
                  </a:lnTo>
                  <a:lnTo>
                    <a:pt x="34" y="2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241"/>
            <p:cNvSpPr>
              <a:spLocks/>
            </p:cNvSpPr>
            <p:nvPr/>
          </p:nvSpPr>
          <p:spPr bwMode="auto">
            <a:xfrm>
              <a:off x="10049909" y="2748838"/>
              <a:ext cx="72351" cy="57278"/>
            </a:xfrm>
            <a:custGeom>
              <a:avLst/>
              <a:gdLst>
                <a:gd name="T0" fmla="*/ 43 w 46"/>
                <a:gd name="T1" fmla="*/ 0 h 40"/>
                <a:gd name="T2" fmla="*/ 43 w 46"/>
                <a:gd name="T3" fmla="*/ 0 h 40"/>
                <a:gd name="T4" fmla="*/ 37 w 46"/>
                <a:gd name="T5" fmla="*/ 2 h 40"/>
                <a:gd name="T6" fmla="*/ 37 w 46"/>
                <a:gd name="T7" fmla="*/ 2 h 40"/>
                <a:gd name="T8" fmla="*/ 27 w 46"/>
                <a:gd name="T9" fmla="*/ 9 h 40"/>
                <a:gd name="T10" fmla="*/ 18 w 46"/>
                <a:gd name="T11" fmla="*/ 17 h 40"/>
                <a:gd name="T12" fmla="*/ 9 w 46"/>
                <a:gd name="T13" fmla="*/ 25 h 40"/>
                <a:gd name="T14" fmla="*/ 0 w 46"/>
                <a:gd name="T15" fmla="*/ 34 h 40"/>
                <a:gd name="T16" fmla="*/ 0 w 46"/>
                <a:gd name="T17" fmla="*/ 34 h 40"/>
                <a:gd name="T18" fmla="*/ 0 w 46"/>
                <a:gd name="T19" fmla="*/ 38 h 40"/>
                <a:gd name="T20" fmla="*/ 0 w 46"/>
                <a:gd name="T21" fmla="*/ 38 h 40"/>
                <a:gd name="T22" fmla="*/ 2 w 46"/>
                <a:gd name="T23" fmla="*/ 40 h 40"/>
                <a:gd name="T24" fmla="*/ 3 w 46"/>
                <a:gd name="T25" fmla="*/ 40 h 40"/>
                <a:gd name="T26" fmla="*/ 3 w 46"/>
                <a:gd name="T27" fmla="*/ 40 h 40"/>
                <a:gd name="T28" fmla="*/ 5 w 46"/>
                <a:gd name="T29" fmla="*/ 40 h 40"/>
                <a:gd name="T30" fmla="*/ 7 w 46"/>
                <a:gd name="T31" fmla="*/ 40 h 40"/>
                <a:gd name="T32" fmla="*/ 7 w 46"/>
                <a:gd name="T33" fmla="*/ 40 h 40"/>
                <a:gd name="T34" fmla="*/ 14 w 46"/>
                <a:gd name="T35" fmla="*/ 31 h 40"/>
                <a:gd name="T36" fmla="*/ 23 w 46"/>
                <a:gd name="T37" fmla="*/ 22 h 40"/>
                <a:gd name="T38" fmla="*/ 32 w 46"/>
                <a:gd name="T39" fmla="*/ 15 h 40"/>
                <a:gd name="T40" fmla="*/ 41 w 46"/>
                <a:gd name="T41" fmla="*/ 9 h 40"/>
                <a:gd name="T42" fmla="*/ 41 w 46"/>
                <a:gd name="T43" fmla="*/ 9 h 40"/>
                <a:gd name="T44" fmla="*/ 46 w 46"/>
                <a:gd name="T45" fmla="*/ 8 h 40"/>
                <a:gd name="T46" fmla="*/ 46 w 46"/>
                <a:gd name="T47" fmla="*/ 8 h 40"/>
                <a:gd name="T48" fmla="*/ 46 w 46"/>
                <a:gd name="T49" fmla="*/ 6 h 40"/>
                <a:gd name="T50" fmla="*/ 46 w 46"/>
                <a:gd name="T51" fmla="*/ 6 h 40"/>
                <a:gd name="T52" fmla="*/ 46 w 46"/>
                <a:gd name="T53" fmla="*/ 4 h 40"/>
                <a:gd name="T54" fmla="*/ 46 w 46"/>
                <a:gd name="T55" fmla="*/ 2 h 40"/>
                <a:gd name="T56" fmla="*/ 46 w 46"/>
                <a:gd name="T57" fmla="*/ 2 h 40"/>
                <a:gd name="T58" fmla="*/ 45 w 46"/>
                <a:gd name="T59" fmla="*/ 0 h 40"/>
                <a:gd name="T60" fmla="*/ 45 w 46"/>
                <a:gd name="T61" fmla="*/ 0 h 40"/>
                <a:gd name="T62" fmla="*/ 43 w 46"/>
                <a:gd name="T63" fmla="*/ 0 h 40"/>
                <a:gd name="T64" fmla="*/ 43 w 46"/>
                <a:gd name="T6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40">
                  <a:moveTo>
                    <a:pt x="43" y="0"/>
                  </a:moveTo>
                  <a:lnTo>
                    <a:pt x="43" y="0"/>
                  </a:lnTo>
                  <a:lnTo>
                    <a:pt x="37" y="2"/>
                  </a:lnTo>
                  <a:lnTo>
                    <a:pt x="37" y="2"/>
                  </a:lnTo>
                  <a:lnTo>
                    <a:pt x="27" y="9"/>
                  </a:lnTo>
                  <a:lnTo>
                    <a:pt x="18" y="17"/>
                  </a:lnTo>
                  <a:lnTo>
                    <a:pt x="9" y="25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5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14" y="31"/>
                  </a:lnTo>
                  <a:lnTo>
                    <a:pt x="23" y="22"/>
                  </a:lnTo>
                  <a:lnTo>
                    <a:pt x="32" y="15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6" y="8"/>
                  </a:lnTo>
                  <a:lnTo>
                    <a:pt x="46" y="8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3" y="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Freeform 242"/>
            <p:cNvSpPr>
              <a:spLocks/>
            </p:cNvSpPr>
            <p:nvPr/>
          </p:nvSpPr>
          <p:spPr bwMode="auto">
            <a:xfrm>
              <a:off x="10212698" y="2950815"/>
              <a:ext cx="69336" cy="57278"/>
            </a:xfrm>
            <a:custGeom>
              <a:avLst/>
              <a:gdLst>
                <a:gd name="T0" fmla="*/ 39 w 47"/>
                <a:gd name="T1" fmla="*/ 2 h 40"/>
                <a:gd name="T2" fmla="*/ 39 w 47"/>
                <a:gd name="T3" fmla="*/ 2 h 40"/>
                <a:gd name="T4" fmla="*/ 32 w 47"/>
                <a:gd name="T5" fmla="*/ 11 h 40"/>
                <a:gd name="T6" fmla="*/ 25 w 47"/>
                <a:gd name="T7" fmla="*/ 18 h 40"/>
                <a:gd name="T8" fmla="*/ 16 w 47"/>
                <a:gd name="T9" fmla="*/ 25 h 40"/>
                <a:gd name="T10" fmla="*/ 5 w 47"/>
                <a:gd name="T11" fmla="*/ 31 h 40"/>
                <a:gd name="T12" fmla="*/ 5 w 47"/>
                <a:gd name="T13" fmla="*/ 31 h 40"/>
                <a:gd name="T14" fmla="*/ 2 w 47"/>
                <a:gd name="T15" fmla="*/ 33 h 40"/>
                <a:gd name="T16" fmla="*/ 2 w 47"/>
                <a:gd name="T17" fmla="*/ 33 h 40"/>
                <a:gd name="T18" fmla="*/ 0 w 47"/>
                <a:gd name="T19" fmla="*/ 36 h 40"/>
                <a:gd name="T20" fmla="*/ 0 w 47"/>
                <a:gd name="T21" fmla="*/ 36 h 40"/>
                <a:gd name="T22" fmla="*/ 0 w 47"/>
                <a:gd name="T23" fmla="*/ 36 h 40"/>
                <a:gd name="T24" fmla="*/ 0 w 47"/>
                <a:gd name="T25" fmla="*/ 38 h 40"/>
                <a:gd name="T26" fmla="*/ 0 w 47"/>
                <a:gd name="T27" fmla="*/ 38 h 40"/>
                <a:gd name="T28" fmla="*/ 2 w 47"/>
                <a:gd name="T29" fmla="*/ 40 h 40"/>
                <a:gd name="T30" fmla="*/ 2 w 47"/>
                <a:gd name="T31" fmla="*/ 40 h 40"/>
                <a:gd name="T32" fmla="*/ 4 w 47"/>
                <a:gd name="T33" fmla="*/ 40 h 40"/>
                <a:gd name="T34" fmla="*/ 9 w 47"/>
                <a:gd name="T35" fmla="*/ 38 h 40"/>
                <a:gd name="T36" fmla="*/ 9 w 47"/>
                <a:gd name="T37" fmla="*/ 38 h 40"/>
                <a:gd name="T38" fmla="*/ 20 w 47"/>
                <a:gd name="T39" fmla="*/ 33 h 40"/>
                <a:gd name="T40" fmla="*/ 30 w 47"/>
                <a:gd name="T41" fmla="*/ 25 h 40"/>
                <a:gd name="T42" fmla="*/ 39 w 47"/>
                <a:gd name="T43" fmla="*/ 17 h 40"/>
                <a:gd name="T44" fmla="*/ 47 w 47"/>
                <a:gd name="T45" fmla="*/ 6 h 40"/>
                <a:gd name="T46" fmla="*/ 47 w 47"/>
                <a:gd name="T47" fmla="*/ 6 h 40"/>
                <a:gd name="T48" fmla="*/ 47 w 47"/>
                <a:gd name="T49" fmla="*/ 4 h 40"/>
                <a:gd name="T50" fmla="*/ 47 w 47"/>
                <a:gd name="T51" fmla="*/ 4 h 40"/>
                <a:gd name="T52" fmla="*/ 45 w 47"/>
                <a:gd name="T53" fmla="*/ 2 h 40"/>
                <a:gd name="T54" fmla="*/ 45 w 47"/>
                <a:gd name="T55" fmla="*/ 0 h 40"/>
                <a:gd name="T56" fmla="*/ 45 w 47"/>
                <a:gd name="T57" fmla="*/ 0 h 40"/>
                <a:gd name="T58" fmla="*/ 41 w 47"/>
                <a:gd name="T59" fmla="*/ 0 h 40"/>
                <a:gd name="T60" fmla="*/ 39 w 47"/>
                <a:gd name="T61" fmla="*/ 2 h 40"/>
                <a:gd name="T62" fmla="*/ 39 w 47"/>
                <a:gd name="T63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40">
                  <a:moveTo>
                    <a:pt x="39" y="2"/>
                  </a:moveTo>
                  <a:lnTo>
                    <a:pt x="39" y="2"/>
                  </a:lnTo>
                  <a:lnTo>
                    <a:pt x="32" y="11"/>
                  </a:lnTo>
                  <a:lnTo>
                    <a:pt x="25" y="18"/>
                  </a:lnTo>
                  <a:lnTo>
                    <a:pt x="16" y="25"/>
                  </a:lnTo>
                  <a:lnTo>
                    <a:pt x="5" y="31"/>
                  </a:lnTo>
                  <a:lnTo>
                    <a:pt x="5" y="31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4" y="40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20" y="33"/>
                  </a:lnTo>
                  <a:lnTo>
                    <a:pt x="30" y="25"/>
                  </a:lnTo>
                  <a:lnTo>
                    <a:pt x="39" y="17"/>
                  </a:lnTo>
                  <a:lnTo>
                    <a:pt x="47" y="6"/>
                  </a:lnTo>
                  <a:lnTo>
                    <a:pt x="47" y="6"/>
                  </a:lnTo>
                  <a:lnTo>
                    <a:pt x="47" y="4"/>
                  </a:lnTo>
                  <a:lnTo>
                    <a:pt x="47" y="4"/>
                  </a:lnTo>
                  <a:lnTo>
                    <a:pt x="45" y="2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9" y="2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Freeform 243"/>
            <p:cNvSpPr>
              <a:spLocks/>
            </p:cNvSpPr>
            <p:nvPr/>
          </p:nvSpPr>
          <p:spPr bwMode="auto">
            <a:xfrm>
              <a:off x="10203652" y="2938757"/>
              <a:ext cx="60292" cy="48233"/>
            </a:xfrm>
            <a:custGeom>
              <a:avLst/>
              <a:gdLst>
                <a:gd name="T0" fmla="*/ 32 w 39"/>
                <a:gd name="T1" fmla="*/ 0 h 32"/>
                <a:gd name="T2" fmla="*/ 32 w 39"/>
                <a:gd name="T3" fmla="*/ 0 h 32"/>
                <a:gd name="T4" fmla="*/ 27 w 39"/>
                <a:gd name="T5" fmla="*/ 7 h 32"/>
                <a:gd name="T6" fmla="*/ 19 w 39"/>
                <a:gd name="T7" fmla="*/ 15 h 32"/>
                <a:gd name="T8" fmla="*/ 12 w 39"/>
                <a:gd name="T9" fmla="*/ 20 h 32"/>
                <a:gd name="T10" fmla="*/ 5 w 39"/>
                <a:gd name="T11" fmla="*/ 25 h 32"/>
                <a:gd name="T12" fmla="*/ 5 w 39"/>
                <a:gd name="T13" fmla="*/ 25 h 32"/>
                <a:gd name="T14" fmla="*/ 5 w 39"/>
                <a:gd name="T15" fmla="*/ 24 h 32"/>
                <a:gd name="T16" fmla="*/ 1 w 39"/>
                <a:gd name="T17" fmla="*/ 25 h 32"/>
                <a:gd name="T18" fmla="*/ 1 w 39"/>
                <a:gd name="T19" fmla="*/ 25 h 32"/>
                <a:gd name="T20" fmla="*/ 0 w 39"/>
                <a:gd name="T21" fmla="*/ 27 h 32"/>
                <a:gd name="T22" fmla="*/ 0 w 39"/>
                <a:gd name="T23" fmla="*/ 27 h 32"/>
                <a:gd name="T24" fmla="*/ 0 w 39"/>
                <a:gd name="T25" fmla="*/ 29 h 32"/>
                <a:gd name="T26" fmla="*/ 0 w 39"/>
                <a:gd name="T27" fmla="*/ 31 h 32"/>
                <a:gd name="T28" fmla="*/ 0 w 39"/>
                <a:gd name="T29" fmla="*/ 31 h 32"/>
                <a:gd name="T30" fmla="*/ 1 w 39"/>
                <a:gd name="T31" fmla="*/ 32 h 32"/>
                <a:gd name="T32" fmla="*/ 1 w 39"/>
                <a:gd name="T33" fmla="*/ 32 h 32"/>
                <a:gd name="T34" fmla="*/ 5 w 39"/>
                <a:gd name="T35" fmla="*/ 32 h 32"/>
                <a:gd name="T36" fmla="*/ 9 w 39"/>
                <a:gd name="T37" fmla="*/ 31 h 32"/>
                <a:gd name="T38" fmla="*/ 9 w 39"/>
                <a:gd name="T39" fmla="*/ 31 h 32"/>
                <a:gd name="T40" fmla="*/ 16 w 39"/>
                <a:gd name="T41" fmla="*/ 27 h 32"/>
                <a:gd name="T42" fmla="*/ 25 w 39"/>
                <a:gd name="T43" fmla="*/ 20 h 32"/>
                <a:gd name="T44" fmla="*/ 32 w 39"/>
                <a:gd name="T45" fmla="*/ 13 h 32"/>
                <a:gd name="T46" fmla="*/ 39 w 39"/>
                <a:gd name="T47" fmla="*/ 6 h 32"/>
                <a:gd name="T48" fmla="*/ 39 w 39"/>
                <a:gd name="T49" fmla="*/ 6 h 32"/>
                <a:gd name="T50" fmla="*/ 39 w 39"/>
                <a:gd name="T51" fmla="*/ 2 h 32"/>
                <a:gd name="T52" fmla="*/ 39 w 39"/>
                <a:gd name="T53" fmla="*/ 2 h 32"/>
                <a:gd name="T54" fmla="*/ 37 w 39"/>
                <a:gd name="T55" fmla="*/ 0 h 32"/>
                <a:gd name="T56" fmla="*/ 37 w 39"/>
                <a:gd name="T57" fmla="*/ 0 h 32"/>
                <a:gd name="T58" fmla="*/ 37 w 39"/>
                <a:gd name="T59" fmla="*/ 0 h 32"/>
                <a:gd name="T60" fmla="*/ 35 w 39"/>
                <a:gd name="T61" fmla="*/ 0 h 32"/>
                <a:gd name="T62" fmla="*/ 32 w 39"/>
                <a:gd name="T63" fmla="*/ 0 h 32"/>
                <a:gd name="T64" fmla="*/ 32 w 39"/>
                <a:gd name="T6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" h="32">
                  <a:moveTo>
                    <a:pt x="32" y="0"/>
                  </a:moveTo>
                  <a:lnTo>
                    <a:pt x="32" y="0"/>
                  </a:lnTo>
                  <a:lnTo>
                    <a:pt x="27" y="7"/>
                  </a:lnTo>
                  <a:lnTo>
                    <a:pt x="19" y="15"/>
                  </a:lnTo>
                  <a:lnTo>
                    <a:pt x="12" y="20"/>
                  </a:lnTo>
                  <a:lnTo>
                    <a:pt x="5" y="25"/>
                  </a:lnTo>
                  <a:lnTo>
                    <a:pt x="5" y="25"/>
                  </a:lnTo>
                  <a:lnTo>
                    <a:pt x="5" y="24"/>
                  </a:lnTo>
                  <a:lnTo>
                    <a:pt x="1" y="25"/>
                  </a:lnTo>
                  <a:lnTo>
                    <a:pt x="1" y="25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0" y="29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5" y="32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16" y="27"/>
                  </a:lnTo>
                  <a:lnTo>
                    <a:pt x="25" y="20"/>
                  </a:lnTo>
                  <a:lnTo>
                    <a:pt x="32" y="13"/>
                  </a:lnTo>
                  <a:lnTo>
                    <a:pt x="39" y="6"/>
                  </a:lnTo>
                  <a:lnTo>
                    <a:pt x="39" y="6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Freeform 244"/>
            <p:cNvSpPr>
              <a:spLocks/>
            </p:cNvSpPr>
            <p:nvPr/>
          </p:nvSpPr>
          <p:spPr bwMode="auto">
            <a:xfrm>
              <a:off x="10071011" y="2769940"/>
              <a:ext cx="57279" cy="51249"/>
            </a:xfrm>
            <a:custGeom>
              <a:avLst/>
              <a:gdLst>
                <a:gd name="T0" fmla="*/ 36 w 40"/>
                <a:gd name="T1" fmla="*/ 0 h 34"/>
                <a:gd name="T2" fmla="*/ 34 w 40"/>
                <a:gd name="T3" fmla="*/ 2 h 34"/>
                <a:gd name="T4" fmla="*/ 31 w 40"/>
                <a:gd name="T5" fmla="*/ 2 h 34"/>
                <a:gd name="T6" fmla="*/ 31 w 40"/>
                <a:gd name="T7" fmla="*/ 2 h 34"/>
                <a:gd name="T8" fmla="*/ 33 w 40"/>
                <a:gd name="T9" fmla="*/ 2 h 34"/>
                <a:gd name="T10" fmla="*/ 33 w 40"/>
                <a:gd name="T11" fmla="*/ 2 h 34"/>
                <a:gd name="T12" fmla="*/ 24 w 40"/>
                <a:gd name="T13" fmla="*/ 7 h 34"/>
                <a:gd name="T14" fmla="*/ 15 w 40"/>
                <a:gd name="T15" fmla="*/ 12 h 34"/>
                <a:gd name="T16" fmla="*/ 8 w 40"/>
                <a:gd name="T17" fmla="*/ 19 h 34"/>
                <a:gd name="T18" fmla="*/ 2 w 40"/>
                <a:gd name="T19" fmla="*/ 28 h 34"/>
                <a:gd name="T20" fmla="*/ 2 w 40"/>
                <a:gd name="T21" fmla="*/ 28 h 34"/>
                <a:gd name="T22" fmla="*/ 0 w 40"/>
                <a:gd name="T23" fmla="*/ 30 h 34"/>
                <a:gd name="T24" fmla="*/ 0 w 40"/>
                <a:gd name="T25" fmla="*/ 30 h 34"/>
                <a:gd name="T26" fmla="*/ 2 w 40"/>
                <a:gd name="T27" fmla="*/ 32 h 34"/>
                <a:gd name="T28" fmla="*/ 4 w 40"/>
                <a:gd name="T29" fmla="*/ 34 h 34"/>
                <a:gd name="T30" fmla="*/ 4 w 40"/>
                <a:gd name="T31" fmla="*/ 34 h 34"/>
                <a:gd name="T32" fmla="*/ 6 w 40"/>
                <a:gd name="T33" fmla="*/ 34 h 34"/>
                <a:gd name="T34" fmla="*/ 8 w 40"/>
                <a:gd name="T35" fmla="*/ 32 h 34"/>
                <a:gd name="T36" fmla="*/ 8 w 40"/>
                <a:gd name="T37" fmla="*/ 32 h 34"/>
                <a:gd name="T38" fmla="*/ 13 w 40"/>
                <a:gd name="T39" fmla="*/ 25 h 34"/>
                <a:gd name="T40" fmla="*/ 20 w 40"/>
                <a:gd name="T41" fmla="*/ 18 h 34"/>
                <a:gd name="T42" fmla="*/ 27 w 40"/>
                <a:gd name="T43" fmla="*/ 12 h 34"/>
                <a:gd name="T44" fmla="*/ 36 w 40"/>
                <a:gd name="T45" fmla="*/ 9 h 34"/>
                <a:gd name="T46" fmla="*/ 36 w 40"/>
                <a:gd name="T47" fmla="*/ 9 h 34"/>
                <a:gd name="T48" fmla="*/ 38 w 40"/>
                <a:gd name="T49" fmla="*/ 7 h 34"/>
                <a:gd name="T50" fmla="*/ 38 w 40"/>
                <a:gd name="T51" fmla="*/ 7 h 34"/>
                <a:gd name="T52" fmla="*/ 40 w 40"/>
                <a:gd name="T53" fmla="*/ 7 h 34"/>
                <a:gd name="T54" fmla="*/ 40 w 40"/>
                <a:gd name="T55" fmla="*/ 5 h 34"/>
                <a:gd name="T56" fmla="*/ 40 w 40"/>
                <a:gd name="T57" fmla="*/ 5 h 34"/>
                <a:gd name="T58" fmla="*/ 40 w 40"/>
                <a:gd name="T59" fmla="*/ 3 h 34"/>
                <a:gd name="T60" fmla="*/ 40 w 40"/>
                <a:gd name="T61" fmla="*/ 2 h 34"/>
                <a:gd name="T62" fmla="*/ 40 w 40"/>
                <a:gd name="T63" fmla="*/ 2 h 34"/>
                <a:gd name="T64" fmla="*/ 38 w 40"/>
                <a:gd name="T65" fmla="*/ 0 h 34"/>
                <a:gd name="T66" fmla="*/ 38 w 40"/>
                <a:gd name="T67" fmla="*/ 0 h 34"/>
                <a:gd name="T68" fmla="*/ 36 w 40"/>
                <a:gd name="T69" fmla="*/ 0 h 34"/>
                <a:gd name="T70" fmla="*/ 36 w 40"/>
                <a:gd name="T7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34">
                  <a:moveTo>
                    <a:pt x="36" y="0"/>
                  </a:moveTo>
                  <a:lnTo>
                    <a:pt x="34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24" y="7"/>
                  </a:lnTo>
                  <a:lnTo>
                    <a:pt x="15" y="12"/>
                  </a:lnTo>
                  <a:lnTo>
                    <a:pt x="8" y="19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6" y="34"/>
                  </a:lnTo>
                  <a:lnTo>
                    <a:pt x="8" y="32"/>
                  </a:lnTo>
                  <a:lnTo>
                    <a:pt x="8" y="32"/>
                  </a:lnTo>
                  <a:lnTo>
                    <a:pt x="13" y="25"/>
                  </a:lnTo>
                  <a:lnTo>
                    <a:pt x="20" y="18"/>
                  </a:lnTo>
                  <a:lnTo>
                    <a:pt x="27" y="12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40" y="7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3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Freeform 245"/>
            <p:cNvSpPr>
              <a:spLocks/>
            </p:cNvSpPr>
            <p:nvPr/>
          </p:nvSpPr>
          <p:spPr bwMode="auto">
            <a:xfrm>
              <a:off x="10197624" y="2926699"/>
              <a:ext cx="48233" cy="39190"/>
            </a:xfrm>
            <a:custGeom>
              <a:avLst/>
              <a:gdLst>
                <a:gd name="T0" fmla="*/ 25 w 33"/>
                <a:gd name="T1" fmla="*/ 2 h 27"/>
                <a:gd name="T2" fmla="*/ 25 w 33"/>
                <a:gd name="T3" fmla="*/ 2 h 27"/>
                <a:gd name="T4" fmla="*/ 16 w 33"/>
                <a:gd name="T5" fmla="*/ 13 h 27"/>
                <a:gd name="T6" fmla="*/ 4 w 33"/>
                <a:gd name="T7" fmla="*/ 20 h 27"/>
                <a:gd name="T8" fmla="*/ 2 w 33"/>
                <a:gd name="T9" fmla="*/ 20 h 27"/>
                <a:gd name="T10" fmla="*/ 2 w 33"/>
                <a:gd name="T11" fmla="*/ 20 h 27"/>
                <a:gd name="T12" fmla="*/ 0 w 33"/>
                <a:gd name="T13" fmla="*/ 22 h 27"/>
                <a:gd name="T14" fmla="*/ 0 w 33"/>
                <a:gd name="T15" fmla="*/ 24 h 27"/>
                <a:gd name="T16" fmla="*/ 2 w 33"/>
                <a:gd name="T17" fmla="*/ 25 h 27"/>
                <a:gd name="T18" fmla="*/ 2 w 33"/>
                <a:gd name="T19" fmla="*/ 25 h 27"/>
                <a:gd name="T20" fmla="*/ 2 w 33"/>
                <a:gd name="T21" fmla="*/ 27 h 27"/>
                <a:gd name="T22" fmla="*/ 2 w 33"/>
                <a:gd name="T23" fmla="*/ 27 h 27"/>
                <a:gd name="T24" fmla="*/ 6 w 33"/>
                <a:gd name="T25" fmla="*/ 27 h 27"/>
                <a:gd name="T26" fmla="*/ 7 w 33"/>
                <a:gd name="T27" fmla="*/ 27 h 27"/>
                <a:gd name="T28" fmla="*/ 7 w 33"/>
                <a:gd name="T29" fmla="*/ 27 h 27"/>
                <a:gd name="T30" fmla="*/ 15 w 33"/>
                <a:gd name="T31" fmla="*/ 24 h 27"/>
                <a:gd name="T32" fmla="*/ 22 w 33"/>
                <a:gd name="T33" fmla="*/ 18 h 27"/>
                <a:gd name="T34" fmla="*/ 33 w 33"/>
                <a:gd name="T35" fmla="*/ 6 h 27"/>
                <a:gd name="T36" fmla="*/ 33 w 33"/>
                <a:gd name="T37" fmla="*/ 6 h 27"/>
                <a:gd name="T38" fmla="*/ 33 w 33"/>
                <a:gd name="T39" fmla="*/ 4 h 27"/>
                <a:gd name="T40" fmla="*/ 33 w 33"/>
                <a:gd name="T41" fmla="*/ 4 h 27"/>
                <a:gd name="T42" fmla="*/ 31 w 33"/>
                <a:gd name="T43" fmla="*/ 2 h 27"/>
                <a:gd name="T44" fmla="*/ 31 w 33"/>
                <a:gd name="T45" fmla="*/ 0 h 27"/>
                <a:gd name="T46" fmla="*/ 31 w 33"/>
                <a:gd name="T47" fmla="*/ 0 h 27"/>
                <a:gd name="T48" fmla="*/ 27 w 33"/>
                <a:gd name="T49" fmla="*/ 0 h 27"/>
                <a:gd name="T50" fmla="*/ 25 w 33"/>
                <a:gd name="T51" fmla="*/ 2 h 27"/>
                <a:gd name="T52" fmla="*/ 25 w 33"/>
                <a:gd name="T53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" h="27">
                  <a:moveTo>
                    <a:pt x="25" y="2"/>
                  </a:moveTo>
                  <a:lnTo>
                    <a:pt x="25" y="2"/>
                  </a:lnTo>
                  <a:lnTo>
                    <a:pt x="16" y="13"/>
                  </a:lnTo>
                  <a:lnTo>
                    <a:pt x="4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7"/>
                  </a:lnTo>
                  <a:lnTo>
                    <a:pt x="2" y="27"/>
                  </a:lnTo>
                  <a:lnTo>
                    <a:pt x="6" y="27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15" y="24"/>
                  </a:lnTo>
                  <a:lnTo>
                    <a:pt x="22" y="18"/>
                  </a:lnTo>
                  <a:lnTo>
                    <a:pt x="33" y="6"/>
                  </a:lnTo>
                  <a:lnTo>
                    <a:pt x="33" y="6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1" y="2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7" y="0"/>
                  </a:lnTo>
                  <a:lnTo>
                    <a:pt x="25" y="2"/>
                  </a:lnTo>
                  <a:lnTo>
                    <a:pt x="25" y="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Freeform 246"/>
            <p:cNvSpPr>
              <a:spLocks/>
            </p:cNvSpPr>
            <p:nvPr/>
          </p:nvSpPr>
          <p:spPr bwMode="auto">
            <a:xfrm>
              <a:off x="10089098" y="2791043"/>
              <a:ext cx="48233" cy="42205"/>
            </a:xfrm>
            <a:custGeom>
              <a:avLst/>
              <a:gdLst>
                <a:gd name="T0" fmla="*/ 28 w 32"/>
                <a:gd name="T1" fmla="*/ 0 h 29"/>
                <a:gd name="T2" fmla="*/ 28 w 32"/>
                <a:gd name="T3" fmla="*/ 0 h 29"/>
                <a:gd name="T4" fmla="*/ 25 w 32"/>
                <a:gd name="T5" fmla="*/ 2 h 29"/>
                <a:gd name="T6" fmla="*/ 25 w 32"/>
                <a:gd name="T7" fmla="*/ 2 h 29"/>
                <a:gd name="T8" fmla="*/ 20 w 32"/>
                <a:gd name="T9" fmla="*/ 5 h 29"/>
                <a:gd name="T10" fmla="*/ 12 w 32"/>
                <a:gd name="T11" fmla="*/ 11 h 29"/>
                <a:gd name="T12" fmla="*/ 2 w 32"/>
                <a:gd name="T13" fmla="*/ 23 h 29"/>
                <a:gd name="T14" fmla="*/ 2 w 32"/>
                <a:gd name="T15" fmla="*/ 23 h 29"/>
                <a:gd name="T16" fmla="*/ 0 w 32"/>
                <a:gd name="T17" fmla="*/ 25 h 29"/>
                <a:gd name="T18" fmla="*/ 0 w 32"/>
                <a:gd name="T19" fmla="*/ 25 h 29"/>
                <a:gd name="T20" fmla="*/ 2 w 32"/>
                <a:gd name="T21" fmla="*/ 27 h 29"/>
                <a:gd name="T22" fmla="*/ 3 w 32"/>
                <a:gd name="T23" fmla="*/ 27 h 29"/>
                <a:gd name="T24" fmla="*/ 3 w 32"/>
                <a:gd name="T25" fmla="*/ 27 h 29"/>
                <a:gd name="T26" fmla="*/ 5 w 32"/>
                <a:gd name="T27" fmla="*/ 29 h 29"/>
                <a:gd name="T28" fmla="*/ 7 w 32"/>
                <a:gd name="T29" fmla="*/ 27 h 29"/>
                <a:gd name="T30" fmla="*/ 7 w 32"/>
                <a:gd name="T31" fmla="*/ 27 h 29"/>
                <a:gd name="T32" fmla="*/ 18 w 32"/>
                <a:gd name="T33" fmla="*/ 16 h 29"/>
                <a:gd name="T34" fmla="*/ 28 w 32"/>
                <a:gd name="T35" fmla="*/ 9 h 29"/>
                <a:gd name="T36" fmla="*/ 28 w 32"/>
                <a:gd name="T37" fmla="*/ 9 h 29"/>
                <a:gd name="T38" fmla="*/ 30 w 32"/>
                <a:gd name="T39" fmla="*/ 7 h 29"/>
                <a:gd name="T40" fmla="*/ 30 w 32"/>
                <a:gd name="T41" fmla="*/ 7 h 29"/>
                <a:gd name="T42" fmla="*/ 32 w 32"/>
                <a:gd name="T43" fmla="*/ 7 h 29"/>
                <a:gd name="T44" fmla="*/ 32 w 32"/>
                <a:gd name="T45" fmla="*/ 4 h 29"/>
                <a:gd name="T46" fmla="*/ 32 w 32"/>
                <a:gd name="T47" fmla="*/ 4 h 29"/>
                <a:gd name="T48" fmla="*/ 32 w 32"/>
                <a:gd name="T49" fmla="*/ 4 h 29"/>
                <a:gd name="T50" fmla="*/ 32 w 32"/>
                <a:gd name="T51" fmla="*/ 2 h 29"/>
                <a:gd name="T52" fmla="*/ 32 w 32"/>
                <a:gd name="T53" fmla="*/ 2 h 29"/>
                <a:gd name="T54" fmla="*/ 30 w 32"/>
                <a:gd name="T55" fmla="*/ 0 h 29"/>
                <a:gd name="T56" fmla="*/ 30 w 32"/>
                <a:gd name="T57" fmla="*/ 0 h 29"/>
                <a:gd name="T58" fmla="*/ 28 w 32"/>
                <a:gd name="T59" fmla="*/ 0 h 29"/>
                <a:gd name="T60" fmla="*/ 28 w 32"/>
                <a:gd name="T6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" h="29">
                  <a:moveTo>
                    <a:pt x="28" y="0"/>
                  </a:moveTo>
                  <a:lnTo>
                    <a:pt x="28" y="0"/>
                  </a:lnTo>
                  <a:lnTo>
                    <a:pt x="25" y="2"/>
                  </a:lnTo>
                  <a:lnTo>
                    <a:pt x="25" y="2"/>
                  </a:lnTo>
                  <a:lnTo>
                    <a:pt x="20" y="5"/>
                  </a:lnTo>
                  <a:lnTo>
                    <a:pt x="12" y="11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7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5" y="29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18" y="16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2" y="7"/>
                  </a:lnTo>
                  <a:lnTo>
                    <a:pt x="32" y="4"/>
                  </a:lnTo>
                  <a:lnTo>
                    <a:pt x="32" y="4"/>
                  </a:lnTo>
                  <a:lnTo>
                    <a:pt x="32" y="4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3515204" y="2348015"/>
            <a:ext cx="2384679" cy="2174425"/>
            <a:chOff x="3515204" y="2348015"/>
            <a:chExt cx="2384679" cy="2174425"/>
          </a:xfrm>
        </p:grpSpPr>
        <p:sp>
          <p:nvSpPr>
            <p:cNvPr id="60" name="대각선 줄무늬 59"/>
            <p:cNvSpPr/>
            <p:nvPr/>
          </p:nvSpPr>
          <p:spPr>
            <a:xfrm rot="18900000" flipH="1">
              <a:off x="3964732" y="2348015"/>
              <a:ext cx="690485" cy="764743"/>
            </a:xfrm>
            <a:prstGeom prst="diagStripe">
              <a:avLst>
                <a:gd name="adj" fmla="val 0"/>
              </a:avLst>
            </a:prstGeom>
            <a:solidFill>
              <a:schemeClr val="accent2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1" name="대각선 줄무늬 60"/>
            <p:cNvSpPr/>
            <p:nvPr/>
          </p:nvSpPr>
          <p:spPr>
            <a:xfrm rot="18900000" flipH="1" flipV="1">
              <a:off x="3515204" y="2532004"/>
              <a:ext cx="1533909" cy="1533909"/>
            </a:xfrm>
            <a:prstGeom prst="diagStrip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2" name="위쪽 화살표 61"/>
            <p:cNvSpPr/>
            <p:nvPr/>
          </p:nvSpPr>
          <p:spPr>
            <a:xfrm rot="2754855">
              <a:off x="4526235" y="3148791"/>
              <a:ext cx="1077402" cy="1669895"/>
            </a:xfrm>
            <a:prstGeom prst="upArrow">
              <a:avLst/>
            </a:prstGeom>
            <a:solidFill>
              <a:schemeClr val="accent2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3" name="Text Box 8"/>
            <p:cNvSpPr txBox="1">
              <a:spLocks noChangeArrowheads="1"/>
            </p:cNvSpPr>
            <p:nvPr/>
          </p:nvSpPr>
          <p:spPr bwMode="auto">
            <a:xfrm>
              <a:off x="4863985" y="3498439"/>
              <a:ext cx="101095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lang="ko-KR" altLang="ko-KR" sz="20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4" name="Freeform 575"/>
            <p:cNvSpPr>
              <a:spLocks noEditPoints="1"/>
            </p:cNvSpPr>
            <p:nvPr/>
          </p:nvSpPr>
          <p:spPr bwMode="auto">
            <a:xfrm>
              <a:off x="4378801" y="2808533"/>
              <a:ext cx="382677" cy="258474"/>
            </a:xfrm>
            <a:custGeom>
              <a:avLst/>
              <a:gdLst>
                <a:gd name="T0" fmla="*/ 225 w 227"/>
                <a:gd name="T1" fmla="*/ 29 h 156"/>
                <a:gd name="T2" fmla="*/ 202 w 227"/>
                <a:gd name="T3" fmla="*/ 13 h 156"/>
                <a:gd name="T4" fmla="*/ 186 w 227"/>
                <a:gd name="T5" fmla="*/ 20 h 156"/>
                <a:gd name="T6" fmla="*/ 181 w 227"/>
                <a:gd name="T7" fmla="*/ 15 h 156"/>
                <a:gd name="T8" fmla="*/ 152 w 227"/>
                <a:gd name="T9" fmla="*/ 6 h 156"/>
                <a:gd name="T10" fmla="*/ 104 w 227"/>
                <a:gd name="T11" fmla="*/ 0 h 156"/>
                <a:gd name="T12" fmla="*/ 77 w 227"/>
                <a:gd name="T13" fmla="*/ 2 h 156"/>
                <a:gd name="T14" fmla="*/ 27 w 227"/>
                <a:gd name="T15" fmla="*/ 15 h 156"/>
                <a:gd name="T16" fmla="*/ 20 w 227"/>
                <a:gd name="T17" fmla="*/ 24 h 156"/>
                <a:gd name="T18" fmla="*/ 20 w 227"/>
                <a:gd name="T19" fmla="*/ 70 h 156"/>
                <a:gd name="T20" fmla="*/ 29 w 227"/>
                <a:gd name="T21" fmla="*/ 91 h 156"/>
                <a:gd name="T22" fmla="*/ 2 w 227"/>
                <a:gd name="T23" fmla="*/ 109 h 156"/>
                <a:gd name="T24" fmla="*/ 0 w 227"/>
                <a:gd name="T25" fmla="*/ 122 h 156"/>
                <a:gd name="T26" fmla="*/ 20 w 227"/>
                <a:gd name="T27" fmla="*/ 142 h 156"/>
                <a:gd name="T28" fmla="*/ 66 w 227"/>
                <a:gd name="T29" fmla="*/ 154 h 156"/>
                <a:gd name="T30" fmla="*/ 104 w 227"/>
                <a:gd name="T31" fmla="*/ 156 h 156"/>
                <a:gd name="T32" fmla="*/ 159 w 227"/>
                <a:gd name="T33" fmla="*/ 150 h 156"/>
                <a:gd name="T34" fmla="*/ 200 w 227"/>
                <a:gd name="T35" fmla="*/ 134 h 156"/>
                <a:gd name="T36" fmla="*/ 209 w 227"/>
                <a:gd name="T37" fmla="*/ 118 h 156"/>
                <a:gd name="T38" fmla="*/ 207 w 227"/>
                <a:gd name="T39" fmla="*/ 109 h 156"/>
                <a:gd name="T40" fmla="*/ 179 w 227"/>
                <a:gd name="T41" fmla="*/ 91 h 156"/>
                <a:gd name="T42" fmla="*/ 188 w 227"/>
                <a:gd name="T43" fmla="*/ 61 h 156"/>
                <a:gd name="T44" fmla="*/ 188 w 227"/>
                <a:gd name="T45" fmla="*/ 59 h 156"/>
                <a:gd name="T46" fmla="*/ 202 w 227"/>
                <a:gd name="T47" fmla="*/ 65 h 156"/>
                <a:gd name="T48" fmla="*/ 225 w 227"/>
                <a:gd name="T49" fmla="*/ 49 h 156"/>
                <a:gd name="T50" fmla="*/ 31 w 227"/>
                <a:gd name="T51" fmla="*/ 25 h 156"/>
                <a:gd name="T52" fmla="*/ 57 w 227"/>
                <a:gd name="T53" fmla="*/ 16 h 156"/>
                <a:gd name="T54" fmla="*/ 104 w 227"/>
                <a:gd name="T55" fmla="*/ 13 h 156"/>
                <a:gd name="T56" fmla="*/ 165 w 227"/>
                <a:gd name="T57" fmla="*/ 22 h 156"/>
                <a:gd name="T58" fmla="*/ 175 w 227"/>
                <a:gd name="T59" fmla="*/ 61 h 156"/>
                <a:gd name="T60" fmla="*/ 161 w 227"/>
                <a:gd name="T61" fmla="*/ 95 h 156"/>
                <a:gd name="T62" fmla="*/ 129 w 227"/>
                <a:gd name="T63" fmla="*/ 111 h 156"/>
                <a:gd name="T64" fmla="*/ 104 w 227"/>
                <a:gd name="T65" fmla="*/ 115 h 156"/>
                <a:gd name="T66" fmla="*/ 65 w 227"/>
                <a:gd name="T67" fmla="*/ 108 h 156"/>
                <a:gd name="T68" fmla="*/ 38 w 227"/>
                <a:gd name="T69" fmla="*/ 84 h 156"/>
                <a:gd name="T70" fmla="*/ 31 w 227"/>
                <a:gd name="T71" fmla="*/ 61 h 156"/>
                <a:gd name="T72" fmla="*/ 199 w 227"/>
                <a:gd name="T73" fmla="*/ 118 h 156"/>
                <a:gd name="T74" fmla="*/ 191 w 227"/>
                <a:gd name="T75" fmla="*/ 127 h 156"/>
                <a:gd name="T76" fmla="*/ 159 w 227"/>
                <a:gd name="T77" fmla="*/ 140 h 156"/>
                <a:gd name="T78" fmla="*/ 104 w 227"/>
                <a:gd name="T79" fmla="*/ 145 h 156"/>
                <a:gd name="T80" fmla="*/ 66 w 227"/>
                <a:gd name="T81" fmla="*/ 142 h 156"/>
                <a:gd name="T82" fmla="*/ 25 w 227"/>
                <a:gd name="T83" fmla="*/ 131 h 156"/>
                <a:gd name="T84" fmla="*/ 11 w 227"/>
                <a:gd name="T85" fmla="*/ 118 h 156"/>
                <a:gd name="T86" fmla="*/ 18 w 227"/>
                <a:gd name="T87" fmla="*/ 109 h 156"/>
                <a:gd name="T88" fmla="*/ 36 w 227"/>
                <a:gd name="T89" fmla="*/ 100 h 156"/>
                <a:gd name="T90" fmla="*/ 66 w 227"/>
                <a:gd name="T91" fmla="*/ 120 h 156"/>
                <a:gd name="T92" fmla="*/ 104 w 227"/>
                <a:gd name="T93" fmla="*/ 125 h 156"/>
                <a:gd name="T94" fmla="*/ 157 w 227"/>
                <a:gd name="T95" fmla="*/ 111 h 156"/>
                <a:gd name="T96" fmla="*/ 172 w 227"/>
                <a:gd name="T97" fmla="*/ 100 h 156"/>
                <a:gd name="T98" fmla="*/ 197 w 227"/>
                <a:gd name="T99" fmla="*/ 113 h 156"/>
                <a:gd name="T100" fmla="*/ 188 w 227"/>
                <a:gd name="T101" fmla="*/ 40 h 156"/>
                <a:gd name="T102" fmla="*/ 191 w 227"/>
                <a:gd name="T103" fmla="*/ 29 h 156"/>
                <a:gd name="T104" fmla="*/ 202 w 227"/>
                <a:gd name="T105" fmla="*/ 25 h 156"/>
                <a:gd name="T106" fmla="*/ 215 w 227"/>
                <a:gd name="T107" fmla="*/ 34 h 156"/>
                <a:gd name="T108" fmla="*/ 215 w 227"/>
                <a:gd name="T109" fmla="*/ 45 h 156"/>
                <a:gd name="T110" fmla="*/ 202 w 227"/>
                <a:gd name="T111" fmla="*/ 52 h 156"/>
                <a:gd name="T112" fmla="*/ 191 w 227"/>
                <a:gd name="T113" fmla="*/ 49 h 156"/>
                <a:gd name="T114" fmla="*/ 188 w 227"/>
                <a:gd name="T115" fmla="*/ 4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7" h="156">
                  <a:moveTo>
                    <a:pt x="227" y="40"/>
                  </a:moveTo>
                  <a:lnTo>
                    <a:pt x="227" y="40"/>
                  </a:lnTo>
                  <a:lnTo>
                    <a:pt x="225" y="29"/>
                  </a:lnTo>
                  <a:lnTo>
                    <a:pt x="218" y="22"/>
                  </a:lnTo>
                  <a:lnTo>
                    <a:pt x="211" y="16"/>
                  </a:lnTo>
                  <a:lnTo>
                    <a:pt x="202" y="13"/>
                  </a:lnTo>
                  <a:lnTo>
                    <a:pt x="202" y="13"/>
                  </a:lnTo>
                  <a:lnTo>
                    <a:pt x="193" y="15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4" y="16"/>
                  </a:lnTo>
                  <a:lnTo>
                    <a:pt x="181" y="15"/>
                  </a:lnTo>
                  <a:lnTo>
                    <a:pt x="181" y="15"/>
                  </a:lnTo>
                  <a:lnTo>
                    <a:pt x="170" y="11"/>
                  </a:lnTo>
                  <a:lnTo>
                    <a:pt x="152" y="6"/>
                  </a:lnTo>
                  <a:lnTo>
                    <a:pt x="131" y="2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77" y="2"/>
                  </a:lnTo>
                  <a:lnTo>
                    <a:pt x="54" y="6"/>
                  </a:lnTo>
                  <a:lnTo>
                    <a:pt x="36" y="11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2" y="18"/>
                  </a:lnTo>
                  <a:lnTo>
                    <a:pt x="20" y="24"/>
                  </a:lnTo>
                  <a:lnTo>
                    <a:pt x="20" y="61"/>
                  </a:lnTo>
                  <a:lnTo>
                    <a:pt x="20" y="61"/>
                  </a:lnTo>
                  <a:lnTo>
                    <a:pt x="20" y="70"/>
                  </a:lnTo>
                  <a:lnTo>
                    <a:pt x="22" y="77"/>
                  </a:lnTo>
                  <a:lnTo>
                    <a:pt x="29" y="91"/>
                  </a:lnTo>
                  <a:lnTo>
                    <a:pt x="29" y="91"/>
                  </a:lnTo>
                  <a:lnTo>
                    <a:pt x="16" y="97"/>
                  </a:lnTo>
                  <a:lnTo>
                    <a:pt x="7" y="102"/>
                  </a:lnTo>
                  <a:lnTo>
                    <a:pt x="2" y="109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0" y="122"/>
                  </a:lnTo>
                  <a:lnTo>
                    <a:pt x="2" y="127"/>
                  </a:lnTo>
                  <a:lnTo>
                    <a:pt x="9" y="134"/>
                  </a:lnTo>
                  <a:lnTo>
                    <a:pt x="20" y="142"/>
                  </a:lnTo>
                  <a:lnTo>
                    <a:pt x="34" y="147"/>
                  </a:lnTo>
                  <a:lnTo>
                    <a:pt x="49" y="150"/>
                  </a:lnTo>
                  <a:lnTo>
                    <a:pt x="66" y="154"/>
                  </a:lnTo>
                  <a:lnTo>
                    <a:pt x="86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24" y="156"/>
                  </a:lnTo>
                  <a:lnTo>
                    <a:pt x="143" y="154"/>
                  </a:lnTo>
                  <a:lnTo>
                    <a:pt x="159" y="150"/>
                  </a:lnTo>
                  <a:lnTo>
                    <a:pt x="175" y="147"/>
                  </a:lnTo>
                  <a:lnTo>
                    <a:pt x="190" y="142"/>
                  </a:lnTo>
                  <a:lnTo>
                    <a:pt x="200" y="134"/>
                  </a:lnTo>
                  <a:lnTo>
                    <a:pt x="207" y="127"/>
                  </a:lnTo>
                  <a:lnTo>
                    <a:pt x="209" y="122"/>
                  </a:lnTo>
                  <a:lnTo>
                    <a:pt x="209" y="118"/>
                  </a:lnTo>
                  <a:lnTo>
                    <a:pt x="209" y="118"/>
                  </a:lnTo>
                  <a:lnTo>
                    <a:pt x="209" y="113"/>
                  </a:lnTo>
                  <a:lnTo>
                    <a:pt x="207" y="109"/>
                  </a:lnTo>
                  <a:lnTo>
                    <a:pt x="200" y="102"/>
                  </a:lnTo>
                  <a:lnTo>
                    <a:pt x="191" y="97"/>
                  </a:lnTo>
                  <a:lnTo>
                    <a:pt x="179" y="91"/>
                  </a:lnTo>
                  <a:lnTo>
                    <a:pt x="179" y="91"/>
                  </a:lnTo>
                  <a:lnTo>
                    <a:pt x="184" y="77"/>
                  </a:lnTo>
                  <a:lnTo>
                    <a:pt x="188" y="61"/>
                  </a:lnTo>
                  <a:lnTo>
                    <a:pt x="188" y="61"/>
                  </a:lnTo>
                  <a:lnTo>
                    <a:pt x="188" y="59"/>
                  </a:lnTo>
                  <a:lnTo>
                    <a:pt x="188" y="59"/>
                  </a:lnTo>
                  <a:lnTo>
                    <a:pt x="193" y="63"/>
                  </a:lnTo>
                  <a:lnTo>
                    <a:pt x="202" y="65"/>
                  </a:lnTo>
                  <a:lnTo>
                    <a:pt x="202" y="65"/>
                  </a:lnTo>
                  <a:lnTo>
                    <a:pt x="211" y="63"/>
                  </a:lnTo>
                  <a:lnTo>
                    <a:pt x="218" y="58"/>
                  </a:lnTo>
                  <a:lnTo>
                    <a:pt x="225" y="49"/>
                  </a:lnTo>
                  <a:lnTo>
                    <a:pt x="227" y="40"/>
                  </a:lnTo>
                  <a:lnTo>
                    <a:pt x="227" y="40"/>
                  </a:lnTo>
                  <a:close/>
                  <a:moveTo>
                    <a:pt x="31" y="25"/>
                  </a:moveTo>
                  <a:lnTo>
                    <a:pt x="31" y="25"/>
                  </a:lnTo>
                  <a:lnTo>
                    <a:pt x="41" y="22"/>
                  </a:lnTo>
                  <a:lnTo>
                    <a:pt x="57" y="16"/>
                  </a:lnTo>
                  <a:lnTo>
                    <a:pt x="79" y="13"/>
                  </a:lnTo>
                  <a:lnTo>
                    <a:pt x="104" y="13"/>
                  </a:lnTo>
                  <a:lnTo>
                    <a:pt x="104" y="13"/>
                  </a:lnTo>
                  <a:lnTo>
                    <a:pt x="127" y="13"/>
                  </a:lnTo>
                  <a:lnTo>
                    <a:pt x="149" y="16"/>
                  </a:lnTo>
                  <a:lnTo>
                    <a:pt x="165" y="22"/>
                  </a:lnTo>
                  <a:lnTo>
                    <a:pt x="175" y="25"/>
                  </a:lnTo>
                  <a:lnTo>
                    <a:pt x="175" y="61"/>
                  </a:lnTo>
                  <a:lnTo>
                    <a:pt x="175" y="61"/>
                  </a:lnTo>
                  <a:lnTo>
                    <a:pt x="174" y="74"/>
                  </a:lnTo>
                  <a:lnTo>
                    <a:pt x="170" y="84"/>
                  </a:lnTo>
                  <a:lnTo>
                    <a:pt x="161" y="95"/>
                  </a:lnTo>
                  <a:lnTo>
                    <a:pt x="152" y="102"/>
                  </a:lnTo>
                  <a:lnTo>
                    <a:pt x="141" y="108"/>
                  </a:lnTo>
                  <a:lnTo>
                    <a:pt x="129" y="111"/>
                  </a:lnTo>
                  <a:lnTo>
                    <a:pt x="116" y="113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90" y="113"/>
                  </a:lnTo>
                  <a:lnTo>
                    <a:pt x="77" y="111"/>
                  </a:lnTo>
                  <a:lnTo>
                    <a:pt x="65" y="108"/>
                  </a:lnTo>
                  <a:lnTo>
                    <a:pt x="54" y="102"/>
                  </a:lnTo>
                  <a:lnTo>
                    <a:pt x="45" y="95"/>
                  </a:lnTo>
                  <a:lnTo>
                    <a:pt x="38" y="84"/>
                  </a:lnTo>
                  <a:lnTo>
                    <a:pt x="32" y="74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25"/>
                  </a:lnTo>
                  <a:lnTo>
                    <a:pt x="31" y="25"/>
                  </a:lnTo>
                  <a:close/>
                  <a:moveTo>
                    <a:pt x="199" y="118"/>
                  </a:moveTo>
                  <a:lnTo>
                    <a:pt x="199" y="118"/>
                  </a:lnTo>
                  <a:lnTo>
                    <a:pt x="197" y="122"/>
                  </a:lnTo>
                  <a:lnTo>
                    <a:pt x="191" y="127"/>
                  </a:lnTo>
                  <a:lnTo>
                    <a:pt x="184" y="131"/>
                  </a:lnTo>
                  <a:lnTo>
                    <a:pt x="174" y="136"/>
                  </a:lnTo>
                  <a:lnTo>
                    <a:pt x="159" y="140"/>
                  </a:lnTo>
                  <a:lnTo>
                    <a:pt x="143" y="142"/>
                  </a:lnTo>
                  <a:lnTo>
                    <a:pt x="125" y="143"/>
                  </a:lnTo>
                  <a:lnTo>
                    <a:pt x="104" y="145"/>
                  </a:lnTo>
                  <a:lnTo>
                    <a:pt x="104" y="145"/>
                  </a:lnTo>
                  <a:lnTo>
                    <a:pt x="84" y="143"/>
                  </a:lnTo>
                  <a:lnTo>
                    <a:pt x="66" y="142"/>
                  </a:lnTo>
                  <a:lnTo>
                    <a:pt x="50" y="140"/>
                  </a:lnTo>
                  <a:lnTo>
                    <a:pt x="36" y="136"/>
                  </a:lnTo>
                  <a:lnTo>
                    <a:pt x="25" y="131"/>
                  </a:lnTo>
                  <a:lnTo>
                    <a:pt x="18" y="127"/>
                  </a:lnTo>
                  <a:lnTo>
                    <a:pt x="13" y="122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3" y="113"/>
                  </a:lnTo>
                  <a:lnTo>
                    <a:pt x="18" y="109"/>
                  </a:lnTo>
                  <a:lnTo>
                    <a:pt x="25" y="106"/>
                  </a:lnTo>
                  <a:lnTo>
                    <a:pt x="36" y="100"/>
                  </a:lnTo>
                  <a:lnTo>
                    <a:pt x="36" y="100"/>
                  </a:lnTo>
                  <a:lnTo>
                    <a:pt x="41" y="108"/>
                  </a:lnTo>
                  <a:lnTo>
                    <a:pt x="49" y="111"/>
                  </a:lnTo>
                  <a:lnTo>
                    <a:pt x="66" y="120"/>
                  </a:lnTo>
                  <a:lnTo>
                    <a:pt x="84" y="124"/>
                  </a:lnTo>
                  <a:lnTo>
                    <a:pt x="104" y="125"/>
                  </a:lnTo>
                  <a:lnTo>
                    <a:pt x="104" y="125"/>
                  </a:lnTo>
                  <a:lnTo>
                    <a:pt x="124" y="124"/>
                  </a:lnTo>
                  <a:lnTo>
                    <a:pt x="141" y="120"/>
                  </a:lnTo>
                  <a:lnTo>
                    <a:pt x="157" y="111"/>
                  </a:lnTo>
                  <a:lnTo>
                    <a:pt x="166" y="106"/>
                  </a:lnTo>
                  <a:lnTo>
                    <a:pt x="172" y="100"/>
                  </a:lnTo>
                  <a:lnTo>
                    <a:pt x="172" y="100"/>
                  </a:lnTo>
                  <a:lnTo>
                    <a:pt x="182" y="104"/>
                  </a:lnTo>
                  <a:lnTo>
                    <a:pt x="191" y="109"/>
                  </a:lnTo>
                  <a:lnTo>
                    <a:pt x="197" y="113"/>
                  </a:lnTo>
                  <a:lnTo>
                    <a:pt x="199" y="118"/>
                  </a:lnTo>
                  <a:lnTo>
                    <a:pt x="199" y="118"/>
                  </a:lnTo>
                  <a:close/>
                  <a:moveTo>
                    <a:pt x="188" y="40"/>
                  </a:moveTo>
                  <a:lnTo>
                    <a:pt x="188" y="40"/>
                  </a:lnTo>
                  <a:lnTo>
                    <a:pt x="188" y="34"/>
                  </a:lnTo>
                  <a:lnTo>
                    <a:pt x="191" y="29"/>
                  </a:lnTo>
                  <a:lnTo>
                    <a:pt x="195" y="25"/>
                  </a:lnTo>
                  <a:lnTo>
                    <a:pt x="202" y="25"/>
                  </a:lnTo>
                  <a:lnTo>
                    <a:pt x="202" y="25"/>
                  </a:lnTo>
                  <a:lnTo>
                    <a:pt x="207" y="25"/>
                  </a:lnTo>
                  <a:lnTo>
                    <a:pt x="211" y="29"/>
                  </a:lnTo>
                  <a:lnTo>
                    <a:pt x="215" y="34"/>
                  </a:lnTo>
                  <a:lnTo>
                    <a:pt x="215" y="40"/>
                  </a:lnTo>
                  <a:lnTo>
                    <a:pt x="215" y="40"/>
                  </a:lnTo>
                  <a:lnTo>
                    <a:pt x="215" y="45"/>
                  </a:lnTo>
                  <a:lnTo>
                    <a:pt x="211" y="49"/>
                  </a:lnTo>
                  <a:lnTo>
                    <a:pt x="207" y="52"/>
                  </a:lnTo>
                  <a:lnTo>
                    <a:pt x="202" y="52"/>
                  </a:lnTo>
                  <a:lnTo>
                    <a:pt x="202" y="52"/>
                  </a:lnTo>
                  <a:lnTo>
                    <a:pt x="195" y="52"/>
                  </a:lnTo>
                  <a:lnTo>
                    <a:pt x="191" y="49"/>
                  </a:lnTo>
                  <a:lnTo>
                    <a:pt x="188" y="45"/>
                  </a:lnTo>
                  <a:lnTo>
                    <a:pt x="188" y="40"/>
                  </a:lnTo>
                  <a:lnTo>
                    <a:pt x="188" y="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5" name="Freeform 576"/>
            <p:cNvSpPr>
              <a:spLocks/>
            </p:cNvSpPr>
            <p:nvPr/>
          </p:nvSpPr>
          <p:spPr bwMode="auto">
            <a:xfrm>
              <a:off x="4449295" y="2838743"/>
              <a:ext cx="201410" cy="50353"/>
            </a:xfrm>
            <a:custGeom>
              <a:avLst/>
              <a:gdLst>
                <a:gd name="T0" fmla="*/ 122 w 122"/>
                <a:gd name="T1" fmla="*/ 14 h 29"/>
                <a:gd name="T2" fmla="*/ 122 w 122"/>
                <a:gd name="T3" fmla="*/ 14 h 29"/>
                <a:gd name="T4" fmla="*/ 120 w 122"/>
                <a:gd name="T5" fmla="*/ 12 h 29"/>
                <a:gd name="T6" fmla="*/ 116 w 122"/>
                <a:gd name="T7" fmla="*/ 9 h 29"/>
                <a:gd name="T8" fmla="*/ 104 w 122"/>
                <a:gd name="T9" fmla="*/ 5 h 29"/>
                <a:gd name="T10" fmla="*/ 84 w 122"/>
                <a:gd name="T11" fmla="*/ 2 h 29"/>
                <a:gd name="T12" fmla="*/ 61 w 122"/>
                <a:gd name="T13" fmla="*/ 0 h 29"/>
                <a:gd name="T14" fmla="*/ 61 w 122"/>
                <a:gd name="T15" fmla="*/ 0 h 29"/>
                <a:gd name="T16" fmla="*/ 38 w 122"/>
                <a:gd name="T17" fmla="*/ 2 h 29"/>
                <a:gd name="T18" fmla="*/ 18 w 122"/>
                <a:gd name="T19" fmla="*/ 5 h 29"/>
                <a:gd name="T20" fmla="*/ 6 w 122"/>
                <a:gd name="T21" fmla="*/ 9 h 29"/>
                <a:gd name="T22" fmla="*/ 2 w 122"/>
                <a:gd name="T23" fmla="*/ 12 h 29"/>
                <a:gd name="T24" fmla="*/ 0 w 122"/>
                <a:gd name="T25" fmla="*/ 14 h 29"/>
                <a:gd name="T26" fmla="*/ 0 w 122"/>
                <a:gd name="T27" fmla="*/ 14 h 29"/>
                <a:gd name="T28" fmla="*/ 2 w 122"/>
                <a:gd name="T29" fmla="*/ 18 h 29"/>
                <a:gd name="T30" fmla="*/ 6 w 122"/>
                <a:gd name="T31" fmla="*/ 20 h 29"/>
                <a:gd name="T32" fmla="*/ 18 w 122"/>
                <a:gd name="T33" fmla="*/ 25 h 29"/>
                <a:gd name="T34" fmla="*/ 38 w 122"/>
                <a:gd name="T35" fmla="*/ 27 h 29"/>
                <a:gd name="T36" fmla="*/ 61 w 122"/>
                <a:gd name="T37" fmla="*/ 29 h 29"/>
                <a:gd name="T38" fmla="*/ 61 w 122"/>
                <a:gd name="T39" fmla="*/ 29 h 29"/>
                <a:gd name="T40" fmla="*/ 84 w 122"/>
                <a:gd name="T41" fmla="*/ 27 h 29"/>
                <a:gd name="T42" fmla="*/ 104 w 122"/>
                <a:gd name="T43" fmla="*/ 25 h 29"/>
                <a:gd name="T44" fmla="*/ 116 w 122"/>
                <a:gd name="T45" fmla="*/ 20 h 29"/>
                <a:gd name="T46" fmla="*/ 120 w 122"/>
                <a:gd name="T47" fmla="*/ 18 h 29"/>
                <a:gd name="T48" fmla="*/ 122 w 122"/>
                <a:gd name="T49" fmla="*/ 14 h 29"/>
                <a:gd name="T50" fmla="*/ 122 w 122"/>
                <a:gd name="T51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2" h="29">
                  <a:moveTo>
                    <a:pt x="122" y="14"/>
                  </a:moveTo>
                  <a:lnTo>
                    <a:pt x="122" y="14"/>
                  </a:lnTo>
                  <a:lnTo>
                    <a:pt x="120" y="12"/>
                  </a:lnTo>
                  <a:lnTo>
                    <a:pt x="116" y="9"/>
                  </a:lnTo>
                  <a:lnTo>
                    <a:pt x="104" y="5"/>
                  </a:lnTo>
                  <a:lnTo>
                    <a:pt x="84" y="2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38" y="2"/>
                  </a:lnTo>
                  <a:lnTo>
                    <a:pt x="18" y="5"/>
                  </a:lnTo>
                  <a:lnTo>
                    <a:pt x="6" y="9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6" y="20"/>
                  </a:lnTo>
                  <a:lnTo>
                    <a:pt x="18" y="25"/>
                  </a:lnTo>
                  <a:lnTo>
                    <a:pt x="38" y="27"/>
                  </a:lnTo>
                  <a:lnTo>
                    <a:pt x="61" y="29"/>
                  </a:lnTo>
                  <a:lnTo>
                    <a:pt x="61" y="29"/>
                  </a:lnTo>
                  <a:lnTo>
                    <a:pt x="84" y="27"/>
                  </a:lnTo>
                  <a:lnTo>
                    <a:pt x="104" y="25"/>
                  </a:lnTo>
                  <a:lnTo>
                    <a:pt x="116" y="20"/>
                  </a:lnTo>
                  <a:lnTo>
                    <a:pt x="120" y="18"/>
                  </a:lnTo>
                  <a:lnTo>
                    <a:pt x="122" y="14"/>
                  </a:lnTo>
                  <a:lnTo>
                    <a:pt x="122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725051" y="2348015"/>
            <a:ext cx="2384679" cy="2174425"/>
            <a:chOff x="725051" y="2348015"/>
            <a:chExt cx="2384679" cy="2174425"/>
          </a:xfrm>
        </p:grpSpPr>
        <p:sp>
          <p:nvSpPr>
            <p:cNvPr id="67" name="위쪽 화살표 66"/>
            <p:cNvSpPr/>
            <p:nvPr/>
          </p:nvSpPr>
          <p:spPr>
            <a:xfrm rot="2754855">
              <a:off x="1736082" y="3148791"/>
              <a:ext cx="1077402" cy="1669895"/>
            </a:xfrm>
            <a:prstGeom prst="upArrow">
              <a:avLst/>
            </a:prstGeom>
            <a:solidFill>
              <a:schemeClr val="accent1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8" name="대각선 줄무늬 67"/>
            <p:cNvSpPr/>
            <p:nvPr/>
          </p:nvSpPr>
          <p:spPr>
            <a:xfrm rot="18900000" flipH="1">
              <a:off x="1174579" y="2348015"/>
              <a:ext cx="690485" cy="764743"/>
            </a:xfrm>
            <a:prstGeom prst="diagStripe">
              <a:avLst>
                <a:gd name="adj" fmla="val 0"/>
              </a:avLst>
            </a:prstGeom>
            <a:solidFill>
              <a:schemeClr val="accent1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9" name="대각선 줄무늬 68"/>
            <p:cNvSpPr/>
            <p:nvPr/>
          </p:nvSpPr>
          <p:spPr>
            <a:xfrm rot="18900000" flipH="1" flipV="1">
              <a:off x="725051" y="2532004"/>
              <a:ext cx="1533909" cy="1533909"/>
            </a:xfrm>
            <a:prstGeom prst="diagStrip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2080753" y="3480852"/>
              <a:ext cx="101095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lang="ko-KR" altLang="ko-KR" sz="20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91" name="그룹 90"/>
          <p:cNvGrpSpPr/>
          <p:nvPr/>
        </p:nvGrpSpPr>
        <p:grpSpPr>
          <a:xfrm>
            <a:off x="6305357" y="2348015"/>
            <a:ext cx="2384679" cy="2174425"/>
            <a:chOff x="6305357" y="2348015"/>
            <a:chExt cx="2384679" cy="2174425"/>
          </a:xfrm>
        </p:grpSpPr>
        <p:sp>
          <p:nvSpPr>
            <p:cNvPr id="92" name="대각선 줄무늬 91"/>
            <p:cNvSpPr/>
            <p:nvPr/>
          </p:nvSpPr>
          <p:spPr>
            <a:xfrm rot="18900000" flipH="1">
              <a:off x="6754885" y="2348015"/>
              <a:ext cx="690485" cy="764743"/>
            </a:xfrm>
            <a:prstGeom prst="diagStripe">
              <a:avLst>
                <a:gd name="adj" fmla="val 0"/>
              </a:avLst>
            </a:prstGeom>
            <a:solidFill>
              <a:schemeClr val="accent3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3" name="대각선 줄무늬 92"/>
            <p:cNvSpPr/>
            <p:nvPr/>
          </p:nvSpPr>
          <p:spPr>
            <a:xfrm rot="18900000" flipH="1" flipV="1">
              <a:off x="6305357" y="2532004"/>
              <a:ext cx="1533909" cy="1533909"/>
            </a:xfrm>
            <a:prstGeom prst="diagStrip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4" name="위쪽 화살표 93"/>
            <p:cNvSpPr/>
            <p:nvPr/>
          </p:nvSpPr>
          <p:spPr>
            <a:xfrm rot="2754855">
              <a:off x="7316388" y="3148791"/>
              <a:ext cx="1077402" cy="1669895"/>
            </a:xfrm>
            <a:prstGeom prst="upArrow">
              <a:avLst/>
            </a:prstGeom>
            <a:solidFill>
              <a:schemeClr val="accent3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5" name="Text Box 8"/>
            <p:cNvSpPr txBox="1">
              <a:spLocks noChangeArrowheads="1"/>
            </p:cNvSpPr>
            <p:nvPr/>
          </p:nvSpPr>
          <p:spPr bwMode="auto">
            <a:xfrm>
              <a:off x="7668031" y="3499061"/>
              <a:ext cx="101095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lang="ko-KR" altLang="ko-KR" sz="20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6" name="Freeform 696"/>
            <p:cNvSpPr>
              <a:spLocks noEditPoints="1"/>
            </p:cNvSpPr>
            <p:nvPr/>
          </p:nvSpPr>
          <p:spPr bwMode="auto">
            <a:xfrm>
              <a:off x="7200252" y="2792316"/>
              <a:ext cx="294502" cy="272271"/>
            </a:xfrm>
            <a:custGeom>
              <a:avLst/>
              <a:gdLst>
                <a:gd name="T0" fmla="*/ 210 w 210"/>
                <a:gd name="T1" fmla="*/ 62 h 195"/>
                <a:gd name="T2" fmla="*/ 203 w 210"/>
                <a:gd name="T3" fmla="*/ 55 h 195"/>
                <a:gd name="T4" fmla="*/ 166 w 210"/>
                <a:gd name="T5" fmla="*/ 55 h 195"/>
                <a:gd name="T6" fmla="*/ 135 w 210"/>
                <a:gd name="T7" fmla="*/ 3 h 195"/>
                <a:gd name="T8" fmla="*/ 133 w 210"/>
                <a:gd name="T9" fmla="*/ 0 h 195"/>
                <a:gd name="T10" fmla="*/ 130 w 210"/>
                <a:gd name="T11" fmla="*/ 0 h 195"/>
                <a:gd name="T12" fmla="*/ 123 w 210"/>
                <a:gd name="T13" fmla="*/ 5 h 195"/>
                <a:gd name="T14" fmla="*/ 125 w 210"/>
                <a:gd name="T15" fmla="*/ 9 h 195"/>
                <a:gd name="T16" fmla="*/ 150 w 210"/>
                <a:gd name="T17" fmla="*/ 55 h 195"/>
                <a:gd name="T18" fmla="*/ 85 w 210"/>
                <a:gd name="T19" fmla="*/ 9 h 195"/>
                <a:gd name="T20" fmla="*/ 85 w 210"/>
                <a:gd name="T21" fmla="*/ 9 h 195"/>
                <a:gd name="T22" fmla="*/ 85 w 210"/>
                <a:gd name="T23" fmla="*/ 5 h 195"/>
                <a:gd name="T24" fmla="*/ 80 w 210"/>
                <a:gd name="T25" fmla="*/ 0 h 195"/>
                <a:gd name="T26" fmla="*/ 76 w 210"/>
                <a:gd name="T27" fmla="*/ 0 h 195"/>
                <a:gd name="T28" fmla="*/ 75 w 210"/>
                <a:gd name="T29" fmla="*/ 2 h 195"/>
                <a:gd name="T30" fmla="*/ 7 w 210"/>
                <a:gd name="T31" fmla="*/ 55 h 195"/>
                <a:gd name="T32" fmla="*/ 7 w 210"/>
                <a:gd name="T33" fmla="*/ 55 h 195"/>
                <a:gd name="T34" fmla="*/ 0 w 210"/>
                <a:gd name="T35" fmla="*/ 62 h 195"/>
                <a:gd name="T36" fmla="*/ 1 w 210"/>
                <a:gd name="T37" fmla="*/ 66 h 195"/>
                <a:gd name="T38" fmla="*/ 7 w 210"/>
                <a:gd name="T39" fmla="*/ 68 h 195"/>
                <a:gd name="T40" fmla="*/ 35 w 210"/>
                <a:gd name="T41" fmla="*/ 171 h 195"/>
                <a:gd name="T42" fmla="*/ 37 w 210"/>
                <a:gd name="T43" fmla="*/ 177 h 195"/>
                <a:gd name="T44" fmla="*/ 55 w 210"/>
                <a:gd name="T45" fmla="*/ 179 h 195"/>
                <a:gd name="T46" fmla="*/ 55 w 210"/>
                <a:gd name="T47" fmla="*/ 182 h 195"/>
                <a:gd name="T48" fmla="*/ 55 w 210"/>
                <a:gd name="T49" fmla="*/ 188 h 195"/>
                <a:gd name="T50" fmla="*/ 62 w 210"/>
                <a:gd name="T51" fmla="*/ 195 h 195"/>
                <a:gd name="T52" fmla="*/ 67 w 210"/>
                <a:gd name="T53" fmla="*/ 195 h 195"/>
                <a:gd name="T54" fmla="*/ 78 w 210"/>
                <a:gd name="T55" fmla="*/ 191 h 195"/>
                <a:gd name="T56" fmla="*/ 82 w 210"/>
                <a:gd name="T57" fmla="*/ 182 h 195"/>
                <a:gd name="T58" fmla="*/ 82 w 210"/>
                <a:gd name="T59" fmla="*/ 179 h 195"/>
                <a:gd name="T60" fmla="*/ 128 w 210"/>
                <a:gd name="T61" fmla="*/ 179 h 195"/>
                <a:gd name="T62" fmla="*/ 128 w 210"/>
                <a:gd name="T63" fmla="*/ 182 h 195"/>
                <a:gd name="T64" fmla="*/ 132 w 210"/>
                <a:gd name="T65" fmla="*/ 191 h 195"/>
                <a:gd name="T66" fmla="*/ 141 w 210"/>
                <a:gd name="T67" fmla="*/ 195 h 195"/>
                <a:gd name="T68" fmla="*/ 146 w 210"/>
                <a:gd name="T69" fmla="*/ 195 h 195"/>
                <a:gd name="T70" fmla="*/ 153 w 210"/>
                <a:gd name="T71" fmla="*/ 188 h 195"/>
                <a:gd name="T72" fmla="*/ 155 w 210"/>
                <a:gd name="T73" fmla="*/ 182 h 195"/>
                <a:gd name="T74" fmla="*/ 166 w 210"/>
                <a:gd name="T75" fmla="*/ 179 h 195"/>
                <a:gd name="T76" fmla="*/ 171 w 210"/>
                <a:gd name="T77" fmla="*/ 177 h 195"/>
                <a:gd name="T78" fmla="*/ 191 w 210"/>
                <a:gd name="T79" fmla="*/ 68 h 195"/>
                <a:gd name="T80" fmla="*/ 203 w 210"/>
                <a:gd name="T81" fmla="*/ 68 h 195"/>
                <a:gd name="T82" fmla="*/ 208 w 210"/>
                <a:gd name="T83" fmla="*/ 66 h 195"/>
                <a:gd name="T84" fmla="*/ 210 w 210"/>
                <a:gd name="T85" fmla="*/ 62 h 195"/>
                <a:gd name="T86" fmla="*/ 48 w 210"/>
                <a:gd name="T87" fmla="*/ 164 h 195"/>
                <a:gd name="T88" fmla="*/ 58 w 210"/>
                <a:gd name="T89" fmla="*/ 125 h 195"/>
                <a:gd name="T90" fmla="*/ 58 w 210"/>
                <a:gd name="T91" fmla="*/ 112 h 195"/>
                <a:gd name="T92" fmla="*/ 32 w 210"/>
                <a:gd name="T93" fmla="*/ 68 h 195"/>
                <a:gd name="T94" fmla="*/ 58 w 210"/>
                <a:gd name="T95" fmla="*/ 112 h 195"/>
                <a:gd name="T96" fmla="*/ 71 w 210"/>
                <a:gd name="T97" fmla="*/ 164 h 195"/>
                <a:gd name="T98" fmla="*/ 100 w 210"/>
                <a:gd name="T99" fmla="*/ 125 h 195"/>
                <a:gd name="T100" fmla="*/ 100 w 210"/>
                <a:gd name="T101" fmla="*/ 112 h 195"/>
                <a:gd name="T102" fmla="*/ 71 w 210"/>
                <a:gd name="T103" fmla="*/ 68 h 195"/>
                <a:gd name="T104" fmla="*/ 100 w 210"/>
                <a:gd name="T105" fmla="*/ 112 h 195"/>
                <a:gd name="T106" fmla="*/ 110 w 210"/>
                <a:gd name="T107" fmla="*/ 164 h 195"/>
                <a:gd name="T108" fmla="*/ 139 w 210"/>
                <a:gd name="T109" fmla="*/ 125 h 195"/>
                <a:gd name="T110" fmla="*/ 139 w 210"/>
                <a:gd name="T111" fmla="*/ 112 h 195"/>
                <a:gd name="T112" fmla="*/ 110 w 210"/>
                <a:gd name="T113" fmla="*/ 68 h 195"/>
                <a:gd name="T114" fmla="*/ 139 w 210"/>
                <a:gd name="T115" fmla="*/ 112 h 195"/>
                <a:gd name="T116" fmla="*/ 150 w 210"/>
                <a:gd name="T117" fmla="*/ 164 h 195"/>
                <a:gd name="T118" fmla="*/ 167 w 210"/>
                <a:gd name="T119" fmla="*/ 125 h 195"/>
                <a:gd name="T120" fmla="*/ 169 w 210"/>
                <a:gd name="T121" fmla="*/ 112 h 195"/>
                <a:gd name="T122" fmla="*/ 150 w 210"/>
                <a:gd name="T123" fmla="*/ 68 h 195"/>
                <a:gd name="T124" fmla="*/ 169 w 210"/>
                <a:gd name="T125" fmla="*/ 11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" h="195">
                  <a:moveTo>
                    <a:pt x="210" y="62"/>
                  </a:moveTo>
                  <a:lnTo>
                    <a:pt x="210" y="62"/>
                  </a:lnTo>
                  <a:lnTo>
                    <a:pt x="208" y="57"/>
                  </a:lnTo>
                  <a:lnTo>
                    <a:pt x="203" y="55"/>
                  </a:lnTo>
                  <a:lnTo>
                    <a:pt x="203" y="55"/>
                  </a:lnTo>
                  <a:lnTo>
                    <a:pt x="166" y="55"/>
                  </a:lnTo>
                  <a:lnTo>
                    <a:pt x="135" y="2"/>
                  </a:lnTo>
                  <a:lnTo>
                    <a:pt x="135" y="3"/>
                  </a:lnTo>
                  <a:lnTo>
                    <a:pt x="135" y="3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125" y="2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5" y="9"/>
                  </a:lnTo>
                  <a:lnTo>
                    <a:pt x="125" y="9"/>
                  </a:lnTo>
                  <a:lnTo>
                    <a:pt x="150" y="55"/>
                  </a:lnTo>
                  <a:lnTo>
                    <a:pt x="58" y="55"/>
                  </a:lnTo>
                  <a:lnTo>
                    <a:pt x="85" y="9"/>
                  </a:lnTo>
                  <a:lnTo>
                    <a:pt x="85" y="9"/>
                  </a:lnTo>
                  <a:lnTo>
                    <a:pt x="85" y="9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3" y="2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76" y="0"/>
                  </a:lnTo>
                  <a:lnTo>
                    <a:pt x="75" y="3"/>
                  </a:lnTo>
                  <a:lnTo>
                    <a:pt x="75" y="2"/>
                  </a:lnTo>
                  <a:lnTo>
                    <a:pt x="44" y="55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1" y="66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19" y="68"/>
                  </a:lnTo>
                  <a:lnTo>
                    <a:pt x="35" y="171"/>
                  </a:lnTo>
                  <a:lnTo>
                    <a:pt x="35" y="171"/>
                  </a:lnTo>
                  <a:lnTo>
                    <a:pt x="37" y="177"/>
                  </a:lnTo>
                  <a:lnTo>
                    <a:pt x="42" y="179"/>
                  </a:lnTo>
                  <a:lnTo>
                    <a:pt x="55" y="179"/>
                  </a:lnTo>
                  <a:lnTo>
                    <a:pt x="55" y="179"/>
                  </a:lnTo>
                  <a:lnTo>
                    <a:pt x="55" y="182"/>
                  </a:lnTo>
                  <a:lnTo>
                    <a:pt x="55" y="182"/>
                  </a:lnTo>
                  <a:lnTo>
                    <a:pt x="55" y="188"/>
                  </a:lnTo>
                  <a:lnTo>
                    <a:pt x="58" y="191"/>
                  </a:lnTo>
                  <a:lnTo>
                    <a:pt x="62" y="195"/>
                  </a:lnTo>
                  <a:lnTo>
                    <a:pt x="67" y="195"/>
                  </a:lnTo>
                  <a:lnTo>
                    <a:pt x="67" y="195"/>
                  </a:lnTo>
                  <a:lnTo>
                    <a:pt x="73" y="195"/>
                  </a:lnTo>
                  <a:lnTo>
                    <a:pt x="78" y="191"/>
                  </a:lnTo>
                  <a:lnTo>
                    <a:pt x="80" y="188"/>
                  </a:lnTo>
                  <a:lnTo>
                    <a:pt x="82" y="182"/>
                  </a:lnTo>
                  <a:lnTo>
                    <a:pt x="82" y="182"/>
                  </a:lnTo>
                  <a:lnTo>
                    <a:pt x="82" y="179"/>
                  </a:lnTo>
                  <a:lnTo>
                    <a:pt x="128" y="179"/>
                  </a:lnTo>
                  <a:lnTo>
                    <a:pt x="128" y="179"/>
                  </a:lnTo>
                  <a:lnTo>
                    <a:pt x="128" y="182"/>
                  </a:lnTo>
                  <a:lnTo>
                    <a:pt x="128" y="182"/>
                  </a:lnTo>
                  <a:lnTo>
                    <a:pt x="128" y="188"/>
                  </a:lnTo>
                  <a:lnTo>
                    <a:pt x="132" y="191"/>
                  </a:lnTo>
                  <a:lnTo>
                    <a:pt x="135" y="195"/>
                  </a:lnTo>
                  <a:lnTo>
                    <a:pt x="141" y="195"/>
                  </a:lnTo>
                  <a:lnTo>
                    <a:pt x="141" y="195"/>
                  </a:lnTo>
                  <a:lnTo>
                    <a:pt x="146" y="195"/>
                  </a:lnTo>
                  <a:lnTo>
                    <a:pt x="151" y="191"/>
                  </a:lnTo>
                  <a:lnTo>
                    <a:pt x="153" y="188"/>
                  </a:lnTo>
                  <a:lnTo>
                    <a:pt x="155" y="182"/>
                  </a:lnTo>
                  <a:lnTo>
                    <a:pt x="155" y="182"/>
                  </a:lnTo>
                  <a:lnTo>
                    <a:pt x="155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71" y="177"/>
                  </a:lnTo>
                  <a:lnTo>
                    <a:pt x="173" y="171"/>
                  </a:lnTo>
                  <a:lnTo>
                    <a:pt x="191" y="68"/>
                  </a:lnTo>
                  <a:lnTo>
                    <a:pt x="203" y="68"/>
                  </a:lnTo>
                  <a:lnTo>
                    <a:pt x="203" y="68"/>
                  </a:lnTo>
                  <a:lnTo>
                    <a:pt x="203" y="68"/>
                  </a:lnTo>
                  <a:lnTo>
                    <a:pt x="208" y="66"/>
                  </a:lnTo>
                  <a:lnTo>
                    <a:pt x="210" y="62"/>
                  </a:lnTo>
                  <a:lnTo>
                    <a:pt x="210" y="62"/>
                  </a:lnTo>
                  <a:close/>
                  <a:moveTo>
                    <a:pt x="58" y="164"/>
                  </a:moveTo>
                  <a:lnTo>
                    <a:pt x="48" y="164"/>
                  </a:lnTo>
                  <a:lnTo>
                    <a:pt x="41" y="125"/>
                  </a:lnTo>
                  <a:lnTo>
                    <a:pt x="58" y="125"/>
                  </a:lnTo>
                  <a:lnTo>
                    <a:pt x="58" y="164"/>
                  </a:lnTo>
                  <a:close/>
                  <a:moveTo>
                    <a:pt x="58" y="112"/>
                  </a:moveTo>
                  <a:lnTo>
                    <a:pt x="39" y="112"/>
                  </a:lnTo>
                  <a:lnTo>
                    <a:pt x="32" y="68"/>
                  </a:lnTo>
                  <a:lnTo>
                    <a:pt x="58" y="68"/>
                  </a:lnTo>
                  <a:lnTo>
                    <a:pt x="58" y="112"/>
                  </a:lnTo>
                  <a:close/>
                  <a:moveTo>
                    <a:pt x="100" y="164"/>
                  </a:moveTo>
                  <a:lnTo>
                    <a:pt x="71" y="164"/>
                  </a:lnTo>
                  <a:lnTo>
                    <a:pt x="71" y="125"/>
                  </a:lnTo>
                  <a:lnTo>
                    <a:pt x="100" y="125"/>
                  </a:lnTo>
                  <a:lnTo>
                    <a:pt x="100" y="164"/>
                  </a:lnTo>
                  <a:close/>
                  <a:moveTo>
                    <a:pt x="100" y="112"/>
                  </a:moveTo>
                  <a:lnTo>
                    <a:pt x="71" y="112"/>
                  </a:lnTo>
                  <a:lnTo>
                    <a:pt x="71" y="68"/>
                  </a:lnTo>
                  <a:lnTo>
                    <a:pt x="100" y="68"/>
                  </a:lnTo>
                  <a:lnTo>
                    <a:pt x="100" y="112"/>
                  </a:lnTo>
                  <a:close/>
                  <a:moveTo>
                    <a:pt x="139" y="164"/>
                  </a:moveTo>
                  <a:lnTo>
                    <a:pt x="110" y="164"/>
                  </a:lnTo>
                  <a:lnTo>
                    <a:pt x="110" y="125"/>
                  </a:lnTo>
                  <a:lnTo>
                    <a:pt x="139" y="125"/>
                  </a:lnTo>
                  <a:lnTo>
                    <a:pt x="139" y="164"/>
                  </a:lnTo>
                  <a:close/>
                  <a:moveTo>
                    <a:pt x="139" y="112"/>
                  </a:moveTo>
                  <a:lnTo>
                    <a:pt x="110" y="112"/>
                  </a:lnTo>
                  <a:lnTo>
                    <a:pt x="110" y="68"/>
                  </a:lnTo>
                  <a:lnTo>
                    <a:pt x="139" y="68"/>
                  </a:lnTo>
                  <a:lnTo>
                    <a:pt x="139" y="112"/>
                  </a:lnTo>
                  <a:close/>
                  <a:moveTo>
                    <a:pt x="160" y="164"/>
                  </a:moveTo>
                  <a:lnTo>
                    <a:pt x="150" y="164"/>
                  </a:lnTo>
                  <a:lnTo>
                    <a:pt x="150" y="125"/>
                  </a:lnTo>
                  <a:lnTo>
                    <a:pt x="167" y="125"/>
                  </a:lnTo>
                  <a:lnTo>
                    <a:pt x="160" y="164"/>
                  </a:lnTo>
                  <a:close/>
                  <a:moveTo>
                    <a:pt x="169" y="112"/>
                  </a:moveTo>
                  <a:lnTo>
                    <a:pt x="150" y="112"/>
                  </a:lnTo>
                  <a:lnTo>
                    <a:pt x="150" y="68"/>
                  </a:lnTo>
                  <a:lnTo>
                    <a:pt x="176" y="68"/>
                  </a:lnTo>
                  <a:lnTo>
                    <a:pt x="169" y="1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97" name="그룹 96"/>
          <p:cNvGrpSpPr/>
          <p:nvPr/>
        </p:nvGrpSpPr>
        <p:grpSpPr>
          <a:xfrm>
            <a:off x="444890" y="5013176"/>
            <a:ext cx="3093309" cy="987198"/>
            <a:chOff x="6600057" y="2738983"/>
            <a:chExt cx="2893940" cy="923570"/>
          </a:xfrm>
        </p:grpSpPr>
        <p:sp>
          <p:nvSpPr>
            <p:cNvPr id="98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이용수수료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10%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72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이사건 수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10%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0" name="그룹 99"/>
          <p:cNvGrpSpPr/>
          <p:nvPr/>
        </p:nvGrpSpPr>
        <p:grpSpPr>
          <a:xfrm>
            <a:off x="3193195" y="5013176"/>
            <a:ext cx="3093309" cy="1202642"/>
            <a:chOff x="6600057" y="2738983"/>
            <a:chExt cx="2893940" cy="1125128"/>
          </a:xfrm>
        </p:grpSpPr>
        <p:sp>
          <p:nvSpPr>
            <p:cNvPr id="101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공유오피스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6881913" y="3173056"/>
              <a:ext cx="2330227" cy="6910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 지역 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32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오피스사용료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30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개소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 구성 기준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3" name="그룹 102"/>
          <p:cNvGrpSpPr/>
          <p:nvPr/>
        </p:nvGrpSpPr>
        <p:grpSpPr>
          <a:xfrm>
            <a:off x="5941500" y="5013175"/>
            <a:ext cx="3093309" cy="987199"/>
            <a:chOff x="6600057" y="2738982"/>
            <a:chExt cx="2893940" cy="923571"/>
          </a:xfrm>
        </p:grpSpPr>
        <p:sp>
          <p:nvSpPr>
            <p:cNvPr id="104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호스팅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시장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명 목표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12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 사용료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만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8689804" y="5013176"/>
            <a:ext cx="3093309" cy="987198"/>
            <a:chOff x="6600057" y="2738983"/>
            <a:chExt cx="2893940" cy="923570"/>
          </a:xfrm>
        </p:grpSpPr>
        <p:sp>
          <p:nvSpPr>
            <p:cNvPr id="107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기타서비스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컨설팅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/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투자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10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억 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및 분양 사업 대행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52" name="Freeform 516"/>
          <p:cNvSpPr>
            <a:spLocks noEditPoints="1"/>
          </p:cNvSpPr>
          <p:nvPr/>
        </p:nvSpPr>
        <p:spPr bwMode="auto">
          <a:xfrm>
            <a:off x="1614039" y="2891472"/>
            <a:ext cx="309870" cy="226338"/>
          </a:xfrm>
          <a:custGeom>
            <a:avLst/>
            <a:gdLst>
              <a:gd name="T0" fmla="*/ 81 w 231"/>
              <a:gd name="T1" fmla="*/ 168 h 168"/>
              <a:gd name="T2" fmla="*/ 90 w 231"/>
              <a:gd name="T3" fmla="*/ 161 h 168"/>
              <a:gd name="T4" fmla="*/ 120 w 231"/>
              <a:gd name="T5" fmla="*/ 86 h 168"/>
              <a:gd name="T6" fmla="*/ 142 w 231"/>
              <a:gd name="T7" fmla="*/ 161 h 168"/>
              <a:gd name="T8" fmla="*/ 165 w 231"/>
              <a:gd name="T9" fmla="*/ 168 h 168"/>
              <a:gd name="T10" fmla="*/ 170 w 231"/>
              <a:gd name="T11" fmla="*/ 166 h 168"/>
              <a:gd name="T12" fmla="*/ 175 w 231"/>
              <a:gd name="T13" fmla="*/ 161 h 168"/>
              <a:gd name="T14" fmla="*/ 220 w 231"/>
              <a:gd name="T15" fmla="*/ 86 h 168"/>
              <a:gd name="T16" fmla="*/ 227 w 231"/>
              <a:gd name="T17" fmla="*/ 84 h 168"/>
              <a:gd name="T18" fmla="*/ 231 w 231"/>
              <a:gd name="T19" fmla="*/ 70 h 168"/>
              <a:gd name="T20" fmla="*/ 227 w 231"/>
              <a:gd name="T21" fmla="*/ 62 h 168"/>
              <a:gd name="T22" fmla="*/ 200 w 231"/>
              <a:gd name="T23" fmla="*/ 61 h 168"/>
              <a:gd name="T24" fmla="*/ 213 w 231"/>
              <a:gd name="T25" fmla="*/ 12 h 168"/>
              <a:gd name="T26" fmla="*/ 211 w 231"/>
              <a:gd name="T27" fmla="*/ 3 h 168"/>
              <a:gd name="T28" fmla="*/ 188 w 231"/>
              <a:gd name="T29" fmla="*/ 0 h 168"/>
              <a:gd name="T30" fmla="*/ 181 w 231"/>
              <a:gd name="T31" fmla="*/ 2 h 168"/>
              <a:gd name="T32" fmla="*/ 165 w 231"/>
              <a:gd name="T33" fmla="*/ 61 h 168"/>
              <a:gd name="T34" fmla="*/ 131 w 231"/>
              <a:gd name="T35" fmla="*/ 7 h 168"/>
              <a:gd name="T36" fmla="*/ 127 w 231"/>
              <a:gd name="T37" fmla="*/ 2 h 168"/>
              <a:gd name="T38" fmla="*/ 117 w 231"/>
              <a:gd name="T39" fmla="*/ 0 h 168"/>
              <a:gd name="T40" fmla="*/ 106 w 231"/>
              <a:gd name="T41" fmla="*/ 0 h 168"/>
              <a:gd name="T42" fmla="*/ 100 w 231"/>
              <a:gd name="T43" fmla="*/ 7 h 168"/>
              <a:gd name="T44" fmla="*/ 67 w 231"/>
              <a:gd name="T45" fmla="*/ 61 h 168"/>
              <a:gd name="T46" fmla="*/ 52 w 231"/>
              <a:gd name="T47" fmla="*/ 3 h 168"/>
              <a:gd name="T48" fmla="*/ 43 w 231"/>
              <a:gd name="T49" fmla="*/ 0 h 168"/>
              <a:gd name="T50" fmla="*/ 27 w 231"/>
              <a:gd name="T51" fmla="*/ 0 h 168"/>
              <a:gd name="T52" fmla="*/ 20 w 231"/>
              <a:gd name="T53" fmla="*/ 3 h 168"/>
              <a:gd name="T54" fmla="*/ 18 w 231"/>
              <a:gd name="T55" fmla="*/ 12 h 168"/>
              <a:gd name="T56" fmla="*/ 11 w 231"/>
              <a:gd name="T57" fmla="*/ 61 h 168"/>
              <a:gd name="T58" fmla="*/ 2 w 231"/>
              <a:gd name="T59" fmla="*/ 66 h 168"/>
              <a:gd name="T60" fmla="*/ 0 w 231"/>
              <a:gd name="T61" fmla="*/ 77 h 168"/>
              <a:gd name="T62" fmla="*/ 4 w 231"/>
              <a:gd name="T63" fmla="*/ 84 h 168"/>
              <a:gd name="T64" fmla="*/ 38 w 231"/>
              <a:gd name="T65" fmla="*/ 86 h 168"/>
              <a:gd name="T66" fmla="*/ 58 w 231"/>
              <a:gd name="T67" fmla="*/ 161 h 168"/>
              <a:gd name="T68" fmla="*/ 63 w 231"/>
              <a:gd name="T69" fmla="*/ 168 h 168"/>
              <a:gd name="T70" fmla="*/ 42 w 231"/>
              <a:gd name="T71" fmla="*/ 75 h 168"/>
              <a:gd name="T72" fmla="*/ 38 w 231"/>
              <a:gd name="T73" fmla="*/ 71 h 168"/>
              <a:gd name="T74" fmla="*/ 29 w 231"/>
              <a:gd name="T75" fmla="*/ 11 h 168"/>
              <a:gd name="T76" fmla="*/ 43 w 231"/>
              <a:gd name="T77" fmla="*/ 11 h 168"/>
              <a:gd name="T78" fmla="*/ 61 w 231"/>
              <a:gd name="T79" fmla="*/ 71 h 168"/>
              <a:gd name="T80" fmla="*/ 95 w 231"/>
              <a:gd name="T81" fmla="*/ 68 h 168"/>
              <a:gd name="T82" fmla="*/ 122 w 231"/>
              <a:gd name="T83" fmla="*/ 11 h 168"/>
              <a:gd name="T84" fmla="*/ 142 w 231"/>
              <a:gd name="T85" fmla="*/ 71 h 168"/>
              <a:gd name="T86" fmla="*/ 175 w 231"/>
              <a:gd name="T87" fmla="*/ 68 h 168"/>
              <a:gd name="T88" fmla="*/ 188 w 231"/>
              <a:gd name="T89" fmla="*/ 11 h 168"/>
              <a:gd name="T90" fmla="*/ 186 w 231"/>
              <a:gd name="T91" fmla="*/ 71 h 168"/>
              <a:gd name="T92" fmla="*/ 220 w 231"/>
              <a:gd name="T93" fmla="*/ 75 h 168"/>
              <a:gd name="T94" fmla="*/ 186 w 231"/>
              <a:gd name="T95" fmla="*/ 75 h 168"/>
              <a:gd name="T96" fmla="*/ 129 w 231"/>
              <a:gd name="T97" fmla="*/ 79 h 168"/>
              <a:gd name="T98" fmla="*/ 117 w 231"/>
              <a:gd name="T99" fmla="*/ 75 h 168"/>
              <a:gd name="T100" fmla="*/ 102 w 231"/>
              <a:gd name="T101" fmla="*/ 79 h 168"/>
              <a:gd name="T102" fmla="*/ 68 w 231"/>
              <a:gd name="T103" fmla="*/ 157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1" h="168">
                <a:moveTo>
                  <a:pt x="67" y="168"/>
                </a:moveTo>
                <a:lnTo>
                  <a:pt x="81" y="168"/>
                </a:lnTo>
                <a:lnTo>
                  <a:pt x="81" y="168"/>
                </a:lnTo>
                <a:lnTo>
                  <a:pt x="86" y="166"/>
                </a:lnTo>
                <a:lnTo>
                  <a:pt x="90" y="161"/>
                </a:lnTo>
                <a:lnTo>
                  <a:pt x="90" y="161"/>
                </a:lnTo>
                <a:lnTo>
                  <a:pt x="111" y="86"/>
                </a:lnTo>
                <a:lnTo>
                  <a:pt x="117" y="86"/>
                </a:lnTo>
                <a:lnTo>
                  <a:pt x="120" y="86"/>
                </a:lnTo>
                <a:lnTo>
                  <a:pt x="120" y="86"/>
                </a:lnTo>
                <a:lnTo>
                  <a:pt x="142" y="161"/>
                </a:lnTo>
                <a:lnTo>
                  <a:pt x="142" y="161"/>
                </a:lnTo>
                <a:lnTo>
                  <a:pt x="145" y="166"/>
                </a:lnTo>
                <a:lnTo>
                  <a:pt x="150" y="168"/>
                </a:lnTo>
                <a:lnTo>
                  <a:pt x="165" y="168"/>
                </a:lnTo>
                <a:lnTo>
                  <a:pt x="165" y="168"/>
                </a:lnTo>
                <a:lnTo>
                  <a:pt x="168" y="168"/>
                </a:lnTo>
                <a:lnTo>
                  <a:pt x="170" y="166"/>
                </a:lnTo>
                <a:lnTo>
                  <a:pt x="174" y="164"/>
                </a:lnTo>
                <a:lnTo>
                  <a:pt x="175" y="161"/>
                </a:lnTo>
                <a:lnTo>
                  <a:pt x="175" y="161"/>
                </a:lnTo>
                <a:lnTo>
                  <a:pt x="193" y="86"/>
                </a:lnTo>
                <a:lnTo>
                  <a:pt x="220" y="86"/>
                </a:lnTo>
                <a:lnTo>
                  <a:pt x="220" y="86"/>
                </a:lnTo>
                <a:lnTo>
                  <a:pt x="224" y="86"/>
                </a:lnTo>
                <a:lnTo>
                  <a:pt x="227" y="84"/>
                </a:lnTo>
                <a:lnTo>
                  <a:pt x="227" y="84"/>
                </a:lnTo>
                <a:lnTo>
                  <a:pt x="229" y="80"/>
                </a:lnTo>
                <a:lnTo>
                  <a:pt x="231" y="77"/>
                </a:lnTo>
                <a:lnTo>
                  <a:pt x="231" y="70"/>
                </a:lnTo>
                <a:lnTo>
                  <a:pt x="231" y="70"/>
                </a:lnTo>
                <a:lnTo>
                  <a:pt x="229" y="66"/>
                </a:lnTo>
                <a:lnTo>
                  <a:pt x="227" y="62"/>
                </a:lnTo>
                <a:lnTo>
                  <a:pt x="224" y="61"/>
                </a:lnTo>
                <a:lnTo>
                  <a:pt x="220" y="61"/>
                </a:lnTo>
                <a:lnTo>
                  <a:pt x="200" y="61"/>
                </a:lnTo>
                <a:lnTo>
                  <a:pt x="200" y="61"/>
                </a:lnTo>
                <a:lnTo>
                  <a:pt x="213" y="12"/>
                </a:lnTo>
                <a:lnTo>
                  <a:pt x="213" y="12"/>
                </a:lnTo>
                <a:lnTo>
                  <a:pt x="213" y="7"/>
                </a:lnTo>
                <a:lnTo>
                  <a:pt x="211" y="3"/>
                </a:lnTo>
                <a:lnTo>
                  <a:pt x="211" y="3"/>
                </a:lnTo>
                <a:lnTo>
                  <a:pt x="208" y="0"/>
                </a:lnTo>
                <a:lnTo>
                  <a:pt x="204" y="0"/>
                </a:lnTo>
                <a:lnTo>
                  <a:pt x="188" y="0"/>
                </a:lnTo>
                <a:lnTo>
                  <a:pt x="188" y="0"/>
                </a:lnTo>
                <a:lnTo>
                  <a:pt x="184" y="0"/>
                </a:lnTo>
                <a:lnTo>
                  <a:pt x="181" y="2"/>
                </a:lnTo>
                <a:lnTo>
                  <a:pt x="179" y="3"/>
                </a:lnTo>
                <a:lnTo>
                  <a:pt x="177" y="7"/>
                </a:lnTo>
                <a:lnTo>
                  <a:pt x="165" y="61"/>
                </a:lnTo>
                <a:lnTo>
                  <a:pt x="147" y="61"/>
                </a:lnTo>
                <a:lnTo>
                  <a:pt x="147" y="61"/>
                </a:lnTo>
                <a:lnTo>
                  <a:pt x="131" y="7"/>
                </a:lnTo>
                <a:lnTo>
                  <a:pt x="131" y="7"/>
                </a:lnTo>
                <a:lnTo>
                  <a:pt x="131" y="3"/>
                </a:lnTo>
                <a:lnTo>
                  <a:pt x="127" y="2"/>
                </a:lnTo>
                <a:lnTo>
                  <a:pt x="125" y="0"/>
                </a:lnTo>
                <a:lnTo>
                  <a:pt x="122" y="0"/>
                </a:lnTo>
                <a:lnTo>
                  <a:pt x="117" y="0"/>
                </a:lnTo>
                <a:lnTo>
                  <a:pt x="109" y="0"/>
                </a:lnTo>
                <a:lnTo>
                  <a:pt x="109" y="0"/>
                </a:lnTo>
                <a:lnTo>
                  <a:pt x="106" y="0"/>
                </a:lnTo>
                <a:lnTo>
                  <a:pt x="104" y="2"/>
                </a:lnTo>
                <a:lnTo>
                  <a:pt x="100" y="3"/>
                </a:lnTo>
                <a:lnTo>
                  <a:pt x="100" y="7"/>
                </a:lnTo>
                <a:lnTo>
                  <a:pt x="100" y="7"/>
                </a:lnTo>
                <a:lnTo>
                  <a:pt x="84" y="61"/>
                </a:lnTo>
                <a:lnTo>
                  <a:pt x="67" y="61"/>
                </a:lnTo>
                <a:lnTo>
                  <a:pt x="54" y="7"/>
                </a:lnTo>
                <a:lnTo>
                  <a:pt x="54" y="7"/>
                </a:lnTo>
                <a:lnTo>
                  <a:pt x="52" y="3"/>
                </a:lnTo>
                <a:lnTo>
                  <a:pt x="50" y="2"/>
                </a:lnTo>
                <a:lnTo>
                  <a:pt x="47" y="0"/>
                </a:lnTo>
                <a:lnTo>
                  <a:pt x="43" y="0"/>
                </a:lnTo>
                <a:lnTo>
                  <a:pt x="43" y="0"/>
                </a:lnTo>
                <a:lnTo>
                  <a:pt x="27" y="0"/>
                </a:lnTo>
                <a:lnTo>
                  <a:pt x="27" y="0"/>
                </a:lnTo>
                <a:lnTo>
                  <a:pt x="24" y="0"/>
                </a:lnTo>
                <a:lnTo>
                  <a:pt x="20" y="3"/>
                </a:lnTo>
                <a:lnTo>
                  <a:pt x="20" y="3"/>
                </a:lnTo>
                <a:lnTo>
                  <a:pt x="18" y="7"/>
                </a:lnTo>
                <a:lnTo>
                  <a:pt x="18" y="12"/>
                </a:lnTo>
                <a:lnTo>
                  <a:pt x="18" y="12"/>
                </a:lnTo>
                <a:lnTo>
                  <a:pt x="31" y="61"/>
                </a:lnTo>
                <a:lnTo>
                  <a:pt x="11" y="61"/>
                </a:lnTo>
                <a:lnTo>
                  <a:pt x="11" y="61"/>
                </a:lnTo>
                <a:lnTo>
                  <a:pt x="8" y="61"/>
                </a:lnTo>
                <a:lnTo>
                  <a:pt x="4" y="62"/>
                </a:lnTo>
                <a:lnTo>
                  <a:pt x="2" y="66"/>
                </a:lnTo>
                <a:lnTo>
                  <a:pt x="0" y="70"/>
                </a:lnTo>
                <a:lnTo>
                  <a:pt x="0" y="77"/>
                </a:lnTo>
                <a:lnTo>
                  <a:pt x="0" y="77"/>
                </a:lnTo>
                <a:lnTo>
                  <a:pt x="2" y="80"/>
                </a:lnTo>
                <a:lnTo>
                  <a:pt x="4" y="84"/>
                </a:lnTo>
                <a:lnTo>
                  <a:pt x="4" y="84"/>
                </a:lnTo>
                <a:lnTo>
                  <a:pt x="8" y="86"/>
                </a:lnTo>
                <a:lnTo>
                  <a:pt x="11" y="86"/>
                </a:lnTo>
                <a:lnTo>
                  <a:pt x="38" y="86"/>
                </a:lnTo>
                <a:lnTo>
                  <a:pt x="38" y="86"/>
                </a:lnTo>
                <a:lnTo>
                  <a:pt x="58" y="161"/>
                </a:lnTo>
                <a:lnTo>
                  <a:pt x="58" y="161"/>
                </a:lnTo>
                <a:lnTo>
                  <a:pt x="58" y="164"/>
                </a:lnTo>
                <a:lnTo>
                  <a:pt x="61" y="166"/>
                </a:lnTo>
                <a:lnTo>
                  <a:pt x="63" y="168"/>
                </a:lnTo>
                <a:lnTo>
                  <a:pt x="67" y="168"/>
                </a:lnTo>
                <a:lnTo>
                  <a:pt x="67" y="168"/>
                </a:lnTo>
                <a:close/>
                <a:moveTo>
                  <a:pt x="42" y="75"/>
                </a:moveTo>
                <a:lnTo>
                  <a:pt x="13" y="75"/>
                </a:lnTo>
                <a:lnTo>
                  <a:pt x="13" y="71"/>
                </a:lnTo>
                <a:lnTo>
                  <a:pt x="38" y="71"/>
                </a:lnTo>
                <a:lnTo>
                  <a:pt x="45" y="71"/>
                </a:lnTo>
                <a:lnTo>
                  <a:pt x="43" y="64"/>
                </a:lnTo>
                <a:lnTo>
                  <a:pt x="29" y="11"/>
                </a:lnTo>
                <a:lnTo>
                  <a:pt x="29" y="11"/>
                </a:lnTo>
                <a:lnTo>
                  <a:pt x="43" y="11"/>
                </a:lnTo>
                <a:lnTo>
                  <a:pt x="43" y="11"/>
                </a:lnTo>
                <a:lnTo>
                  <a:pt x="56" y="68"/>
                </a:lnTo>
                <a:lnTo>
                  <a:pt x="58" y="71"/>
                </a:lnTo>
                <a:lnTo>
                  <a:pt x="61" y="71"/>
                </a:lnTo>
                <a:lnTo>
                  <a:pt x="90" y="71"/>
                </a:lnTo>
                <a:lnTo>
                  <a:pt x="93" y="71"/>
                </a:lnTo>
                <a:lnTo>
                  <a:pt x="95" y="68"/>
                </a:lnTo>
                <a:lnTo>
                  <a:pt x="111" y="11"/>
                </a:lnTo>
                <a:lnTo>
                  <a:pt x="117" y="11"/>
                </a:lnTo>
                <a:lnTo>
                  <a:pt x="122" y="11"/>
                </a:lnTo>
                <a:lnTo>
                  <a:pt x="136" y="68"/>
                </a:lnTo>
                <a:lnTo>
                  <a:pt x="138" y="71"/>
                </a:lnTo>
                <a:lnTo>
                  <a:pt x="142" y="71"/>
                </a:lnTo>
                <a:lnTo>
                  <a:pt x="170" y="71"/>
                </a:lnTo>
                <a:lnTo>
                  <a:pt x="174" y="71"/>
                </a:lnTo>
                <a:lnTo>
                  <a:pt x="175" y="68"/>
                </a:lnTo>
                <a:lnTo>
                  <a:pt x="175" y="68"/>
                </a:lnTo>
                <a:lnTo>
                  <a:pt x="188" y="11"/>
                </a:lnTo>
                <a:lnTo>
                  <a:pt x="188" y="11"/>
                </a:lnTo>
                <a:lnTo>
                  <a:pt x="202" y="11"/>
                </a:lnTo>
                <a:lnTo>
                  <a:pt x="188" y="64"/>
                </a:lnTo>
                <a:lnTo>
                  <a:pt x="186" y="71"/>
                </a:lnTo>
                <a:lnTo>
                  <a:pt x="193" y="71"/>
                </a:lnTo>
                <a:lnTo>
                  <a:pt x="220" y="71"/>
                </a:lnTo>
                <a:lnTo>
                  <a:pt x="220" y="75"/>
                </a:lnTo>
                <a:lnTo>
                  <a:pt x="190" y="75"/>
                </a:lnTo>
                <a:lnTo>
                  <a:pt x="186" y="75"/>
                </a:lnTo>
                <a:lnTo>
                  <a:pt x="186" y="75"/>
                </a:lnTo>
                <a:lnTo>
                  <a:pt x="165" y="157"/>
                </a:lnTo>
                <a:lnTo>
                  <a:pt x="152" y="157"/>
                </a:lnTo>
                <a:lnTo>
                  <a:pt x="129" y="79"/>
                </a:lnTo>
                <a:lnTo>
                  <a:pt x="129" y="75"/>
                </a:lnTo>
                <a:lnTo>
                  <a:pt x="124" y="75"/>
                </a:lnTo>
                <a:lnTo>
                  <a:pt x="117" y="75"/>
                </a:lnTo>
                <a:lnTo>
                  <a:pt x="108" y="75"/>
                </a:lnTo>
                <a:lnTo>
                  <a:pt x="104" y="75"/>
                </a:lnTo>
                <a:lnTo>
                  <a:pt x="102" y="79"/>
                </a:lnTo>
                <a:lnTo>
                  <a:pt x="79" y="157"/>
                </a:lnTo>
                <a:lnTo>
                  <a:pt x="68" y="157"/>
                </a:lnTo>
                <a:lnTo>
                  <a:pt x="68" y="157"/>
                </a:lnTo>
                <a:lnTo>
                  <a:pt x="47" y="75"/>
                </a:lnTo>
                <a:lnTo>
                  <a:pt x="42" y="75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03305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 contras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56" r="19156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F443F0-86A6-4065-89E9-E52B6A16FFB3}"/>
              </a:ext>
            </a:extLst>
          </p:cNvPr>
          <p:cNvSpPr txBox="1"/>
          <p:nvPr/>
        </p:nvSpPr>
        <p:spPr>
          <a:xfrm>
            <a:off x="1415542" y="1571019"/>
            <a:ext cx="33593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9FCE3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CONTENTS</a:t>
            </a:r>
            <a:endParaRPr lang="ko-KR" altLang="en-US" sz="2800" b="1" dirty="0">
              <a:solidFill>
                <a:srgbClr val="9FCE3E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2274243" y="2110507"/>
            <a:ext cx="3250394" cy="3862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사업개요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사업모델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사업분석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수익분석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마케팅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회사소개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400050" indent="-400050">
              <a:lnSpc>
                <a:spcPct val="250000"/>
              </a:lnSpc>
              <a:buFont typeface="+mj-lt"/>
              <a:buAutoNum type="romanUcPeriod"/>
              <a:defRPr/>
            </a:pP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회사비전</a:t>
            </a:r>
            <a:endParaRPr lang="en-US" altLang="ko-KR" sz="1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15380" y="476672"/>
            <a:ext cx="11161240" cy="5904656"/>
          </a:xfrm>
          <a:prstGeom prst="rect">
            <a:avLst/>
          </a:prstGeom>
          <a:noFill/>
          <a:ln>
            <a:solidFill>
              <a:srgbClr val="9FCE3E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FCE3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6018">
            <a:off x="8294390" y="1050928"/>
            <a:ext cx="770629" cy="60839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Profitability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기간별 매출 예상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sp>
        <p:nvSpPr>
          <p:cNvPr id="52" name="부제목 2"/>
          <p:cNvSpPr txBox="1">
            <a:spLocks/>
          </p:cNvSpPr>
          <p:nvPr/>
        </p:nvSpPr>
        <p:spPr>
          <a:xfrm>
            <a:off x="9977378" y="1628801"/>
            <a:ext cx="1036295" cy="3330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단위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만원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195916" y="2033859"/>
            <a:ext cx="9843956" cy="2674179"/>
            <a:chOff x="1195916" y="2033859"/>
            <a:chExt cx="9843956" cy="2674179"/>
          </a:xfrm>
        </p:grpSpPr>
        <p:cxnSp>
          <p:nvCxnSpPr>
            <p:cNvPr id="53" name="직선 연결선 52"/>
            <p:cNvCxnSpPr/>
            <p:nvPr/>
          </p:nvCxnSpPr>
          <p:spPr>
            <a:xfrm>
              <a:off x="1242182" y="2035299"/>
              <a:ext cx="7560840" cy="8443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직사각형 56"/>
            <p:cNvSpPr/>
            <p:nvPr/>
          </p:nvSpPr>
          <p:spPr>
            <a:xfrm>
              <a:off x="1199457" y="2033859"/>
              <a:ext cx="9840415" cy="266285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8" name="부제목 2"/>
            <p:cNvSpPr txBox="1">
              <a:spLocks/>
            </p:cNvSpPr>
            <p:nvPr/>
          </p:nvSpPr>
          <p:spPr>
            <a:xfrm>
              <a:off x="1239142" y="3623807"/>
              <a:ext cx="1722003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경      비</a:t>
              </a:r>
            </a:p>
          </p:txBody>
        </p:sp>
        <p:sp>
          <p:nvSpPr>
            <p:cNvPr id="59" name="부제목 2"/>
            <p:cNvSpPr txBox="1">
              <a:spLocks/>
            </p:cNvSpPr>
            <p:nvPr/>
          </p:nvSpPr>
          <p:spPr>
            <a:xfrm>
              <a:off x="3035202" y="3605511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10,000                       15,000                         20,000 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2" name="부제목 2"/>
            <p:cNvSpPr txBox="1">
              <a:spLocks/>
            </p:cNvSpPr>
            <p:nvPr/>
          </p:nvSpPr>
          <p:spPr>
            <a:xfrm>
              <a:off x="1277653" y="3994931"/>
              <a:ext cx="1722003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예상 매출액</a:t>
              </a:r>
            </a:p>
          </p:txBody>
        </p:sp>
        <p:sp>
          <p:nvSpPr>
            <p:cNvPr id="73" name="부제목 2"/>
            <p:cNvSpPr txBox="1">
              <a:spLocks/>
            </p:cNvSpPr>
            <p:nvPr/>
          </p:nvSpPr>
          <p:spPr>
            <a:xfrm>
              <a:off x="2788998" y="3976635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105,000                     115,500                     127,050 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4" name="부제목 2"/>
            <p:cNvSpPr txBox="1">
              <a:spLocks/>
            </p:cNvSpPr>
            <p:nvPr/>
          </p:nvSpPr>
          <p:spPr>
            <a:xfrm>
              <a:off x="1277653" y="4343887"/>
              <a:ext cx="1722003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예상 손익</a:t>
              </a:r>
            </a:p>
          </p:txBody>
        </p:sp>
        <p:sp>
          <p:nvSpPr>
            <p:cNvPr id="75" name="부제목 2"/>
            <p:cNvSpPr txBox="1">
              <a:spLocks/>
            </p:cNvSpPr>
            <p:nvPr/>
          </p:nvSpPr>
          <p:spPr>
            <a:xfrm>
              <a:off x="2882500" y="4325591"/>
              <a:ext cx="3876960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▼35,000                    ▼32,500                   ▼27,050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6" name="부제목 2"/>
            <p:cNvSpPr txBox="1">
              <a:spLocks/>
            </p:cNvSpPr>
            <p:nvPr/>
          </p:nvSpPr>
          <p:spPr>
            <a:xfrm>
              <a:off x="6835713" y="3605511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  22,000                         22,000                           22,000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7" name="부제목 2"/>
            <p:cNvSpPr txBox="1">
              <a:spLocks/>
            </p:cNvSpPr>
            <p:nvPr/>
          </p:nvSpPr>
          <p:spPr>
            <a:xfrm>
              <a:off x="6835713" y="3976635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139,755                      139,755                        139,755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8" name="부제목 2"/>
            <p:cNvSpPr txBox="1">
              <a:spLocks/>
            </p:cNvSpPr>
            <p:nvPr/>
          </p:nvSpPr>
          <p:spPr>
            <a:xfrm>
              <a:off x="6835713" y="4336675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▼17,755                     ▼17,755                       ▼17,755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9" name="부제목 2"/>
            <p:cNvSpPr txBox="1">
              <a:spLocks/>
            </p:cNvSpPr>
            <p:nvPr/>
          </p:nvSpPr>
          <p:spPr>
            <a:xfrm>
              <a:off x="1364528" y="2159493"/>
              <a:ext cx="1722003" cy="6408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200000"/>
                </a:lnSpc>
              </a:pPr>
              <a:r>
                <a:rPr lang="ko-KR" altLang="en-US" sz="14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    분</a:t>
              </a:r>
            </a:p>
          </p:txBody>
        </p:sp>
        <p:sp>
          <p:nvSpPr>
            <p:cNvPr id="80" name="부제목 2"/>
            <p:cNvSpPr txBox="1">
              <a:spLocks/>
            </p:cNvSpPr>
            <p:nvPr/>
          </p:nvSpPr>
          <p:spPr>
            <a:xfrm>
              <a:off x="3021538" y="2152281"/>
              <a:ext cx="4130429" cy="31502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r>
                <a:rPr lang="ko-KR" altLang="en-US" sz="16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분기</a:t>
              </a:r>
            </a:p>
          </p:txBody>
        </p:sp>
        <p:sp>
          <p:nvSpPr>
            <p:cNvPr id="81" name="부제목 2"/>
            <p:cNvSpPr txBox="1">
              <a:spLocks/>
            </p:cNvSpPr>
            <p:nvPr/>
          </p:nvSpPr>
          <p:spPr>
            <a:xfrm>
              <a:off x="2788998" y="246730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2" name="부제목 2"/>
            <p:cNvSpPr txBox="1">
              <a:spLocks/>
            </p:cNvSpPr>
            <p:nvPr/>
          </p:nvSpPr>
          <p:spPr>
            <a:xfrm>
              <a:off x="4098032" y="248037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3" name="부제목 2"/>
            <p:cNvSpPr txBox="1">
              <a:spLocks/>
            </p:cNvSpPr>
            <p:nvPr/>
          </p:nvSpPr>
          <p:spPr>
            <a:xfrm>
              <a:off x="5500569" y="248037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4" name="부제목 2"/>
            <p:cNvSpPr txBox="1">
              <a:spLocks/>
            </p:cNvSpPr>
            <p:nvPr/>
          </p:nvSpPr>
          <p:spPr>
            <a:xfrm>
              <a:off x="6809603" y="2132857"/>
              <a:ext cx="4130429" cy="31502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6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lang="ko-KR" altLang="en-US" sz="16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분기</a:t>
              </a:r>
            </a:p>
          </p:txBody>
        </p:sp>
        <p:sp>
          <p:nvSpPr>
            <p:cNvPr id="85" name="부제목 2"/>
            <p:cNvSpPr txBox="1">
              <a:spLocks/>
            </p:cNvSpPr>
            <p:nvPr/>
          </p:nvSpPr>
          <p:spPr>
            <a:xfrm>
              <a:off x="6809603" y="246730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6" name="부제목 2"/>
            <p:cNvSpPr txBox="1">
              <a:spLocks/>
            </p:cNvSpPr>
            <p:nvPr/>
          </p:nvSpPr>
          <p:spPr>
            <a:xfrm>
              <a:off x="8198744" y="248037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7" name="부제목 2"/>
            <p:cNvSpPr txBox="1">
              <a:spLocks/>
            </p:cNvSpPr>
            <p:nvPr/>
          </p:nvSpPr>
          <p:spPr>
            <a:xfrm>
              <a:off x="9596934" y="2480373"/>
              <a:ext cx="1379401" cy="3330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6</a:t>
              </a: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</a:t>
              </a:r>
            </a:p>
          </p:txBody>
        </p:sp>
        <p:sp>
          <p:nvSpPr>
            <p:cNvPr id="88" name="부제목 2"/>
            <p:cNvSpPr txBox="1">
              <a:spLocks/>
            </p:cNvSpPr>
            <p:nvPr/>
          </p:nvSpPr>
          <p:spPr>
            <a:xfrm>
              <a:off x="1239142" y="2903727"/>
              <a:ext cx="1722003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 건 비</a:t>
              </a:r>
            </a:p>
          </p:txBody>
        </p:sp>
        <p:sp>
          <p:nvSpPr>
            <p:cNvPr id="89" name="부제목 2"/>
            <p:cNvSpPr txBox="1">
              <a:spLocks/>
            </p:cNvSpPr>
            <p:nvPr/>
          </p:nvSpPr>
          <p:spPr>
            <a:xfrm>
              <a:off x="1239142" y="3263767"/>
              <a:ext cx="1722003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ko-KR" altLang="en-US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 대 </a:t>
              </a:r>
              <a:r>
                <a:rPr lang="ko-KR" altLang="en-US" sz="1200" b="1" dirty="0" err="1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료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0" name="부제목 2"/>
            <p:cNvSpPr txBox="1">
              <a:spLocks/>
            </p:cNvSpPr>
            <p:nvPr/>
          </p:nvSpPr>
          <p:spPr>
            <a:xfrm>
              <a:off x="2788998" y="2813423"/>
              <a:ext cx="1301960" cy="3572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5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  15,000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9" name="부제목 2"/>
            <p:cNvSpPr txBox="1">
              <a:spLocks/>
            </p:cNvSpPr>
            <p:nvPr/>
          </p:nvSpPr>
          <p:spPr>
            <a:xfrm>
              <a:off x="3045396" y="3245471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45,000                       50,000                         60,000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0" name="부제목 2"/>
            <p:cNvSpPr txBox="1">
              <a:spLocks/>
            </p:cNvSpPr>
            <p:nvPr/>
          </p:nvSpPr>
          <p:spPr>
            <a:xfrm>
              <a:off x="6845906" y="2885431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 20,000                          20,000                           20,000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1" name="부제목 2"/>
            <p:cNvSpPr txBox="1">
              <a:spLocks/>
            </p:cNvSpPr>
            <p:nvPr/>
          </p:nvSpPr>
          <p:spPr>
            <a:xfrm>
              <a:off x="6845906" y="3245471"/>
              <a:ext cx="4130427" cy="352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 80,000                          80,000                           80,000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112" name="직선 연결선 111"/>
            <p:cNvCxnSpPr/>
            <p:nvPr/>
          </p:nvCxnSpPr>
          <p:spPr>
            <a:xfrm>
              <a:off x="2788998" y="2033859"/>
              <a:ext cx="0" cy="265564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연결선 112"/>
            <p:cNvCxnSpPr/>
            <p:nvPr/>
          </p:nvCxnSpPr>
          <p:spPr>
            <a:xfrm>
              <a:off x="1195916" y="4325591"/>
              <a:ext cx="981775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연결선 113"/>
            <p:cNvCxnSpPr/>
            <p:nvPr/>
          </p:nvCxnSpPr>
          <p:spPr>
            <a:xfrm>
              <a:off x="2788998" y="2467303"/>
              <a:ext cx="8250874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연결선 114"/>
            <p:cNvCxnSpPr/>
            <p:nvPr/>
          </p:nvCxnSpPr>
          <p:spPr>
            <a:xfrm>
              <a:off x="9558214" y="2480373"/>
              <a:ext cx="0" cy="221634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연결선 115"/>
            <p:cNvCxnSpPr/>
            <p:nvPr/>
          </p:nvCxnSpPr>
          <p:spPr>
            <a:xfrm>
              <a:off x="1199460" y="2033859"/>
              <a:ext cx="0" cy="266285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연결선 116"/>
            <p:cNvCxnSpPr/>
            <p:nvPr/>
          </p:nvCxnSpPr>
          <p:spPr>
            <a:xfrm>
              <a:off x="4152870" y="2479923"/>
              <a:ext cx="0" cy="221679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연결선 117"/>
            <p:cNvCxnSpPr/>
            <p:nvPr/>
          </p:nvCxnSpPr>
          <p:spPr>
            <a:xfrm>
              <a:off x="5467920" y="2467303"/>
              <a:ext cx="0" cy="2216792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연결선 118"/>
            <p:cNvCxnSpPr/>
            <p:nvPr/>
          </p:nvCxnSpPr>
          <p:spPr>
            <a:xfrm>
              <a:off x="6761290" y="2043742"/>
              <a:ext cx="0" cy="266429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연결선 119"/>
            <p:cNvCxnSpPr/>
            <p:nvPr/>
          </p:nvCxnSpPr>
          <p:spPr>
            <a:xfrm>
              <a:off x="8189003" y="2479923"/>
              <a:ext cx="0" cy="219849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연결선 120"/>
            <p:cNvCxnSpPr/>
            <p:nvPr/>
          </p:nvCxnSpPr>
          <p:spPr>
            <a:xfrm flipV="1">
              <a:off x="1199457" y="4678419"/>
              <a:ext cx="9817757" cy="1973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연결선 121"/>
            <p:cNvCxnSpPr/>
            <p:nvPr/>
          </p:nvCxnSpPr>
          <p:spPr>
            <a:xfrm flipH="1">
              <a:off x="11017213" y="2035299"/>
              <a:ext cx="1" cy="265420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연결선 122"/>
            <p:cNvCxnSpPr/>
            <p:nvPr/>
          </p:nvCxnSpPr>
          <p:spPr>
            <a:xfrm>
              <a:off x="1199456" y="2035299"/>
              <a:ext cx="9817757" cy="844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부제목 2"/>
            <p:cNvSpPr txBox="1">
              <a:spLocks/>
            </p:cNvSpPr>
            <p:nvPr/>
          </p:nvSpPr>
          <p:spPr>
            <a:xfrm>
              <a:off x="4191534" y="2855686"/>
              <a:ext cx="1258891" cy="3572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18,000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5" name="부제목 2"/>
            <p:cNvSpPr txBox="1">
              <a:spLocks/>
            </p:cNvSpPr>
            <p:nvPr/>
          </p:nvSpPr>
          <p:spPr>
            <a:xfrm>
              <a:off x="5500569" y="2852937"/>
              <a:ext cx="1122029" cy="35729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</a:pPr>
              <a:r>
                <a:rPr lang="en-US" altLang="ko-KR" sz="1200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      20,000</a:t>
              </a:r>
              <a:endPara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126" name="직선 연결선 125"/>
            <p:cNvCxnSpPr/>
            <p:nvPr/>
          </p:nvCxnSpPr>
          <p:spPr>
            <a:xfrm>
              <a:off x="1195916" y="3232282"/>
              <a:ext cx="981775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연결선 126"/>
            <p:cNvCxnSpPr/>
            <p:nvPr/>
          </p:nvCxnSpPr>
          <p:spPr>
            <a:xfrm>
              <a:off x="1195916" y="3616595"/>
              <a:ext cx="981775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연결선 127"/>
            <p:cNvCxnSpPr/>
            <p:nvPr/>
          </p:nvCxnSpPr>
          <p:spPr>
            <a:xfrm>
              <a:off x="1195916" y="3966833"/>
              <a:ext cx="981775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/>
            <p:cNvCxnSpPr/>
            <p:nvPr/>
          </p:nvCxnSpPr>
          <p:spPr>
            <a:xfrm>
              <a:off x="1195916" y="2852937"/>
              <a:ext cx="981775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부제목 2"/>
          <p:cNvSpPr txBox="1">
            <a:spLocks/>
          </p:cNvSpPr>
          <p:nvPr/>
        </p:nvSpPr>
        <p:spPr>
          <a:xfrm>
            <a:off x="1097775" y="4876373"/>
            <a:ext cx="1811134" cy="424836"/>
          </a:xfrm>
          <a:prstGeom prst="rect">
            <a:avLst/>
          </a:prstGeom>
          <a:noFill/>
          <a:ln w="31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altLang="ko-KR" sz="16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  </a:t>
            </a:r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산출기준</a:t>
            </a:r>
          </a:p>
        </p:txBody>
      </p:sp>
      <p:sp>
        <p:nvSpPr>
          <p:cNvPr id="131" name="부제목 2"/>
          <p:cNvSpPr txBox="1">
            <a:spLocks/>
          </p:cNvSpPr>
          <p:nvPr/>
        </p:nvSpPr>
        <p:spPr>
          <a:xfrm>
            <a:off x="2039214" y="5157192"/>
            <a:ext cx="7369154" cy="1346708"/>
          </a:xfrm>
          <a:prstGeom prst="rect">
            <a:avLst/>
          </a:prstGeom>
          <a:noFill/>
          <a:ln w="31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인건비 인당 평균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300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만원 부여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임대료 평균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800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만원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 편차 고려 평균치 반영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경비  각 공유사무실 운영비 평균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200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만원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부여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예상 매출액은 이사건수의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10%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기준으로 전월 대비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10%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반영 그 이후 일정치 부여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0153296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Risk factor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위험 요인 분석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grpSp>
        <p:nvGrpSpPr>
          <p:cNvPr id="32" name="그룹 31"/>
          <p:cNvGrpSpPr/>
          <p:nvPr/>
        </p:nvGrpSpPr>
        <p:grpSpPr>
          <a:xfrm>
            <a:off x="1055439" y="2165095"/>
            <a:ext cx="3288962" cy="773944"/>
            <a:chOff x="1055439" y="2165095"/>
            <a:chExt cx="3288962" cy="773944"/>
          </a:xfrm>
        </p:grpSpPr>
        <p:sp>
          <p:nvSpPr>
            <p:cNvPr id="33" name="TextBox 32"/>
            <p:cNvSpPr txBox="1"/>
            <p:nvPr/>
          </p:nvSpPr>
          <p:spPr>
            <a:xfrm>
              <a:off x="1055439" y="2631262"/>
              <a:ext cx="3288961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시장의 정책적 변화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Text Box 8"/>
            <p:cNvSpPr txBox="1">
              <a:spLocks noChangeArrowheads="1"/>
            </p:cNvSpPr>
            <p:nvPr/>
          </p:nvSpPr>
          <p:spPr bwMode="auto">
            <a:xfrm>
              <a:off x="1775521" y="2165095"/>
              <a:ext cx="256888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</a:t>
              </a:r>
              <a:r>
                <a:rPr lang="en-US" altLang="ko-KR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시장 환경</a:t>
              </a:r>
              <a:endParaRPr lang="ko-KR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7826831" y="2165095"/>
            <a:ext cx="3288961" cy="773944"/>
            <a:chOff x="7826831" y="2165095"/>
            <a:chExt cx="3288961" cy="773944"/>
          </a:xfrm>
        </p:grpSpPr>
        <p:sp>
          <p:nvSpPr>
            <p:cNvPr id="36" name="TextBox 35"/>
            <p:cNvSpPr txBox="1"/>
            <p:nvPr/>
          </p:nvSpPr>
          <p:spPr>
            <a:xfrm>
              <a:off x="7826831" y="2631262"/>
              <a:ext cx="3288961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시장의 혁신적 </a:t>
              </a:r>
              <a:r>
                <a:rPr lang="ko-KR" altLang="en-US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변회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Text Box 8"/>
            <p:cNvSpPr txBox="1">
              <a:spLocks noChangeArrowheads="1"/>
            </p:cNvSpPr>
            <p:nvPr/>
          </p:nvSpPr>
          <p:spPr bwMode="auto">
            <a:xfrm>
              <a:off x="7826831" y="2165095"/>
              <a:ext cx="2918983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 시장 분석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9" name="직사각형 38"/>
          <p:cNvSpPr/>
          <p:nvPr/>
        </p:nvSpPr>
        <p:spPr>
          <a:xfrm>
            <a:off x="4537868" y="2114361"/>
            <a:ext cx="1160810" cy="11608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526833" y="2114361"/>
            <a:ext cx="1160810" cy="11608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8" name="부제목 2"/>
          <p:cNvSpPr txBox="1">
            <a:spLocks/>
          </p:cNvSpPr>
          <p:nvPr/>
        </p:nvSpPr>
        <p:spPr>
          <a:xfrm>
            <a:off x="1020702" y="3516664"/>
            <a:ext cx="4677975" cy="2576631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많은 공인중개사 양산으로 경쟁력 심화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경제 성장의 따른 지역 별 물건 별 불안전한 시장 형성과 양극화 심화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고비용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저효율의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변화를 위한 채질개선 필요 인식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혼족의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증가로 인한 주거 문화와 다양한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트랜드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형성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투자의 대상이 주거 아파트에 집중된 부동산 시장의 심한 불균형  </a:t>
            </a:r>
          </a:p>
        </p:txBody>
      </p:sp>
      <p:sp>
        <p:nvSpPr>
          <p:cNvPr id="49" name="부제목 2"/>
          <p:cNvSpPr txBox="1">
            <a:spLocks/>
          </p:cNvSpPr>
          <p:nvPr/>
        </p:nvSpPr>
        <p:spPr>
          <a:xfrm>
            <a:off x="6487534" y="3516665"/>
            <a:ext cx="4677975" cy="2576631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관련 업체들의  매물 검색 정보 한계 노출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 중개 서비스 시장 의 혁신을 바라는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출현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정부의 공인 중개 전용 전자 계약 플랫폼의 사업 부진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정보화의 발달로 부동산 정책의 수립  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>
              <a:lnSpc>
                <a:spcPct val="120000"/>
              </a:lnSpc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 정책의 개선과 확충으로 공감대 형성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4876233" y="2455450"/>
            <a:ext cx="484080" cy="478632"/>
            <a:chOff x="1595062" y="5235575"/>
            <a:chExt cx="987426" cy="976313"/>
          </a:xfrm>
        </p:grpSpPr>
        <p:sp>
          <p:nvSpPr>
            <p:cNvPr id="25" name="Freeform 470"/>
            <p:cNvSpPr>
              <a:spLocks/>
            </p:cNvSpPr>
            <p:nvPr/>
          </p:nvSpPr>
          <p:spPr bwMode="auto">
            <a:xfrm>
              <a:off x="1920500" y="5235575"/>
              <a:ext cx="661988" cy="139700"/>
            </a:xfrm>
            <a:custGeom>
              <a:avLst/>
              <a:gdLst>
                <a:gd name="T0" fmla="*/ 579 w 593"/>
                <a:gd name="T1" fmla="*/ 124 h 124"/>
                <a:gd name="T2" fmla="*/ 565 w 593"/>
                <a:gd name="T3" fmla="*/ 110 h 124"/>
                <a:gd name="T4" fmla="*/ 565 w 593"/>
                <a:gd name="T5" fmla="*/ 34 h 124"/>
                <a:gd name="T6" fmla="*/ 560 w 593"/>
                <a:gd name="T7" fmla="*/ 28 h 124"/>
                <a:gd name="T8" fmla="*/ 63 w 593"/>
                <a:gd name="T9" fmla="*/ 28 h 124"/>
                <a:gd name="T10" fmla="*/ 28 w 593"/>
                <a:gd name="T11" fmla="*/ 82 h 124"/>
                <a:gd name="T12" fmla="*/ 14 w 593"/>
                <a:gd name="T13" fmla="*/ 96 h 124"/>
                <a:gd name="T14" fmla="*/ 0 w 593"/>
                <a:gd name="T15" fmla="*/ 82 h 124"/>
                <a:gd name="T16" fmla="*/ 63 w 593"/>
                <a:gd name="T17" fmla="*/ 0 h 124"/>
                <a:gd name="T18" fmla="*/ 560 w 593"/>
                <a:gd name="T19" fmla="*/ 0 h 124"/>
                <a:gd name="T20" fmla="*/ 593 w 593"/>
                <a:gd name="T21" fmla="*/ 34 h 124"/>
                <a:gd name="T22" fmla="*/ 593 w 593"/>
                <a:gd name="T23" fmla="*/ 110 h 124"/>
                <a:gd name="T24" fmla="*/ 579 w 593"/>
                <a:gd name="T2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3" h="124">
                  <a:moveTo>
                    <a:pt x="579" y="124"/>
                  </a:moveTo>
                  <a:cubicBezTo>
                    <a:pt x="571" y="124"/>
                    <a:pt x="565" y="118"/>
                    <a:pt x="565" y="110"/>
                  </a:cubicBezTo>
                  <a:cubicBezTo>
                    <a:pt x="565" y="34"/>
                    <a:pt x="565" y="34"/>
                    <a:pt x="565" y="34"/>
                  </a:cubicBezTo>
                  <a:cubicBezTo>
                    <a:pt x="565" y="31"/>
                    <a:pt x="563" y="28"/>
                    <a:pt x="560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38" y="28"/>
                    <a:pt x="28" y="44"/>
                    <a:pt x="28" y="82"/>
                  </a:cubicBezTo>
                  <a:cubicBezTo>
                    <a:pt x="28" y="90"/>
                    <a:pt x="22" y="96"/>
                    <a:pt x="14" y="96"/>
                  </a:cubicBezTo>
                  <a:cubicBezTo>
                    <a:pt x="6" y="96"/>
                    <a:pt x="0" y="90"/>
                    <a:pt x="0" y="82"/>
                  </a:cubicBezTo>
                  <a:cubicBezTo>
                    <a:pt x="0" y="28"/>
                    <a:pt x="21" y="0"/>
                    <a:pt x="63" y="0"/>
                  </a:cubicBezTo>
                  <a:cubicBezTo>
                    <a:pt x="560" y="0"/>
                    <a:pt x="560" y="0"/>
                    <a:pt x="560" y="0"/>
                  </a:cubicBezTo>
                  <a:cubicBezTo>
                    <a:pt x="579" y="0"/>
                    <a:pt x="593" y="15"/>
                    <a:pt x="593" y="34"/>
                  </a:cubicBezTo>
                  <a:cubicBezTo>
                    <a:pt x="593" y="110"/>
                    <a:pt x="593" y="110"/>
                    <a:pt x="593" y="110"/>
                  </a:cubicBezTo>
                  <a:cubicBezTo>
                    <a:pt x="593" y="118"/>
                    <a:pt x="587" y="124"/>
                    <a:pt x="579" y="1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Oval 471"/>
            <p:cNvSpPr>
              <a:spLocks noChangeArrowheads="1"/>
            </p:cNvSpPr>
            <p:nvPr/>
          </p:nvSpPr>
          <p:spPr bwMode="auto">
            <a:xfrm>
              <a:off x="2438025" y="5657850"/>
              <a:ext cx="49213" cy="49212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Freeform 472"/>
            <p:cNvSpPr>
              <a:spLocks/>
            </p:cNvSpPr>
            <p:nvPr/>
          </p:nvSpPr>
          <p:spPr bwMode="auto">
            <a:xfrm>
              <a:off x="1876050" y="5332413"/>
              <a:ext cx="706438" cy="646112"/>
            </a:xfrm>
            <a:custGeom>
              <a:avLst/>
              <a:gdLst>
                <a:gd name="T0" fmla="*/ 597 w 632"/>
                <a:gd name="T1" fmla="*/ 578 h 578"/>
                <a:gd name="T2" fmla="*/ 112 w 632"/>
                <a:gd name="T3" fmla="*/ 578 h 578"/>
                <a:gd name="T4" fmla="*/ 63 w 632"/>
                <a:gd name="T5" fmla="*/ 569 h 578"/>
                <a:gd name="T6" fmla="*/ 56 w 632"/>
                <a:gd name="T7" fmla="*/ 550 h 578"/>
                <a:gd name="T8" fmla="*/ 75 w 632"/>
                <a:gd name="T9" fmla="*/ 543 h 578"/>
                <a:gd name="T10" fmla="*/ 112 w 632"/>
                <a:gd name="T11" fmla="*/ 550 h 578"/>
                <a:gd name="T12" fmla="*/ 597 w 632"/>
                <a:gd name="T13" fmla="*/ 550 h 578"/>
                <a:gd name="T14" fmla="*/ 604 w 632"/>
                <a:gd name="T15" fmla="*/ 544 h 578"/>
                <a:gd name="T16" fmla="*/ 604 w 632"/>
                <a:gd name="T17" fmla="*/ 88 h 578"/>
                <a:gd name="T18" fmla="*/ 597 w 632"/>
                <a:gd name="T19" fmla="*/ 82 h 578"/>
                <a:gd name="T20" fmla="*/ 72 w 632"/>
                <a:gd name="T21" fmla="*/ 82 h 578"/>
                <a:gd name="T22" fmla="*/ 28 w 632"/>
                <a:gd name="T23" fmla="*/ 63 h 578"/>
                <a:gd name="T24" fmla="*/ 28 w 632"/>
                <a:gd name="T25" fmla="*/ 244 h 578"/>
                <a:gd name="T26" fmla="*/ 14 w 632"/>
                <a:gd name="T27" fmla="*/ 258 h 578"/>
                <a:gd name="T28" fmla="*/ 0 w 632"/>
                <a:gd name="T29" fmla="*/ 244 h 578"/>
                <a:gd name="T30" fmla="*/ 0 w 632"/>
                <a:gd name="T31" fmla="*/ 15 h 578"/>
                <a:gd name="T32" fmla="*/ 12 w 632"/>
                <a:gd name="T33" fmla="*/ 1 h 578"/>
                <a:gd name="T34" fmla="*/ 27 w 632"/>
                <a:gd name="T35" fmla="*/ 11 h 578"/>
                <a:gd name="T36" fmla="*/ 72 w 632"/>
                <a:gd name="T37" fmla="*/ 54 h 578"/>
                <a:gd name="T38" fmla="*/ 597 w 632"/>
                <a:gd name="T39" fmla="*/ 54 h 578"/>
                <a:gd name="T40" fmla="*/ 632 w 632"/>
                <a:gd name="T41" fmla="*/ 88 h 578"/>
                <a:gd name="T42" fmla="*/ 632 w 632"/>
                <a:gd name="T43" fmla="*/ 544 h 578"/>
                <a:gd name="T44" fmla="*/ 597 w 632"/>
                <a:gd name="T45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2" h="578">
                  <a:moveTo>
                    <a:pt x="597" y="578"/>
                  </a:moveTo>
                  <a:cubicBezTo>
                    <a:pt x="112" y="578"/>
                    <a:pt x="112" y="578"/>
                    <a:pt x="112" y="578"/>
                  </a:cubicBezTo>
                  <a:cubicBezTo>
                    <a:pt x="93" y="578"/>
                    <a:pt x="77" y="575"/>
                    <a:pt x="63" y="569"/>
                  </a:cubicBezTo>
                  <a:cubicBezTo>
                    <a:pt x="56" y="566"/>
                    <a:pt x="53" y="557"/>
                    <a:pt x="56" y="550"/>
                  </a:cubicBezTo>
                  <a:cubicBezTo>
                    <a:pt x="59" y="543"/>
                    <a:pt x="68" y="540"/>
                    <a:pt x="75" y="543"/>
                  </a:cubicBezTo>
                  <a:cubicBezTo>
                    <a:pt x="84" y="548"/>
                    <a:pt x="98" y="550"/>
                    <a:pt x="112" y="550"/>
                  </a:cubicBezTo>
                  <a:cubicBezTo>
                    <a:pt x="597" y="550"/>
                    <a:pt x="597" y="550"/>
                    <a:pt x="597" y="550"/>
                  </a:cubicBezTo>
                  <a:cubicBezTo>
                    <a:pt x="600" y="550"/>
                    <a:pt x="604" y="547"/>
                    <a:pt x="604" y="544"/>
                  </a:cubicBezTo>
                  <a:cubicBezTo>
                    <a:pt x="604" y="88"/>
                    <a:pt x="604" y="88"/>
                    <a:pt x="604" y="88"/>
                  </a:cubicBezTo>
                  <a:cubicBezTo>
                    <a:pt x="604" y="85"/>
                    <a:pt x="600" y="82"/>
                    <a:pt x="597" y="82"/>
                  </a:cubicBezTo>
                  <a:cubicBezTo>
                    <a:pt x="72" y="82"/>
                    <a:pt x="72" y="82"/>
                    <a:pt x="72" y="82"/>
                  </a:cubicBezTo>
                  <a:cubicBezTo>
                    <a:pt x="53" y="82"/>
                    <a:pt x="39" y="74"/>
                    <a:pt x="28" y="63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8" y="252"/>
                    <a:pt x="22" y="258"/>
                    <a:pt x="14" y="258"/>
                  </a:cubicBezTo>
                  <a:cubicBezTo>
                    <a:pt x="6" y="258"/>
                    <a:pt x="0" y="252"/>
                    <a:pt x="0" y="24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8"/>
                    <a:pt x="5" y="2"/>
                    <a:pt x="12" y="1"/>
                  </a:cubicBezTo>
                  <a:cubicBezTo>
                    <a:pt x="19" y="0"/>
                    <a:pt x="25" y="4"/>
                    <a:pt x="27" y="11"/>
                  </a:cubicBezTo>
                  <a:cubicBezTo>
                    <a:pt x="27" y="11"/>
                    <a:pt x="42" y="54"/>
                    <a:pt x="72" y="54"/>
                  </a:cubicBezTo>
                  <a:cubicBezTo>
                    <a:pt x="597" y="54"/>
                    <a:pt x="597" y="54"/>
                    <a:pt x="597" y="54"/>
                  </a:cubicBezTo>
                  <a:cubicBezTo>
                    <a:pt x="616" y="54"/>
                    <a:pt x="632" y="70"/>
                    <a:pt x="632" y="88"/>
                  </a:cubicBezTo>
                  <a:cubicBezTo>
                    <a:pt x="632" y="544"/>
                    <a:pt x="632" y="544"/>
                    <a:pt x="632" y="544"/>
                  </a:cubicBezTo>
                  <a:cubicBezTo>
                    <a:pt x="632" y="562"/>
                    <a:pt x="616" y="578"/>
                    <a:pt x="597" y="57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8" name="Freeform 473"/>
            <p:cNvSpPr>
              <a:spLocks/>
            </p:cNvSpPr>
            <p:nvPr/>
          </p:nvSpPr>
          <p:spPr bwMode="auto">
            <a:xfrm>
              <a:off x="1595062" y="6049963"/>
              <a:ext cx="312738" cy="161925"/>
            </a:xfrm>
            <a:custGeom>
              <a:avLst/>
              <a:gdLst>
                <a:gd name="T0" fmla="*/ 140 w 280"/>
                <a:gd name="T1" fmla="*/ 145 h 145"/>
                <a:gd name="T2" fmla="*/ 0 w 280"/>
                <a:gd name="T3" fmla="*/ 70 h 145"/>
                <a:gd name="T4" fmla="*/ 0 w 280"/>
                <a:gd name="T5" fmla="*/ 38 h 145"/>
                <a:gd name="T6" fmla="*/ 10 w 280"/>
                <a:gd name="T7" fmla="*/ 9 h 145"/>
                <a:gd name="T8" fmla="*/ 30 w 280"/>
                <a:gd name="T9" fmla="*/ 7 h 145"/>
                <a:gd name="T10" fmla="*/ 32 w 280"/>
                <a:gd name="T11" fmla="*/ 27 h 145"/>
                <a:gd name="T12" fmla="*/ 28 w 280"/>
                <a:gd name="T13" fmla="*/ 38 h 145"/>
                <a:gd name="T14" fmla="*/ 28 w 280"/>
                <a:gd name="T15" fmla="*/ 70 h 145"/>
                <a:gd name="T16" fmla="*/ 140 w 280"/>
                <a:gd name="T17" fmla="*/ 117 h 145"/>
                <a:gd name="T18" fmla="*/ 252 w 280"/>
                <a:gd name="T19" fmla="*/ 70 h 145"/>
                <a:gd name="T20" fmla="*/ 252 w 280"/>
                <a:gd name="T21" fmla="*/ 38 h 145"/>
                <a:gd name="T22" fmla="*/ 247 w 280"/>
                <a:gd name="T23" fmla="*/ 24 h 145"/>
                <a:gd name="T24" fmla="*/ 250 w 280"/>
                <a:gd name="T25" fmla="*/ 5 h 145"/>
                <a:gd name="T26" fmla="*/ 269 w 280"/>
                <a:gd name="T27" fmla="*/ 8 h 145"/>
                <a:gd name="T28" fmla="*/ 280 w 280"/>
                <a:gd name="T29" fmla="*/ 38 h 145"/>
                <a:gd name="T30" fmla="*/ 280 w 280"/>
                <a:gd name="T31" fmla="*/ 70 h 145"/>
                <a:gd name="T32" fmla="*/ 140 w 280"/>
                <a:gd name="T3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5">
                  <a:moveTo>
                    <a:pt x="140" y="145"/>
                  </a:moveTo>
                  <a:cubicBezTo>
                    <a:pt x="60" y="145"/>
                    <a:pt x="0" y="113"/>
                    <a:pt x="0" y="7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27"/>
                    <a:pt x="4" y="17"/>
                    <a:pt x="10" y="9"/>
                  </a:cubicBezTo>
                  <a:cubicBezTo>
                    <a:pt x="15" y="3"/>
                    <a:pt x="24" y="2"/>
                    <a:pt x="30" y="7"/>
                  </a:cubicBezTo>
                  <a:cubicBezTo>
                    <a:pt x="36" y="12"/>
                    <a:pt x="37" y="21"/>
                    <a:pt x="32" y="27"/>
                  </a:cubicBezTo>
                  <a:cubicBezTo>
                    <a:pt x="29" y="30"/>
                    <a:pt x="28" y="34"/>
                    <a:pt x="28" y="38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92"/>
                    <a:pt x="76" y="117"/>
                    <a:pt x="140" y="117"/>
                  </a:cubicBezTo>
                  <a:cubicBezTo>
                    <a:pt x="206" y="117"/>
                    <a:pt x="252" y="92"/>
                    <a:pt x="252" y="70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2" y="34"/>
                    <a:pt x="250" y="29"/>
                    <a:pt x="247" y="24"/>
                  </a:cubicBezTo>
                  <a:cubicBezTo>
                    <a:pt x="242" y="18"/>
                    <a:pt x="244" y="9"/>
                    <a:pt x="250" y="5"/>
                  </a:cubicBezTo>
                  <a:cubicBezTo>
                    <a:pt x="256" y="0"/>
                    <a:pt x="265" y="2"/>
                    <a:pt x="269" y="8"/>
                  </a:cubicBezTo>
                  <a:cubicBezTo>
                    <a:pt x="277" y="18"/>
                    <a:pt x="280" y="28"/>
                    <a:pt x="280" y="38"/>
                  </a:cubicBezTo>
                  <a:cubicBezTo>
                    <a:pt x="280" y="70"/>
                    <a:pt x="280" y="70"/>
                    <a:pt x="280" y="70"/>
                  </a:cubicBezTo>
                  <a:cubicBezTo>
                    <a:pt x="280" y="113"/>
                    <a:pt x="220" y="145"/>
                    <a:pt x="140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9" name="Freeform 474"/>
            <p:cNvSpPr>
              <a:spLocks/>
            </p:cNvSpPr>
            <p:nvPr/>
          </p:nvSpPr>
          <p:spPr bwMode="auto">
            <a:xfrm>
              <a:off x="1595062" y="5913438"/>
              <a:ext cx="312738" cy="160337"/>
            </a:xfrm>
            <a:custGeom>
              <a:avLst/>
              <a:gdLst>
                <a:gd name="T0" fmla="*/ 140 w 280"/>
                <a:gd name="T1" fmla="*/ 144 h 144"/>
                <a:gd name="T2" fmla="*/ 0 w 280"/>
                <a:gd name="T3" fmla="*/ 68 h 144"/>
                <a:gd name="T4" fmla="*/ 0 w 280"/>
                <a:gd name="T5" fmla="*/ 36 h 144"/>
                <a:gd name="T6" fmla="*/ 10 w 280"/>
                <a:gd name="T7" fmla="*/ 7 h 144"/>
                <a:gd name="T8" fmla="*/ 30 w 280"/>
                <a:gd name="T9" fmla="*/ 5 h 144"/>
                <a:gd name="T10" fmla="*/ 32 w 280"/>
                <a:gd name="T11" fmla="*/ 25 h 144"/>
                <a:gd name="T12" fmla="*/ 28 w 280"/>
                <a:gd name="T13" fmla="*/ 36 h 144"/>
                <a:gd name="T14" fmla="*/ 28 w 280"/>
                <a:gd name="T15" fmla="*/ 68 h 144"/>
                <a:gd name="T16" fmla="*/ 140 w 280"/>
                <a:gd name="T17" fmla="*/ 116 h 144"/>
                <a:gd name="T18" fmla="*/ 252 w 280"/>
                <a:gd name="T19" fmla="*/ 68 h 144"/>
                <a:gd name="T20" fmla="*/ 252 w 280"/>
                <a:gd name="T21" fmla="*/ 36 h 144"/>
                <a:gd name="T22" fmla="*/ 247 w 280"/>
                <a:gd name="T23" fmla="*/ 24 h 144"/>
                <a:gd name="T24" fmla="*/ 251 w 280"/>
                <a:gd name="T25" fmla="*/ 4 h 144"/>
                <a:gd name="T26" fmla="*/ 271 w 280"/>
                <a:gd name="T27" fmla="*/ 8 h 144"/>
                <a:gd name="T28" fmla="*/ 280 w 280"/>
                <a:gd name="T29" fmla="*/ 36 h 144"/>
                <a:gd name="T30" fmla="*/ 280 w 280"/>
                <a:gd name="T31" fmla="*/ 68 h 144"/>
                <a:gd name="T32" fmla="*/ 140 w 280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4">
                  <a:moveTo>
                    <a:pt x="140" y="144"/>
                  </a:moveTo>
                  <a:cubicBezTo>
                    <a:pt x="61" y="144"/>
                    <a:pt x="0" y="111"/>
                    <a:pt x="0" y="6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5"/>
                    <a:pt x="4" y="15"/>
                    <a:pt x="10" y="7"/>
                  </a:cubicBezTo>
                  <a:cubicBezTo>
                    <a:pt x="15" y="1"/>
                    <a:pt x="24" y="0"/>
                    <a:pt x="30" y="5"/>
                  </a:cubicBezTo>
                  <a:cubicBezTo>
                    <a:pt x="36" y="10"/>
                    <a:pt x="37" y="19"/>
                    <a:pt x="32" y="25"/>
                  </a:cubicBezTo>
                  <a:cubicBezTo>
                    <a:pt x="29" y="28"/>
                    <a:pt x="28" y="32"/>
                    <a:pt x="28" y="3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91"/>
                    <a:pt x="76" y="116"/>
                    <a:pt x="140" y="116"/>
                  </a:cubicBezTo>
                  <a:cubicBezTo>
                    <a:pt x="204" y="116"/>
                    <a:pt x="252" y="91"/>
                    <a:pt x="252" y="68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3"/>
                    <a:pt x="250" y="28"/>
                    <a:pt x="247" y="24"/>
                  </a:cubicBezTo>
                  <a:cubicBezTo>
                    <a:pt x="243" y="17"/>
                    <a:pt x="245" y="9"/>
                    <a:pt x="251" y="4"/>
                  </a:cubicBezTo>
                  <a:cubicBezTo>
                    <a:pt x="258" y="0"/>
                    <a:pt x="266" y="2"/>
                    <a:pt x="271" y="8"/>
                  </a:cubicBezTo>
                  <a:cubicBezTo>
                    <a:pt x="277" y="17"/>
                    <a:pt x="280" y="27"/>
                    <a:pt x="280" y="36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111"/>
                    <a:pt x="220" y="144"/>
                    <a:pt x="140" y="1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Freeform 475"/>
            <p:cNvSpPr>
              <a:spLocks/>
            </p:cNvSpPr>
            <p:nvPr/>
          </p:nvSpPr>
          <p:spPr bwMode="auto">
            <a:xfrm>
              <a:off x="1595062" y="5824538"/>
              <a:ext cx="312738" cy="161925"/>
            </a:xfrm>
            <a:custGeom>
              <a:avLst/>
              <a:gdLst>
                <a:gd name="T0" fmla="*/ 140 w 280"/>
                <a:gd name="T1" fmla="*/ 145 h 145"/>
                <a:gd name="T2" fmla="*/ 0 w 280"/>
                <a:gd name="T3" fmla="*/ 69 h 145"/>
                <a:gd name="T4" fmla="*/ 0 w 280"/>
                <a:gd name="T5" fmla="*/ 37 h 145"/>
                <a:gd name="T6" fmla="*/ 10 w 280"/>
                <a:gd name="T7" fmla="*/ 8 h 145"/>
                <a:gd name="T8" fmla="*/ 29 w 280"/>
                <a:gd name="T9" fmla="*/ 5 h 145"/>
                <a:gd name="T10" fmla="*/ 32 w 280"/>
                <a:gd name="T11" fmla="*/ 24 h 145"/>
                <a:gd name="T12" fmla="*/ 28 w 280"/>
                <a:gd name="T13" fmla="*/ 37 h 145"/>
                <a:gd name="T14" fmla="*/ 28 w 280"/>
                <a:gd name="T15" fmla="*/ 69 h 145"/>
                <a:gd name="T16" fmla="*/ 140 w 280"/>
                <a:gd name="T17" fmla="*/ 117 h 145"/>
                <a:gd name="T18" fmla="*/ 252 w 280"/>
                <a:gd name="T19" fmla="*/ 69 h 145"/>
                <a:gd name="T20" fmla="*/ 252 w 280"/>
                <a:gd name="T21" fmla="*/ 37 h 145"/>
                <a:gd name="T22" fmla="*/ 249 w 280"/>
                <a:gd name="T23" fmla="*/ 27 h 145"/>
                <a:gd name="T24" fmla="*/ 254 w 280"/>
                <a:gd name="T25" fmla="*/ 8 h 145"/>
                <a:gd name="T26" fmla="*/ 273 w 280"/>
                <a:gd name="T27" fmla="*/ 13 h 145"/>
                <a:gd name="T28" fmla="*/ 280 w 280"/>
                <a:gd name="T29" fmla="*/ 37 h 145"/>
                <a:gd name="T30" fmla="*/ 280 w 280"/>
                <a:gd name="T31" fmla="*/ 69 h 145"/>
                <a:gd name="T32" fmla="*/ 140 w 280"/>
                <a:gd name="T3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5">
                  <a:moveTo>
                    <a:pt x="140" y="145"/>
                  </a:moveTo>
                  <a:cubicBezTo>
                    <a:pt x="61" y="145"/>
                    <a:pt x="0" y="112"/>
                    <a:pt x="0" y="6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7"/>
                    <a:pt x="3" y="17"/>
                    <a:pt x="10" y="8"/>
                  </a:cubicBezTo>
                  <a:cubicBezTo>
                    <a:pt x="14" y="2"/>
                    <a:pt x="23" y="0"/>
                    <a:pt x="29" y="5"/>
                  </a:cubicBezTo>
                  <a:cubicBezTo>
                    <a:pt x="35" y="9"/>
                    <a:pt x="37" y="18"/>
                    <a:pt x="32" y="24"/>
                  </a:cubicBezTo>
                  <a:cubicBezTo>
                    <a:pt x="29" y="28"/>
                    <a:pt x="28" y="32"/>
                    <a:pt x="28" y="37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92"/>
                    <a:pt x="76" y="117"/>
                    <a:pt x="140" y="117"/>
                  </a:cubicBezTo>
                  <a:cubicBezTo>
                    <a:pt x="204" y="117"/>
                    <a:pt x="252" y="92"/>
                    <a:pt x="252" y="69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4"/>
                    <a:pt x="251" y="30"/>
                    <a:pt x="249" y="27"/>
                  </a:cubicBezTo>
                  <a:cubicBezTo>
                    <a:pt x="245" y="21"/>
                    <a:pt x="247" y="12"/>
                    <a:pt x="254" y="8"/>
                  </a:cubicBezTo>
                  <a:cubicBezTo>
                    <a:pt x="260" y="4"/>
                    <a:pt x="269" y="6"/>
                    <a:pt x="273" y="13"/>
                  </a:cubicBezTo>
                  <a:cubicBezTo>
                    <a:pt x="276" y="18"/>
                    <a:pt x="280" y="27"/>
                    <a:pt x="280" y="37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112"/>
                    <a:pt x="220" y="145"/>
                    <a:pt x="140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1" name="Freeform 476"/>
            <p:cNvSpPr>
              <a:spLocks/>
            </p:cNvSpPr>
            <p:nvPr/>
          </p:nvSpPr>
          <p:spPr bwMode="auto">
            <a:xfrm>
              <a:off x="1595062" y="5740400"/>
              <a:ext cx="312738" cy="158750"/>
            </a:xfrm>
            <a:custGeom>
              <a:avLst/>
              <a:gdLst>
                <a:gd name="T0" fmla="*/ 140 w 280"/>
                <a:gd name="T1" fmla="*/ 143 h 143"/>
                <a:gd name="T2" fmla="*/ 0 w 280"/>
                <a:gd name="T3" fmla="*/ 68 h 143"/>
                <a:gd name="T4" fmla="*/ 0 w 280"/>
                <a:gd name="T5" fmla="*/ 36 h 143"/>
                <a:gd name="T6" fmla="*/ 10 w 280"/>
                <a:gd name="T7" fmla="*/ 7 h 143"/>
                <a:gd name="T8" fmla="*/ 30 w 280"/>
                <a:gd name="T9" fmla="*/ 5 h 143"/>
                <a:gd name="T10" fmla="*/ 32 w 280"/>
                <a:gd name="T11" fmla="*/ 25 h 143"/>
                <a:gd name="T12" fmla="*/ 28 w 280"/>
                <a:gd name="T13" fmla="*/ 36 h 143"/>
                <a:gd name="T14" fmla="*/ 28 w 280"/>
                <a:gd name="T15" fmla="*/ 68 h 143"/>
                <a:gd name="T16" fmla="*/ 140 w 280"/>
                <a:gd name="T17" fmla="*/ 115 h 143"/>
                <a:gd name="T18" fmla="*/ 252 w 280"/>
                <a:gd name="T19" fmla="*/ 68 h 143"/>
                <a:gd name="T20" fmla="*/ 252 w 280"/>
                <a:gd name="T21" fmla="*/ 36 h 143"/>
                <a:gd name="T22" fmla="*/ 248 w 280"/>
                <a:gd name="T23" fmla="*/ 26 h 143"/>
                <a:gd name="T24" fmla="*/ 252 w 280"/>
                <a:gd name="T25" fmla="*/ 6 h 143"/>
                <a:gd name="T26" fmla="*/ 272 w 280"/>
                <a:gd name="T27" fmla="*/ 10 h 143"/>
                <a:gd name="T28" fmla="*/ 280 w 280"/>
                <a:gd name="T29" fmla="*/ 36 h 143"/>
                <a:gd name="T30" fmla="*/ 280 w 280"/>
                <a:gd name="T31" fmla="*/ 68 h 143"/>
                <a:gd name="T32" fmla="*/ 140 w 280"/>
                <a:gd name="T3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3">
                  <a:moveTo>
                    <a:pt x="140" y="143"/>
                  </a:moveTo>
                  <a:cubicBezTo>
                    <a:pt x="60" y="143"/>
                    <a:pt x="0" y="111"/>
                    <a:pt x="0" y="6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5"/>
                    <a:pt x="4" y="15"/>
                    <a:pt x="10" y="7"/>
                  </a:cubicBezTo>
                  <a:cubicBezTo>
                    <a:pt x="15" y="1"/>
                    <a:pt x="24" y="0"/>
                    <a:pt x="30" y="5"/>
                  </a:cubicBezTo>
                  <a:cubicBezTo>
                    <a:pt x="36" y="10"/>
                    <a:pt x="37" y="19"/>
                    <a:pt x="32" y="25"/>
                  </a:cubicBezTo>
                  <a:cubicBezTo>
                    <a:pt x="29" y="28"/>
                    <a:pt x="28" y="32"/>
                    <a:pt x="28" y="3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90"/>
                    <a:pt x="76" y="115"/>
                    <a:pt x="140" y="115"/>
                  </a:cubicBezTo>
                  <a:cubicBezTo>
                    <a:pt x="206" y="115"/>
                    <a:pt x="252" y="90"/>
                    <a:pt x="252" y="68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3"/>
                    <a:pt x="251" y="29"/>
                    <a:pt x="248" y="26"/>
                  </a:cubicBezTo>
                  <a:cubicBezTo>
                    <a:pt x="244" y="19"/>
                    <a:pt x="246" y="11"/>
                    <a:pt x="252" y="6"/>
                  </a:cubicBezTo>
                  <a:cubicBezTo>
                    <a:pt x="259" y="2"/>
                    <a:pt x="267" y="4"/>
                    <a:pt x="272" y="10"/>
                  </a:cubicBezTo>
                  <a:cubicBezTo>
                    <a:pt x="277" y="19"/>
                    <a:pt x="280" y="27"/>
                    <a:pt x="280" y="36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111"/>
                    <a:pt x="220" y="143"/>
                    <a:pt x="140" y="14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Freeform 477"/>
            <p:cNvSpPr>
              <a:spLocks noEditPoints="1"/>
            </p:cNvSpPr>
            <p:nvPr/>
          </p:nvSpPr>
          <p:spPr bwMode="auto">
            <a:xfrm>
              <a:off x="1595062" y="5608638"/>
              <a:ext cx="312738" cy="204787"/>
            </a:xfrm>
            <a:custGeom>
              <a:avLst/>
              <a:gdLst>
                <a:gd name="T0" fmla="*/ 140 w 280"/>
                <a:gd name="T1" fmla="*/ 184 h 184"/>
                <a:gd name="T2" fmla="*/ 0 w 280"/>
                <a:gd name="T3" fmla="*/ 108 h 184"/>
                <a:gd name="T4" fmla="*/ 0 w 280"/>
                <a:gd name="T5" fmla="*/ 76 h 184"/>
                <a:gd name="T6" fmla="*/ 140 w 280"/>
                <a:gd name="T7" fmla="*/ 0 h 184"/>
                <a:gd name="T8" fmla="*/ 280 w 280"/>
                <a:gd name="T9" fmla="*/ 76 h 184"/>
                <a:gd name="T10" fmla="*/ 280 w 280"/>
                <a:gd name="T11" fmla="*/ 108 h 184"/>
                <a:gd name="T12" fmla="*/ 140 w 280"/>
                <a:gd name="T13" fmla="*/ 184 h 184"/>
                <a:gd name="T14" fmla="*/ 140 w 280"/>
                <a:gd name="T15" fmla="*/ 28 h 184"/>
                <a:gd name="T16" fmla="*/ 28 w 280"/>
                <a:gd name="T17" fmla="*/ 76 h 184"/>
                <a:gd name="T18" fmla="*/ 28 w 280"/>
                <a:gd name="T19" fmla="*/ 108 h 184"/>
                <a:gd name="T20" fmla="*/ 140 w 280"/>
                <a:gd name="T21" fmla="*/ 156 h 184"/>
                <a:gd name="T22" fmla="*/ 252 w 280"/>
                <a:gd name="T23" fmla="*/ 108 h 184"/>
                <a:gd name="T24" fmla="*/ 252 w 280"/>
                <a:gd name="T25" fmla="*/ 76 h 184"/>
                <a:gd name="T26" fmla="*/ 140 w 280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0" h="184">
                  <a:moveTo>
                    <a:pt x="140" y="184"/>
                  </a:moveTo>
                  <a:cubicBezTo>
                    <a:pt x="61" y="184"/>
                    <a:pt x="0" y="151"/>
                    <a:pt x="0" y="10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3"/>
                    <a:pt x="61" y="0"/>
                    <a:pt x="140" y="0"/>
                  </a:cubicBezTo>
                  <a:cubicBezTo>
                    <a:pt x="220" y="0"/>
                    <a:pt x="280" y="33"/>
                    <a:pt x="280" y="76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51"/>
                    <a:pt x="220" y="184"/>
                    <a:pt x="140" y="184"/>
                  </a:cubicBezTo>
                  <a:close/>
                  <a:moveTo>
                    <a:pt x="140" y="28"/>
                  </a:moveTo>
                  <a:cubicBezTo>
                    <a:pt x="76" y="28"/>
                    <a:pt x="28" y="53"/>
                    <a:pt x="28" y="76"/>
                  </a:cubicBezTo>
                  <a:cubicBezTo>
                    <a:pt x="28" y="108"/>
                    <a:pt x="28" y="108"/>
                    <a:pt x="28" y="108"/>
                  </a:cubicBezTo>
                  <a:cubicBezTo>
                    <a:pt x="28" y="131"/>
                    <a:pt x="76" y="156"/>
                    <a:pt x="140" y="156"/>
                  </a:cubicBezTo>
                  <a:cubicBezTo>
                    <a:pt x="204" y="156"/>
                    <a:pt x="252" y="131"/>
                    <a:pt x="252" y="108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52" y="53"/>
                    <a:pt x="204" y="28"/>
                    <a:pt x="140" y="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6894948" y="2488204"/>
            <a:ext cx="424579" cy="413123"/>
            <a:chOff x="5023349" y="5270500"/>
            <a:chExt cx="941388" cy="915988"/>
          </a:xfrm>
        </p:grpSpPr>
        <p:sp>
          <p:nvSpPr>
            <p:cNvPr id="52" name="Freeform 396"/>
            <p:cNvSpPr>
              <a:spLocks/>
            </p:cNvSpPr>
            <p:nvPr/>
          </p:nvSpPr>
          <p:spPr bwMode="auto">
            <a:xfrm>
              <a:off x="5193212" y="5270500"/>
              <a:ext cx="771525" cy="554037"/>
            </a:xfrm>
            <a:custGeom>
              <a:avLst/>
              <a:gdLst>
                <a:gd name="T0" fmla="*/ 636 w 690"/>
                <a:gd name="T1" fmla="*/ 496 h 496"/>
                <a:gd name="T2" fmla="*/ 164 w 690"/>
                <a:gd name="T3" fmla="*/ 496 h 496"/>
                <a:gd name="T4" fmla="*/ 150 w 690"/>
                <a:gd name="T5" fmla="*/ 482 h 496"/>
                <a:gd name="T6" fmla="*/ 164 w 690"/>
                <a:gd name="T7" fmla="*/ 468 h 496"/>
                <a:gd name="T8" fmla="*/ 636 w 690"/>
                <a:gd name="T9" fmla="*/ 468 h 496"/>
                <a:gd name="T10" fmla="*/ 662 w 690"/>
                <a:gd name="T11" fmla="*/ 442 h 496"/>
                <a:gd name="T12" fmla="*/ 662 w 690"/>
                <a:gd name="T13" fmla="*/ 54 h 496"/>
                <a:gd name="T14" fmla="*/ 636 w 690"/>
                <a:gd name="T15" fmla="*/ 28 h 496"/>
                <a:gd name="T16" fmla="*/ 54 w 690"/>
                <a:gd name="T17" fmla="*/ 28 h 496"/>
                <a:gd name="T18" fmla="*/ 28 w 690"/>
                <a:gd name="T19" fmla="*/ 54 h 496"/>
                <a:gd name="T20" fmla="*/ 28 w 690"/>
                <a:gd name="T21" fmla="*/ 247 h 496"/>
                <a:gd name="T22" fmla="*/ 14 w 690"/>
                <a:gd name="T23" fmla="*/ 261 h 496"/>
                <a:gd name="T24" fmla="*/ 0 w 690"/>
                <a:gd name="T25" fmla="*/ 247 h 496"/>
                <a:gd name="T26" fmla="*/ 0 w 690"/>
                <a:gd name="T27" fmla="*/ 54 h 496"/>
                <a:gd name="T28" fmla="*/ 54 w 690"/>
                <a:gd name="T29" fmla="*/ 0 h 496"/>
                <a:gd name="T30" fmla="*/ 636 w 690"/>
                <a:gd name="T31" fmla="*/ 0 h 496"/>
                <a:gd name="T32" fmla="*/ 690 w 690"/>
                <a:gd name="T33" fmla="*/ 54 h 496"/>
                <a:gd name="T34" fmla="*/ 690 w 690"/>
                <a:gd name="T35" fmla="*/ 442 h 496"/>
                <a:gd name="T36" fmla="*/ 636 w 690"/>
                <a:gd name="T37" fmla="*/ 4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90" h="496">
                  <a:moveTo>
                    <a:pt x="636" y="496"/>
                  </a:moveTo>
                  <a:cubicBezTo>
                    <a:pt x="164" y="496"/>
                    <a:pt x="164" y="496"/>
                    <a:pt x="164" y="496"/>
                  </a:cubicBezTo>
                  <a:cubicBezTo>
                    <a:pt x="156" y="496"/>
                    <a:pt x="150" y="490"/>
                    <a:pt x="150" y="482"/>
                  </a:cubicBezTo>
                  <a:cubicBezTo>
                    <a:pt x="150" y="474"/>
                    <a:pt x="156" y="468"/>
                    <a:pt x="164" y="468"/>
                  </a:cubicBezTo>
                  <a:cubicBezTo>
                    <a:pt x="636" y="468"/>
                    <a:pt x="636" y="468"/>
                    <a:pt x="636" y="468"/>
                  </a:cubicBezTo>
                  <a:cubicBezTo>
                    <a:pt x="650" y="468"/>
                    <a:pt x="662" y="456"/>
                    <a:pt x="662" y="442"/>
                  </a:cubicBezTo>
                  <a:cubicBezTo>
                    <a:pt x="662" y="54"/>
                    <a:pt x="662" y="54"/>
                    <a:pt x="662" y="54"/>
                  </a:cubicBezTo>
                  <a:cubicBezTo>
                    <a:pt x="662" y="40"/>
                    <a:pt x="650" y="28"/>
                    <a:pt x="636" y="28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40" y="28"/>
                    <a:pt x="28" y="40"/>
                    <a:pt x="28" y="54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8" y="255"/>
                    <a:pt x="22" y="261"/>
                    <a:pt x="14" y="261"/>
                  </a:cubicBezTo>
                  <a:cubicBezTo>
                    <a:pt x="6" y="261"/>
                    <a:pt x="0" y="255"/>
                    <a:pt x="0" y="24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636" y="0"/>
                    <a:pt x="636" y="0"/>
                    <a:pt x="636" y="0"/>
                  </a:cubicBezTo>
                  <a:cubicBezTo>
                    <a:pt x="666" y="0"/>
                    <a:pt x="690" y="24"/>
                    <a:pt x="690" y="54"/>
                  </a:cubicBezTo>
                  <a:cubicBezTo>
                    <a:pt x="690" y="442"/>
                    <a:pt x="690" y="442"/>
                    <a:pt x="690" y="442"/>
                  </a:cubicBezTo>
                  <a:cubicBezTo>
                    <a:pt x="690" y="472"/>
                    <a:pt x="666" y="496"/>
                    <a:pt x="636" y="49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3" name="Freeform 464"/>
            <p:cNvSpPr>
              <a:spLocks/>
            </p:cNvSpPr>
            <p:nvPr/>
          </p:nvSpPr>
          <p:spPr bwMode="auto">
            <a:xfrm>
              <a:off x="5196387" y="5391150"/>
              <a:ext cx="762000" cy="31750"/>
            </a:xfrm>
            <a:custGeom>
              <a:avLst/>
              <a:gdLst>
                <a:gd name="T0" fmla="*/ 668 w 682"/>
                <a:gd name="T1" fmla="*/ 28 h 28"/>
                <a:gd name="T2" fmla="*/ 14 w 682"/>
                <a:gd name="T3" fmla="*/ 28 h 28"/>
                <a:gd name="T4" fmla="*/ 0 w 682"/>
                <a:gd name="T5" fmla="*/ 14 h 28"/>
                <a:gd name="T6" fmla="*/ 14 w 682"/>
                <a:gd name="T7" fmla="*/ 0 h 28"/>
                <a:gd name="T8" fmla="*/ 668 w 682"/>
                <a:gd name="T9" fmla="*/ 0 h 28"/>
                <a:gd name="T10" fmla="*/ 682 w 682"/>
                <a:gd name="T11" fmla="*/ 14 h 28"/>
                <a:gd name="T12" fmla="*/ 668 w 68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2" h="28">
                  <a:moveTo>
                    <a:pt x="668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668" y="0"/>
                    <a:pt x="668" y="0"/>
                    <a:pt x="668" y="0"/>
                  </a:cubicBezTo>
                  <a:cubicBezTo>
                    <a:pt x="676" y="0"/>
                    <a:pt x="682" y="6"/>
                    <a:pt x="682" y="14"/>
                  </a:cubicBezTo>
                  <a:cubicBezTo>
                    <a:pt x="682" y="22"/>
                    <a:pt x="676" y="28"/>
                    <a:pt x="668" y="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Freeform 465"/>
            <p:cNvSpPr>
              <a:spLocks/>
            </p:cNvSpPr>
            <p:nvPr/>
          </p:nvSpPr>
          <p:spPr bwMode="auto">
            <a:xfrm>
              <a:off x="5397999" y="5654675"/>
              <a:ext cx="469900" cy="31750"/>
            </a:xfrm>
            <a:custGeom>
              <a:avLst/>
              <a:gdLst>
                <a:gd name="T0" fmla="*/ 408 w 422"/>
                <a:gd name="T1" fmla="*/ 28 h 28"/>
                <a:gd name="T2" fmla="*/ 14 w 422"/>
                <a:gd name="T3" fmla="*/ 28 h 28"/>
                <a:gd name="T4" fmla="*/ 0 w 422"/>
                <a:gd name="T5" fmla="*/ 14 h 28"/>
                <a:gd name="T6" fmla="*/ 14 w 422"/>
                <a:gd name="T7" fmla="*/ 0 h 28"/>
                <a:gd name="T8" fmla="*/ 408 w 422"/>
                <a:gd name="T9" fmla="*/ 0 h 28"/>
                <a:gd name="T10" fmla="*/ 422 w 422"/>
                <a:gd name="T11" fmla="*/ 14 h 28"/>
                <a:gd name="T12" fmla="*/ 408 w 42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2" h="28">
                  <a:moveTo>
                    <a:pt x="408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408" y="0"/>
                    <a:pt x="408" y="0"/>
                    <a:pt x="408" y="0"/>
                  </a:cubicBezTo>
                  <a:cubicBezTo>
                    <a:pt x="416" y="0"/>
                    <a:pt x="422" y="6"/>
                    <a:pt x="422" y="14"/>
                  </a:cubicBezTo>
                  <a:cubicBezTo>
                    <a:pt x="422" y="22"/>
                    <a:pt x="416" y="28"/>
                    <a:pt x="408" y="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Freeform 480"/>
            <p:cNvSpPr>
              <a:spLocks/>
            </p:cNvSpPr>
            <p:nvPr/>
          </p:nvSpPr>
          <p:spPr bwMode="auto">
            <a:xfrm>
              <a:off x="5023349" y="6024563"/>
              <a:ext cx="312738" cy="161925"/>
            </a:xfrm>
            <a:custGeom>
              <a:avLst/>
              <a:gdLst>
                <a:gd name="T0" fmla="*/ 140 w 280"/>
                <a:gd name="T1" fmla="*/ 145 h 145"/>
                <a:gd name="T2" fmla="*/ 0 w 280"/>
                <a:gd name="T3" fmla="*/ 70 h 145"/>
                <a:gd name="T4" fmla="*/ 0 w 280"/>
                <a:gd name="T5" fmla="*/ 38 h 145"/>
                <a:gd name="T6" fmla="*/ 9 w 280"/>
                <a:gd name="T7" fmla="*/ 10 h 145"/>
                <a:gd name="T8" fmla="*/ 29 w 280"/>
                <a:gd name="T9" fmla="*/ 6 h 145"/>
                <a:gd name="T10" fmla="*/ 33 w 280"/>
                <a:gd name="T11" fmla="*/ 26 h 145"/>
                <a:gd name="T12" fmla="*/ 28 w 280"/>
                <a:gd name="T13" fmla="*/ 38 h 145"/>
                <a:gd name="T14" fmla="*/ 28 w 280"/>
                <a:gd name="T15" fmla="*/ 70 h 145"/>
                <a:gd name="T16" fmla="*/ 140 w 280"/>
                <a:gd name="T17" fmla="*/ 117 h 145"/>
                <a:gd name="T18" fmla="*/ 252 w 280"/>
                <a:gd name="T19" fmla="*/ 70 h 145"/>
                <a:gd name="T20" fmla="*/ 252 w 280"/>
                <a:gd name="T21" fmla="*/ 38 h 145"/>
                <a:gd name="T22" fmla="*/ 247 w 280"/>
                <a:gd name="T23" fmla="*/ 24 h 145"/>
                <a:gd name="T24" fmla="*/ 250 w 280"/>
                <a:gd name="T25" fmla="*/ 5 h 145"/>
                <a:gd name="T26" fmla="*/ 269 w 280"/>
                <a:gd name="T27" fmla="*/ 8 h 145"/>
                <a:gd name="T28" fmla="*/ 280 w 280"/>
                <a:gd name="T29" fmla="*/ 38 h 145"/>
                <a:gd name="T30" fmla="*/ 280 w 280"/>
                <a:gd name="T31" fmla="*/ 70 h 145"/>
                <a:gd name="T32" fmla="*/ 140 w 280"/>
                <a:gd name="T3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5">
                  <a:moveTo>
                    <a:pt x="140" y="145"/>
                  </a:moveTo>
                  <a:cubicBezTo>
                    <a:pt x="60" y="145"/>
                    <a:pt x="0" y="113"/>
                    <a:pt x="0" y="7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29"/>
                    <a:pt x="3" y="19"/>
                    <a:pt x="9" y="10"/>
                  </a:cubicBezTo>
                  <a:cubicBezTo>
                    <a:pt x="14" y="4"/>
                    <a:pt x="22" y="2"/>
                    <a:pt x="29" y="6"/>
                  </a:cubicBezTo>
                  <a:cubicBezTo>
                    <a:pt x="35" y="11"/>
                    <a:pt x="37" y="19"/>
                    <a:pt x="33" y="26"/>
                  </a:cubicBezTo>
                  <a:cubicBezTo>
                    <a:pt x="30" y="30"/>
                    <a:pt x="28" y="35"/>
                    <a:pt x="28" y="38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8" y="92"/>
                    <a:pt x="76" y="117"/>
                    <a:pt x="140" y="117"/>
                  </a:cubicBezTo>
                  <a:cubicBezTo>
                    <a:pt x="206" y="117"/>
                    <a:pt x="252" y="92"/>
                    <a:pt x="252" y="70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2" y="34"/>
                    <a:pt x="250" y="29"/>
                    <a:pt x="247" y="24"/>
                  </a:cubicBezTo>
                  <a:cubicBezTo>
                    <a:pt x="242" y="18"/>
                    <a:pt x="244" y="9"/>
                    <a:pt x="250" y="5"/>
                  </a:cubicBezTo>
                  <a:cubicBezTo>
                    <a:pt x="256" y="0"/>
                    <a:pt x="265" y="2"/>
                    <a:pt x="269" y="8"/>
                  </a:cubicBezTo>
                  <a:cubicBezTo>
                    <a:pt x="277" y="18"/>
                    <a:pt x="280" y="28"/>
                    <a:pt x="280" y="38"/>
                  </a:cubicBezTo>
                  <a:cubicBezTo>
                    <a:pt x="280" y="70"/>
                    <a:pt x="280" y="70"/>
                    <a:pt x="280" y="70"/>
                  </a:cubicBezTo>
                  <a:cubicBezTo>
                    <a:pt x="280" y="113"/>
                    <a:pt x="220" y="145"/>
                    <a:pt x="140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6" name="Freeform 481"/>
            <p:cNvSpPr>
              <a:spLocks/>
            </p:cNvSpPr>
            <p:nvPr/>
          </p:nvSpPr>
          <p:spPr bwMode="auto">
            <a:xfrm>
              <a:off x="5023349" y="5888038"/>
              <a:ext cx="312738" cy="160337"/>
            </a:xfrm>
            <a:custGeom>
              <a:avLst/>
              <a:gdLst>
                <a:gd name="T0" fmla="*/ 140 w 280"/>
                <a:gd name="T1" fmla="*/ 144 h 144"/>
                <a:gd name="T2" fmla="*/ 0 w 280"/>
                <a:gd name="T3" fmla="*/ 68 h 144"/>
                <a:gd name="T4" fmla="*/ 0 w 280"/>
                <a:gd name="T5" fmla="*/ 36 h 144"/>
                <a:gd name="T6" fmla="*/ 9 w 280"/>
                <a:gd name="T7" fmla="*/ 8 h 144"/>
                <a:gd name="T8" fmla="*/ 29 w 280"/>
                <a:gd name="T9" fmla="*/ 4 h 144"/>
                <a:gd name="T10" fmla="*/ 33 w 280"/>
                <a:gd name="T11" fmla="*/ 24 h 144"/>
                <a:gd name="T12" fmla="*/ 28 w 280"/>
                <a:gd name="T13" fmla="*/ 36 h 144"/>
                <a:gd name="T14" fmla="*/ 28 w 280"/>
                <a:gd name="T15" fmla="*/ 68 h 144"/>
                <a:gd name="T16" fmla="*/ 140 w 280"/>
                <a:gd name="T17" fmla="*/ 116 h 144"/>
                <a:gd name="T18" fmla="*/ 252 w 280"/>
                <a:gd name="T19" fmla="*/ 68 h 144"/>
                <a:gd name="T20" fmla="*/ 252 w 280"/>
                <a:gd name="T21" fmla="*/ 36 h 144"/>
                <a:gd name="T22" fmla="*/ 248 w 280"/>
                <a:gd name="T23" fmla="*/ 25 h 144"/>
                <a:gd name="T24" fmla="*/ 250 w 280"/>
                <a:gd name="T25" fmla="*/ 5 h 144"/>
                <a:gd name="T26" fmla="*/ 270 w 280"/>
                <a:gd name="T27" fmla="*/ 7 h 144"/>
                <a:gd name="T28" fmla="*/ 280 w 280"/>
                <a:gd name="T29" fmla="*/ 36 h 144"/>
                <a:gd name="T30" fmla="*/ 280 w 280"/>
                <a:gd name="T31" fmla="*/ 68 h 144"/>
                <a:gd name="T32" fmla="*/ 140 w 280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4">
                  <a:moveTo>
                    <a:pt x="140" y="144"/>
                  </a:moveTo>
                  <a:cubicBezTo>
                    <a:pt x="61" y="144"/>
                    <a:pt x="0" y="111"/>
                    <a:pt x="0" y="6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7"/>
                    <a:pt x="3" y="17"/>
                    <a:pt x="9" y="8"/>
                  </a:cubicBezTo>
                  <a:cubicBezTo>
                    <a:pt x="14" y="2"/>
                    <a:pt x="22" y="0"/>
                    <a:pt x="29" y="4"/>
                  </a:cubicBezTo>
                  <a:cubicBezTo>
                    <a:pt x="35" y="9"/>
                    <a:pt x="37" y="17"/>
                    <a:pt x="33" y="24"/>
                  </a:cubicBezTo>
                  <a:cubicBezTo>
                    <a:pt x="30" y="28"/>
                    <a:pt x="28" y="33"/>
                    <a:pt x="28" y="3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91"/>
                    <a:pt x="76" y="116"/>
                    <a:pt x="140" y="116"/>
                  </a:cubicBezTo>
                  <a:cubicBezTo>
                    <a:pt x="204" y="116"/>
                    <a:pt x="252" y="91"/>
                    <a:pt x="252" y="68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2"/>
                    <a:pt x="251" y="28"/>
                    <a:pt x="248" y="25"/>
                  </a:cubicBezTo>
                  <a:cubicBezTo>
                    <a:pt x="243" y="19"/>
                    <a:pt x="244" y="10"/>
                    <a:pt x="250" y="5"/>
                  </a:cubicBezTo>
                  <a:cubicBezTo>
                    <a:pt x="256" y="0"/>
                    <a:pt x="265" y="1"/>
                    <a:pt x="270" y="7"/>
                  </a:cubicBezTo>
                  <a:cubicBezTo>
                    <a:pt x="276" y="15"/>
                    <a:pt x="280" y="25"/>
                    <a:pt x="280" y="36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111"/>
                    <a:pt x="220" y="144"/>
                    <a:pt x="140" y="1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7" name="Freeform 482"/>
            <p:cNvSpPr>
              <a:spLocks/>
            </p:cNvSpPr>
            <p:nvPr/>
          </p:nvSpPr>
          <p:spPr bwMode="auto">
            <a:xfrm>
              <a:off x="5023349" y="5799138"/>
              <a:ext cx="312738" cy="161925"/>
            </a:xfrm>
            <a:custGeom>
              <a:avLst/>
              <a:gdLst>
                <a:gd name="T0" fmla="*/ 140 w 280"/>
                <a:gd name="T1" fmla="*/ 145 h 145"/>
                <a:gd name="T2" fmla="*/ 0 w 280"/>
                <a:gd name="T3" fmla="*/ 69 h 145"/>
                <a:gd name="T4" fmla="*/ 0 w 280"/>
                <a:gd name="T5" fmla="*/ 37 h 145"/>
                <a:gd name="T6" fmla="*/ 11 w 280"/>
                <a:gd name="T7" fmla="*/ 8 h 145"/>
                <a:gd name="T8" fmla="*/ 30 w 280"/>
                <a:gd name="T9" fmla="*/ 5 h 145"/>
                <a:gd name="T10" fmla="*/ 33 w 280"/>
                <a:gd name="T11" fmla="*/ 24 h 145"/>
                <a:gd name="T12" fmla="*/ 28 w 280"/>
                <a:gd name="T13" fmla="*/ 37 h 145"/>
                <a:gd name="T14" fmla="*/ 28 w 280"/>
                <a:gd name="T15" fmla="*/ 69 h 145"/>
                <a:gd name="T16" fmla="*/ 140 w 280"/>
                <a:gd name="T17" fmla="*/ 117 h 145"/>
                <a:gd name="T18" fmla="*/ 252 w 280"/>
                <a:gd name="T19" fmla="*/ 69 h 145"/>
                <a:gd name="T20" fmla="*/ 252 w 280"/>
                <a:gd name="T21" fmla="*/ 37 h 145"/>
                <a:gd name="T22" fmla="*/ 249 w 280"/>
                <a:gd name="T23" fmla="*/ 27 h 145"/>
                <a:gd name="T24" fmla="*/ 254 w 280"/>
                <a:gd name="T25" fmla="*/ 8 h 145"/>
                <a:gd name="T26" fmla="*/ 273 w 280"/>
                <a:gd name="T27" fmla="*/ 13 h 145"/>
                <a:gd name="T28" fmla="*/ 280 w 280"/>
                <a:gd name="T29" fmla="*/ 37 h 145"/>
                <a:gd name="T30" fmla="*/ 280 w 280"/>
                <a:gd name="T31" fmla="*/ 69 h 145"/>
                <a:gd name="T32" fmla="*/ 140 w 280"/>
                <a:gd name="T3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5">
                  <a:moveTo>
                    <a:pt x="140" y="145"/>
                  </a:moveTo>
                  <a:cubicBezTo>
                    <a:pt x="61" y="145"/>
                    <a:pt x="0" y="112"/>
                    <a:pt x="0" y="6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27"/>
                    <a:pt x="3" y="18"/>
                    <a:pt x="11" y="8"/>
                  </a:cubicBezTo>
                  <a:cubicBezTo>
                    <a:pt x="15" y="2"/>
                    <a:pt x="24" y="0"/>
                    <a:pt x="30" y="5"/>
                  </a:cubicBezTo>
                  <a:cubicBezTo>
                    <a:pt x="36" y="9"/>
                    <a:pt x="38" y="18"/>
                    <a:pt x="33" y="24"/>
                  </a:cubicBezTo>
                  <a:cubicBezTo>
                    <a:pt x="30" y="29"/>
                    <a:pt x="28" y="33"/>
                    <a:pt x="28" y="37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92"/>
                    <a:pt x="76" y="117"/>
                    <a:pt x="140" y="117"/>
                  </a:cubicBezTo>
                  <a:cubicBezTo>
                    <a:pt x="204" y="117"/>
                    <a:pt x="252" y="92"/>
                    <a:pt x="252" y="69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4"/>
                    <a:pt x="251" y="30"/>
                    <a:pt x="249" y="27"/>
                  </a:cubicBezTo>
                  <a:cubicBezTo>
                    <a:pt x="245" y="21"/>
                    <a:pt x="247" y="12"/>
                    <a:pt x="254" y="8"/>
                  </a:cubicBezTo>
                  <a:cubicBezTo>
                    <a:pt x="260" y="4"/>
                    <a:pt x="269" y="6"/>
                    <a:pt x="273" y="13"/>
                  </a:cubicBezTo>
                  <a:cubicBezTo>
                    <a:pt x="276" y="18"/>
                    <a:pt x="280" y="27"/>
                    <a:pt x="280" y="37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112"/>
                    <a:pt x="220" y="145"/>
                    <a:pt x="140" y="1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8" name="Freeform 483"/>
            <p:cNvSpPr>
              <a:spLocks/>
            </p:cNvSpPr>
            <p:nvPr/>
          </p:nvSpPr>
          <p:spPr bwMode="auto">
            <a:xfrm>
              <a:off x="5023349" y="5715000"/>
              <a:ext cx="312738" cy="158750"/>
            </a:xfrm>
            <a:custGeom>
              <a:avLst/>
              <a:gdLst>
                <a:gd name="T0" fmla="*/ 140 w 280"/>
                <a:gd name="T1" fmla="*/ 143 h 143"/>
                <a:gd name="T2" fmla="*/ 0 w 280"/>
                <a:gd name="T3" fmla="*/ 68 h 143"/>
                <a:gd name="T4" fmla="*/ 0 w 280"/>
                <a:gd name="T5" fmla="*/ 36 h 143"/>
                <a:gd name="T6" fmla="*/ 9 w 280"/>
                <a:gd name="T7" fmla="*/ 8 h 143"/>
                <a:gd name="T8" fmla="*/ 29 w 280"/>
                <a:gd name="T9" fmla="*/ 4 h 143"/>
                <a:gd name="T10" fmla="*/ 33 w 280"/>
                <a:gd name="T11" fmla="*/ 24 h 143"/>
                <a:gd name="T12" fmla="*/ 28 w 280"/>
                <a:gd name="T13" fmla="*/ 36 h 143"/>
                <a:gd name="T14" fmla="*/ 28 w 280"/>
                <a:gd name="T15" fmla="*/ 68 h 143"/>
                <a:gd name="T16" fmla="*/ 140 w 280"/>
                <a:gd name="T17" fmla="*/ 115 h 143"/>
                <a:gd name="T18" fmla="*/ 252 w 280"/>
                <a:gd name="T19" fmla="*/ 68 h 143"/>
                <a:gd name="T20" fmla="*/ 252 w 280"/>
                <a:gd name="T21" fmla="*/ 36 h 143"/>
                <a:gd name="T22" fmla="*/ 248 w 280"/>
                <a:gd name="T23" fmla="*/ 26 h 143"/>
                <a:gd name="T24" fmla="*/ 252 w 280"/>
                <a:gd name="T25" fmla="*/ 6 h 143"/>
                <a:gd name="T26" fmla="*/ 272 w 280"/>
                <a:gd name="T27" fmla="*/ 10 h 143"/>
                <a:gd name="T28" fmla="*/ 280 w 280"/>
                <a:gd name="T29" fmla="*/ 36 h 143"/>
                <a:gd name="T30" fmla="*/ 280 w 280"/>
                <a:gd name="T31" fmla="*/ 68 h 143"/>
                <a:gd name="T32" fmla="*/ 140 w 280"/>
                <a:gd name="T3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0" h="143">
                  <a:moveTo>
                    <a:pt x="140" y="143"/>
                  </a:moveTo>
                  <a:cubicBezTo>
                    <a:pt x="60" y="143"/>
                    <a:pt x="0" y="111"/>
                    <a:pt x="0" y="6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7"/>
                    <a:pt x="3" y="17"/>
                    <a:pt x="9" y="8"/>
                  </a:cubicBezTo>
                  <a:cubicBezTo>
                    <a:pt x="14" y="2"/>
                    <a:pt x="22" y="0"/>
                    <a:pt x="29" y="4"/>
                  </a:cubicBezTo>
                  <a:cubicBezTo>
                    <a:pt x="35" y="9"/>
                    <a:pt x="37" y="17"/>
                    <a:pt x="33" y="24"/>
                  </a:cubicBezTo>
                  <a:cubicBezTo>
                    <a:pt x="30" y="28"/>
                    <a:pt x="28" y="33"/>
                    <a:pt x="28" y="3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90"/>
                    <a:pt x="76" y="115"/>
                    <a:pt x="140" y="115"/>
                  </a:cubicBezTo>
                  <a:cubicBezTo>
                    <a:pt x="206" y="115"/>
                    <a:pt x="252" y="90"/>
                    <a:pt x="252" y="68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3"/>
                    <a:pt x="251" y="29"/>
                    <a:pt x="248" y="26"/>
                  </a:cubicBezTo>
                  <a:cubicBezTo>
                    <a:pt x="244" y="19"/>
                    <a:pt x="246" y="11"/>
                    <a:pt x="252" y="6"/>
                  </a:cubicBezTo>
                  <a:cubicBezTo>
                    <a:pt x="259" y="2"/>
                    <a:pt x="267" y="4"/>
                    <a:pt x="272" y="10"/>
                  </a:cubicBezTo>
                  <a:cubicBezTo>
                    <a:pt x="277" y="19"/>
                    <a:pt x="280" y="27"/>
                    <a:pt x="280" y="36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111"/>
                    <a:pt x="220" y="143"/>
                    <a:pt x="140" y="14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Freeform 484"/>
            <p:cNvSpPr>
              <a:spLocks noEditPoints="1"/>
            </p:cNvSpPr>
            <p:nvPr/>
          </p:nvSpPr>
          <p:spPr bwMode="auto">
            <a:xfrm>
              <a:off x="5023349" y="5581650"/>
              <a:ext cx="312738" cy="206375"/>
            </a:xfrm>
            <a:custGeom>
              <a:avLst/>
              <a:gdLst>
                <a:gd name="T0" fmla="*/ 140 w 280"/>
                <a:gd name="T1" fmla="*/ 184 h 184"/>
                <a:gd name="T2" fmla="*/ 0 w 280"/>
                <a:gd name="T3" fmla="*/ 108 h 184"/>
                <a:gd name="T4" fmla="*/ 0 w 280"/>
                <a:gd name="T5" fmla="*/ 76 h 184"/>
                <a:gd name="T6" fmla="*/ 140 w 280"/>
                <a:gd name="T7" fmla="*/ 0 h 184"/>
                <a:gd name="T8" fmla="*/ 280 w 280"/>
                <a:gd name="T9" fmla="*/ 76 h 184"/>
                <a:gd name="T10" fmla="*/ 280 w 280"/>
                <a:gd name="T11" fmla="*/ 108 h 184"/>
                <a:gd name="T12" fmla="*/ 140 w 280"/>
                <a:gd name="T13" fmla="*/ 184 h 184"/>
                <a:gd name="T14" fmla="*/ 140 w 280"/>
                <a:gd name="T15" fmla="*/ 28 h 184"/>
                <a:gd name="T16" fmla="*/ 28 w 280"/>
                <a:gd name="T17" fmla="*/ 76 h 184"/>
                <a:gd name="T18" fmla="*/ 28 w 280"/>
                <a:gd name="T19" fmla="*/ 108 h 184"/>
                <a:gd name="T20" fmla="*/ 140 w 280"/>
                <a:gd name="T21" fmla="*/ 156 h 184"/>
                <a:gd name="T22" fmla="*/ 252 w 280"/>
                <a:gd name="T23" fmla="*/ 108 h 184"/>
                <a:gd name="T24" fmla="*/ 252 w 280"/>
                <a:gd name="T25" fmla="*/ 76 h 184"/>
                <a:gd name="T26" fmla="*/ 140 w 280"/>
                <a:gd name="T27" fmla="*/ 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0" h="184">
                  <a:moveTo>
                    <a:pt x="140" y="184"/>
                  </a:moveTo>
                  <a:cubicBezTo>
                    <a:pt x="61" y="184"/>
                    <a:pt x="0" y="151"/>
                    <a:pt x="0" y="10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33"/>
                    <a:pt x="61" y="0"/>
                    <a:pt x="140" y="0"/>
                  </a:cubicBezTo>
                  <a:cubicBezTo>
                    <a:pt x="220" y="0"/>
                    <a:pt x="280" y="33"/>
                    <a:pt x="280" y="76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51"/>
                    <a:pt x="220" y="184"/>
                    <a:pt x="140" y="184"/>
                  </a:cubicBezTo>
                  <a:close/>
                  <a:moveTo>
                    <a:pt x="140" y="28"/>
                  </a:moveTo>
                  <a:cubicBezTo>
                    <a:pt x="76" y="28"/>
                    <a:pt x="28" y="53"/>
                    <a:pt x="28" y="76"/>
                  </a:cubicBezTo>
                  <a:cubicBezTo>
                    <a:pt x="28" y="108"/>
                    <a:pt x="28" y="108"/>
                    <a:pt x="28" y="108"/>
                  </a:cubicBezTo>
                  <a:cubicBezTo>
                    <a:pt x="28" y="131"/>
                    <a:pt x="76" y="156"/>
                    <a:pt x="140" y="156"/>
                  </a:cubicBezTo>
                  <a:cubicBezTo>
                    <a:pt x="204" y="156"/>
                    <a:pt x="252" y="131"/>
                    <a:pt x="252" y="108"/>
                  </a:cubicBezTo>
                  <a:cubicBezTo>
                    <a:pt x="252" y="76"/>
                    <a:pt x="252" y="76"/>
                    <a:pt x="252" y="76"/>
                  </a:cubicBezTo>
                  <a:cubicBezTo>
                    <a:pt x="252" y="53"/>
                    <a:pt x="204" y="28"/>
                    <a:pt x="140" y="2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9842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847528" y="5589240"/>
            <a:ext cx="8784976" cy="792087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Risk factor analysis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거래 시장 변화 분석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grpSp>
        <p:nvGrpSpPr>
          <p:cNvPr id="32" name="그룹 31"/>
          <p:cNvGrpSpPr/>
          <p:nvPr/>
        </p:nvGrpSpPr>
        <p:grpSpPr>
          <a:xfrm>
            <a:off x="1055439" y="2165095"/>
            <a:ext cx="3288962" cy="773944"/>
            <a:chOff x="1055439" y="2165095"/>
            <a:chExt cx="3288962" cy="773944"/>
          </a:xfrm>
        </p:grpSpPr>
        <p:sp>
          <p:nvSpPr>
            <p:cNvPr id="33" name="TextBox 32"/>
            <p:cNvSpPr txBox="1"/>
            <p:nvPr/>
          </p:nvSpPr>
          <p:spPr>
            <a:xfrm>
              <a:off x="1055439" y="2631262"/>
              <a:ext cx="3288961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고정적 정책 실현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Text Box 8"/>
            <p:cNvSpPr txBox="1">
              <a:spLocks noChangeArrowheads="1"/>
            </p:cNvSpPr>
            <p:nvPr/>
          </p:nvSpPr>
          <p:spPr bwMode="auto">
            <a:xfrm>
              <a:off x="1775521" y="2165095"/>
              <a:ext cx="256888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정부</a:t>
              </a:r>
              <a:r>
                <a:rPr lang="en-US" altLang="ko-KR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24</a:t>
              </a:r>
              <a:endParaRPr lang="ko-KR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7826831" y="2165095"/>
            <a:ext cx="3288961" cy="773944"/>
            <a:chOff x="7826831" y="2165095"/>
            <a:chExt cx="3288961" cy="773944"/>
          </a:xfrm>
        </p:grpSpPr>
        <p:sp>
          <p:nvSpPr>
            <p:cNvPr id="36" name="TextBox 35"/>
            <p:cNvSpPr txBox="1"/>
            <p:nvPr/>
          </p:nvSpPr>
          <p:spPr>
            <a:xfrm>
              <a:off x="7826831" y="2631262"/>
              <a:ext cx="3288961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고도화 개발 진행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Text Box 8"/>
            <p:cNvSpPr txBox="1">
              <a:spLocks noChangeArrowheads="1"/>
            </p:cNvSpPr>
            <p:nvPr/>
          </p:nvSpPr>
          <p:spPr bwMode="auto">
            <a:xfrm>
              <a:off x="7826831" y="2165095"/>
              <a:ext cx="2918983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직방</a:t>
              </a:r>
              <a:r>
                <a:rPr lang="en-US" altLang="ko-KR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다방</a:t>
              </a:r>
              <a:endPara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9" name="직사각형 38"/>
          <p:cNvSpPr/>
          <p:nvPr/>
        </p:nvSpPr>
        <p:spPr>
          <a:xfrm>
            <a:off x="4537868" y="2114361"/>
            <a:ext cx="1160810" cy="11608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6526833" y="2114361"/>
            <a:ext cx="1160810" cy="1160810"/>
            <a:chOff x="6526833" y="2114361"/>
            <a:chExt cx="1160810" cy="1160810"/>
          </a:xfrm>
        </p:grpSpPr>
        <p:sp>
          <p:nvSpPr>
            <p:cNvPr id="44" name="직사각형 43"/>
            <p:cNvSpPr/>
            <p:nvPr/>
          </p:nvSpPr>
          <p:spPr>
            <a:xfrm>
              <a:off x="6526833" y="2114361"/>
              <a:ext cx="1160810" cy="11608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61"/>
            <p:cNvSpPr>
              <a:spLocks noEditPoints="1"/>
            </p:cNvSpPr>
            <p:nvPr/>
          </p:nvSpPr>
          <p:spPr bwMode="auto">
            <a:xfrm>
              <a:off x="6875163" y="2447936"/>
              <a:ext cx="464150" cy="468330"/>
            </a:xfrm>
            <a:custGeom>
              <a:avLst/>
              <a:gdLst/>
              <a:ahLst/>
              <a:cxnLst>
                <a:cxn ang="0">
                  <a:pos x="18" y="184"/>
                </a:cxn>
                <a:cxn ang="0">
                  <a:pos x="72" y="184"/>
                </a:cxn>
                <a:cxn ang="0">
                  <a:pos x="72" y="184"/>
                </a:cxn>
                <a:cxn ang="0">
                  <a:pos x="64" y="196"/>
                </a:cxn>
                <a:cxn ang="0">
                  <a:pos x="56" y="212"/>
                </a:cxn>
                <a:cxn ang="0">
                  <a:pos x="56" y="212"/>
                </a:cxn>
                <a:cxn ang="0">
                  <a:pos x="54" y="218"/>
                </a:cxn>
                <a:cxn ang="0">
                  <a:pos x="54" y="222"/>
                </a:cxn>
                <a:cxn ang="0">
                  <a:pos x="58" y="224"/>
                </a:cxn>
                <a:cxn ang="0">
                  <a:pos x="64" y="224"/>
                </a:cxn>
                <a:cxn ang="0">
                  <a:pos x="106" y="224"/>
                </a:cxn>
                <a:cxn ang="0">
                  <a:pos x="118" y="224"/>
                </a:cxn>
                <a:cxn ang="0">
                  <a:pos x="160" y="224"/>
                </a:cxn>
                <a:cxn ang="0">
                  <a:pos x="160" y="224"/>
                </a:cxn>
                <a:cxn ang="0">
                  <a:pos x="166" y="224"/>
                </a:cxn>
                <a:cxn ang="0">
                  <a:pos x="168" y="222"/>
                </a:cxn>
                <a:cxn ang="0">
                  <a:pos x="170" y="218"/>
                </a:cxn>
                <a:cxn ang="0">
                  <a:pos x="168" y="212"/>
                </a:cxn>
                <a:cxn ang="0">
                  <a:pos x="168" y="212"/>
                </a:cxn>
                <a:cxn ang="0">
                  <a:pos x="160" y="196"/>
                </a:cxn>
                <a:cxn ang="0">
                  <a:pos x="152" y="184"/>
                </a:cxn>
                <a:cxn ang="0">
                  <a:pos x="206" y="184"/>
                </a:cxn>
                <a:cxn ang="0">
                  <a:pos x="206" y="184"/>
                </a:cxn>
                <a:cxn ang="0">
                  <a:pos x="212" y="182"/>
                </a:cxn>
                <a:cxn ang="0">
                  <a:pos x="218" y="178"/>
                </a:cxn>
                <a:cxn ang="0">
                  <a:pos x="222" y="174"/>
                </a:cxn>
                <a:cxn ang="0">
                  <a:pos x="222" y="166"/>
                </a:cxn>
                <a:cxn ang="0">
                  <a:pos x="222" y="18"/>
                </a:cxn>
                <a:cxn ang="0">
                  <a:pos x="222" y="18"/>
                </a:cxn>
                <a:cxn ang="0">
                  <a:pos x="222" y="12"/>
                </a:cxn>
                <a:cxn ang="0">
                  <a:pos x="218" y="6"/>
                </a:cxn>
                <a:cxn ang="0">
                  <a:pos x="212" y="2"/>
                </a:cxn>
                <a:cxn ang="0">
                  <a:pos x="206" y="0"/>
                </a:cxn>
                <a:cxn ang="0">
                  <a:pos x="134" y="0"/>
                </a:cxn>
                <a:cxn ang="0">
                  <a:pos x="134" y="0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6" y="6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66"/>
                </a:cxn>
                <a:cxn ang="0">
                  <a:pos x="0" y="166"/>
                </a:cxn>
                <a:cxn ang="0">
                  <a:pos x="2" y="174"/>
                </a:cxn>
                <a:cxn ang="0">
                  <a:pos x="6" y="178"/>
                </a:cxn>
                <a:cxn ang="0">
                  <a:pos x="12" y="182"/>
                </a:cxn>
                <a:cxn ang="0">
                  <a:pos x="18" y="184"/>
                </a:cxn>
                <a:cxn ang="0">
                  <a:pos x="18" y="18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6" y="16"/>
                </a:cxn>
                <a:cxn ang="0">
                  <a:pos x="206" y="16"/>
                </a:cxn>
                <a:cxn ang="0">
                  <a:pos x="206" y="168"/>
                </a:cxn>
                <a:cxn ang="0">
                  <a:pos x="206" y="168"/>
                </a:cxn>
                <a:cxn ang="0">
                  <a:pos x="16" y="168"/>
                </a:cxn>
                <a:cxn ang="0">
                  <a:pos x="16" y="168"/>
                </a:cxn>
                <a:cxn ang="0">
                  <a:pos x="16" y="16"/>
                </a:cxn>
                <a:cxn ang="0">
                  <a:pos x="16" y="16"/>
                </a:cxn>
              </a:cxnLst>
              <a:rect l="0" t="0" r="r" b="b"/>
              <a:pathLst>
                <a:path w="222" h="224">
                  <a:moveTo>
                    <a:pt x="18" y="184"/>
                  </a:moveTo>
                  <a:lnTo>
                    <a:pt x="72" y="184"/>
                  </a:lnTo>
                  <a:lnTo>
                    <a:pt x="72" y="184"/>
                  </a:lnTo>
                  <a:lnTo>
                    <a:pt x="64" y="196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4" y="218"/>
                  </a:lnTo>
                  <a:lnTo>
                    <a:pt x="54" y="222"/>
                  </a:lnTo>
                  <a:lnTo>
                    <a:pt x="58" y="224"/>
                  </a:lnTo>
                  <a:lnTo>
                    <a:pt x="64" y="224"/>
                  </a:lnTo>
                  <a:lnTo>
                    <a:pt x="106" y="224"/>
                  </a:lnTo>
                  <a:lnTo>
                    <a:pt x="118" y="224"/>
                  </a:lnTo>
                  <a:lnTo>
                    <a:pt x="160" y="224"/>
                  </a:lnTo>
                  <a:lnTo>
                    <a:pt x="160" y="224"/>
                  </a:lnTo>
                  <a:lnTo>
                    <a:pt x="166" y="224"/>
                  </a:lnTo>
                  <a:lnTo>
                    <a:pt x="168" y="222"/>
                  </a:lnTo>
                  <a:lnTo>
                    <a:pt x="170" y="218"/>
                  </a:lnTo>
                  <a:lnTo>
                    <a:pt x="168" y="212"/>
                  </a:lnTo>
                  <a:lnTo>
                    <a:pt x="168" y="212"/>
                  </a:lnTo>
                  <a:lnTo>
                    <a:pt x="160" y="196"/>
                  </a:lnTo>
                  <a:lnTo>
                    <a:pt x="152" y="184"/>
                  </a:lnTo>
                  <a:lnTo>
                    <a:pt x="206" y="184"/>
                  </a:lnTo>
                  <a:lnTo>
                    <a:pt x="206" y="184"/>
                  </a:lnTo>
                  <a:lnTo>
                    <a:pt x="212" y="182"/>
                  </a:lnTo>
                  <a:lnTo>
                    <a:pt x="218" y="178"/>
                  </a:lnTo>
                  <a:lnTo>
                    <a:pt x="222" y="174"/>
                  </a:lnTo>
                  <a:lnTo>
                    <a:pt x="222" y="166"/>
                  </a:lnTo>
                  <a:lnTo>
                    <a:pt x="222" y="18"/>
                  </a:lnTo>
                  <a:lnTo>
                    <a:pt x="222" y="18"/>
                  </a:lnTo>
                  <a:lnTo>
                    <a:pt x="222" y="12"/>
                  </a:lnTo>
                  <a:lnTo>
                    <a:pt x="218" y="6"/>
                  </a:lnTo>
                  <a:lnTo>
                    <a:pt x="212" y="2"/>
                  </a:lnTo>
                  <a:lnTo>
                    <a:pt x="206" y="0"/>
                  </a:lnTo>
                  <a:lnTo>
                    <a:pt x="134" y="0"/>
                  </a:lnTo>
                  <a:lnTo>
                    <a:pt x="134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6" y="6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2" y="174"/>
                  </a:lnTo>
                  <a:lnTo>
                    <a:pt x="6" y="178"/>
                  </a:lnTo>
                  <a:lnTo>
                    <a:pt x="12" y="182"/>
                  </a:lnTo>
                  <a:lnTo>
                    <a:pt x="18" y="184"/>
                  </a:lnTo>
                  <a:lnTo>
                    <a:pt x="18" y="184"/>
                  </a:lnTo>
                  <a:close/>
                  <a:moveTo>
                    <a:pt x="16" y="16"/>
                  </a:moveTo>
                  <a:lnTo>
                    <a:pt x="16" y="16"/>
                  </a:lnTo>
                  <a:lnTo>
                    <a:pt x="206" y="16"/>
                  </a:lnTo>
                  <a:lnTo>
                    <a:pt x="206" y="16"/>
                  </a:lnTo>
                  <a:lnTo>
                    <a:pt x="206" y="168"/>
                  </a:lnTo>
                  <a:lnTo>
                    <a:pt x="206" y="168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48" name="부제목 2"/>
          <p:cNvSpPr txBox="1">
            <a:spLocks/>
          </p:cNvSpPr>
          <p:nvPr/>
        </p:nvSpPr>
        <p:spPr>
          <a:xfrm>
            <a:off x="1020702" y="3516665"/>
            <a:ext cx="4677975" cy="2072576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공인 중개사용으로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2017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상용화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공인인증서의 사용불편으로 인한 시장 진입 실패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시장에서의 마케팅 부족으로 인한 이용률 저조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r">
              <a:lnSpc>
                <a:spcPct val="120000"/>
              </a:lnSpc>
              <a:buFont typeface="Wingdings" pitchFamily="2" charset="2"/>
              <a:buChar char="ü"/>
            </a:pP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LH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공사  및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SH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공사 등 공영 주택 시장 활 성화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노력중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>
              <a:lnSpc>
                <a:spcPct val="120000"/>
              </a:lnSpc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9" name="부제목 2"/>
          <p:cNvSpPr txBox="1">
            <a:spLocks/>
          </p:cNvSpPr>
          <p:nvPr/>
        </p:nvSpPr>
        <p:spPr>
          <a:xfrm>
            <a:off x="6487534" y="3516665"/>
            <a:ext cx="4677975" cy="2576631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2020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하반기 전 월세 거래용 어플리케이션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상용화 도전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보안시스템은 지문인식만 가능함</a:t>
            </a: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간편인증으로 대체 </a:t>
            </a:r>
            <a:r>
              <a:rPr lang="ko-KR" altLang="en-US" sz="1200" b="1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하려함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카카오 또는 토스 등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endParaRPr lang="en-US" altLang="ko-KR" sz="12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>
              <a:lnSpc>
                <a:spcPct val="120000"/>
              </a:lnSpc>
              <a:buFont typeface="Wingdings" pitchFamily="2" charset="2"/>
              <a:buChar char="ü"/>
            </a:pP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중개사 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매도자</a:t>
            </a:r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매수자 와의 공유 전자결재 상용화 추진</a:t>
            </a:r>
          </a:p>
        </p:txBody>
      </p:sp>
      <p:pic>
        <p:nvPicPr>
          <p:cNvPr id="23" name="Picture 2" descr="정부2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527" y="2344244"/>
            <a:ext cx="710406" cy="68275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360A910B-4E09-4362-A62A-4153BE14BF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b="36765"/>
          <a:stretch/>
        </p:blipFill>
        <p:spPr>
          <a:xfrm>
            <a:off x="6952542" y="2400742"/>
            <a:ext cx="309392" cy="46331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직사각형 1"/>
          <p:cNvSpPr/>
          <p:nvPr/>
        </p:nvSpPr>
        <p:spPr>
          <a:xfrm>
            <a:off x="4590807" y="5632405"/>
            <a:ext cx="5606022" cy="7489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defTabSz="742950">
              <a:lnSpc>
                <a:spcPct val="15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  정형화된 물건만 가능하여 한계 예상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아파트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오피스텔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도시생활주택 등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just" defTabSz="742950">
              <a:lnSpc>
                <a:spcPct val="15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중개사의 개입으로 효율성 저하가 예상되고 고비용에 대한 반감으로 외면 가능성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존재</a:t>
            </a:r>
            <a:endParaRPr lang="ko-KR" altLang="en-US" sz="1200" u="sng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부제목 2">
            <a:extLst>
              <a:ext uri="{FF2B5EF4-FFF2-40B4-BE49-F238E27FC236}">
                <a16:creationId xmlns:a16="http://schemas.microsoft.com/office/drawing/2014/main" id="{3DC62D4B-6C1A-441C-BF1A-888A0B7FB517}"/>
              </a:ext>
            </a:extLst>
          </p:cNvPr>
          <p:cNvSpPr txBox="1">
            <a:spLocks/>
          </p:cNvSpPr>
          <p:nvPr/>
        </p:nvSpPr>
        <p:spPr>
          <a:xfrm>
            <a:off x="1847528" y="5632184"/>
            <a:ext cx="2555136" cy="41172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74295" tIns="37148" rIns="74295" bIns="37148" rtlCol="0">
            <a:norm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defTabSz="742950">
              <a:lnSpc>
                <a:spcPct val="15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en-US" altLang="ko-KR" sz="14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 </a:t>
            </a:r>
            <a:r>
              <a:rPr lang="ko-KR" altLang="en-US" sz="14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스타업체 분석의견  </a:t>
            </a:r>
            <a:r>
              <a:rPr lang="en-US" altLang="ko-KR" sz="14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』</a:t>
            </a:r>
            <a:endParaRPr lang="ko-KR" altLang="en-US" sz="1400" b="1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237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그룹 52"/>
          <p:cNvGrpSpPr/>
          <p:nvPr/>
        </p:nvGrpSpPr>
        <p:grpSpPr>
          <a:xfrm>
            <a:off x="767936" y="2116347"/>
            <a:ext cx="3599872" cy="1305224"/>
            <a:chOff x="1792148" y="2674871"/>
            <a:chExt cx="3349487" cy="1221099"/>
          </a:xfrm>
        </p:grpSpPr>
        <p:sp>
          <p:nvSpPr>
            <p:cNvPr id="54" name="Text Box 8"/>
            <p:cNvSpPr txBox="1">
              <a:spLocks noChangeArrowheads="1"/>
            </p:cNvSpPr>
            <p:nvPr/>
          </p:nvSpPr>
          <p:spPr bwMode="auto">
            <a:xfrm>
              <a:off x="2811405" y="2674871"/>
              <a:ext cx="2330229" cy="345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집토스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792148" y="3108935"/>
              <a:ext cx="3349487" cy="7870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defRPr/>
              </a:pP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거래의 비용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매물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신뢰 기업 이미지</a:t>
              </a:r>
              <a:endParaRPr lang="en-US" altLang="ko-KR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defRPr/>
              </a:pP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원룸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소형주택 거래로 특화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서울 지역 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11</a:t>
              </a:r>
              <a:r>
                <a:rPr lang="ko-KR" altLang="en-US" b="1" dirty="0" err="1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개지점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7752185" y="1916832"/>
            <a:ext cx="3814729" cy="3024337"/>
            <a:chOff x="6987035" y="3102136"/>
            <a:chExt cx="3568864" cy="2829414"/>
          </a:xfrm>
        </p:grpSpPr>
        <p:sp>
          <p:nvSpPr>
            <p:cNvPr id="60" name="Text Box 8"/>
            <p:cNvSpPr txBox="1">
              <a:spLocks noChangeArrowheads="1"/>
            </p:cNvSpPr>
            <p:nvPr/>
          </p:nvSpPr>
          <p:spPr bwMode="auto">
            <a:xfrm>
              <a:off x="6987035" y="3102136"/>
              <a:ext cx="2893940" cy="6046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직방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,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다방 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,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호갱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노노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  <a:p>
              <a:pPr lvl="0">
                <a:defRPr/>
              </a:pP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987035" y="3628031"/>
              <a:ext cx="3568864" cy="23035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모바일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/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온라인 매물 검색 서비스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전국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8,000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 중개사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O2O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서비스 제휴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빅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데이타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이용 서비스범위 강화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분야의 필요 정책 실행 모색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기업가치 상승 중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유니콘을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향한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발돋음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벤처캐피탈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투자 유치 활발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00</a:t>
              </a:r>
            </a:p>
          </p:txBody>
        </p:sp>
      </p:grpSp>
      <p:sp>
        <p:nvSpPr>
          <p:cNvPr id="49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Risk factor analysis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0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1312094" y="1249387"/>
            <a:ext cx="9248402" cy="379413"/>
          </a:xfrm>
        </p:spPr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경쟁 업체 분석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423072" y="1744287"/>
            <a:ext cx="2897064" cy="3484913"/>
            <a:chOff x="3919016" y="2104327"/>
            <a:chExt cx="2897064" cy="3484913"/>
          </a:xfrm>
        </p:grpSpPr>
        <p:grpSp>
          <p:nvGrpSpPr>
            <p:cNvPr id="4" name="그룹 3"/>
            <p:cNvGrpSpPr/>
            <p:nvPr/>
          </p:nvGrpSpPr>
          <p:grpSpPr>
            <a:xfrm>
              <a:off x="5187328" y="4624607"/>
              <a:ext cx="1609591" cy="964633"/>
              <a:chOff x="5965116" y="4922751"/>
              <a:chExt cx="2261699" cy="1355444"/>
            </a:xfrm>
          </p:grpSpPr>
          <p:sp>
            <p:nvSpPr>
              <p:cNvPr id="7" name="자유형 6"/>
              <p:cNvSpPr/>
              <p:nvPr/>
            </p:nvSpPr>
            <p:spPr>
              <a:xfrm flipH="1">
                <a:off x="5965116" y="4951229"/>
                <a:ext cx="508292" cy="1293477"/>
              </a:xfrm>
              <a:custGeom>
                <a:avLst/>
                <a:gdLst>
                  <a:gd name="connsiteX0" fmla="*/ 0 w 432048"/>
                  <a:gd name="connsiteY0" fmla="*/ 0 h 1152128"/>
                  <a:gd name="connsiteX1" fmla="*/ 240023 w 432048"/>
                  <a:gd name="connsiteY1" fmla="*/ 0 h 1152128"/>
                  <a:gd name="connsiteX2" fmla="*/ 432048 w 432048"/>
                  <a:gd name="connsiteY2" fmla="*/ 192025 h 1152128"/>
                  <a:gd name="connsiteX3" fmla="*/ 432048 w 432048"/>
                  <a:gd name="connsiteY3" fmla="*/ 960103 h 1152128"/>
                  <a:gd name="connsiteX4" fmla="*/ 240023 w 432048"/>
                  <a:gd name="connsiteY4" fmla="*/ 1152128 h 1152128"/>
                  <a:gd name="connsiteX5" fmla="*/ 0 w 432048"/>
                  <a:gd name="connsiteY5" fmla="*/ 1152128 h 1152128"/>
                  <a:gd name="connsiteX6" fmla="*/ 0 w 432048"/>
                  <a:gd name="connsiteY6" fmla="*/ 0 h 115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2048" h="1152128">
                    <a:moveTo>
                      <a:pt x="0" y="0"/>
                    </a:moveTo>
                    <a:lnTo>
                      <a:pt x="240023" y="0"/>
                    </a:lnTo>
                    <a:cubicBezTo>
                      <a:pt x="346075" y="0"/>
                      <a:pt x="432048" y="85973"/>
                      <a:pt x="432048" y="192025"/>
                    </a:cubicBezTo>
                    <a:lnTo>
                      <a:pt x="432048" y="960103"/>
                    </a:lnTo>
                    <a:cubicBezTo>
                      <a:pt x="432048" y="1066155"/>
                      <a:pt x="346075" y="1152128"/>
                      <a:pt x="240023" y="1152128"/>
                    </a:cubicBezTo>
                    <a:lnTo>
                      <a:pt x="0" y="11521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" name="자유형 37"/>
              <p:cNvSpPr/>
              <p:nvPr/>
            </p:nvSpPr>
            <p:spPr>
              <a:xfrm flipH="1">
                <a:off x="6473408" y="4922751"/>
                <a:ext cx="1753407" cy="1355444"/>
              </a:xfrm>
              <a:custGeom>
                <a:avLst/>
                <a:gdLst>
                  <a:gd name="connsiteX0" fmla="*/ 1753407 w 1753407"/>
                  <a:gd name="connsiteY0" fmla="*/ 0 h 1355444"/>
                  <a:gd name="connsiteX1" fmla="*/ 454444 w 1753407"/>
                  <a:gd name="connsiteY1" fmla="*/ 0 h 1355444"/>
                  <a:gd name="connsiteX2" fmla="*/ 228532 w 1753407"/>
                  <a:gd name="connsiteY2" fmla="*/ 225912 h 1355444"/>
                  <a:gd name="connsiteX3" fmla="*/ 228532 w 1753407"/>
                  <a:gd name="connsiteY3" fmla="*/ 545175 h 1355444"/>
                  <a:gd name="connsiteX4" fmla="*/ 0 w 1753407"/>
                  <a:gd name="connsiteY4" fmla="*/ 677723 h 1355444"/>
                  <a:gd name="connsiteX5" fmla="*/ 228532 w 1753407"/>
                  <a:gd name="connsiteY5" fmla="*/ 810271 h 1355444"/>
                  <a:gd name="connsiteX6" fmla="*/ 228532 w 1753407"/>
                  <a:gd name="connsiteY6" fmla="*/ 1129533 h 1355444"/>
                  <a:gd name="connsiteX7" fmla="*/ 454444 w 1753407"/>
                  <a:gd name="connsiteY7" fmla="*/ 1355444 h 1355444"/>
                  <a:gd name="connsiteX8" fmla="*/ 1753407 w 1753407"/>
                  <a:gd name="connsiteY8" fmla="*/ 1355444 h 135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3407" h="1355444">
                    <a:moveTo>
                      <a:pt x="1753407" y="0"/>
                    </a:moveTo>
                    <a:lnTo>
                      <a:pt x="454444" y="0"/>
                    </a:lnTo>
                    <a:cubicBezTo>
                      <a:pt x="329677" y="0"/>
                      <a:pt x="228532" y="101145"/>
                      <a:pt x="228532" y="225912"/>
                    </a:cubicBezTo>
                    <a:lnTo>
                      <a:pt x="228532" y="545175"/>
                    </a:lnTo>
                    <a:lnTo>
                      <a:pt x="0" y="677723"/>
                    </a:lnTo>
                    <a:lnTo>
                      <a:pt x="228532" y="810271"/>
                    </a:lnTo>
                    <a:lnTo>
                      <a:pt x="228532" y="1129533"/>
                    </a:lnTo>
                    <a:cubicBezTo>
                      <a:pt x="228532" y="1254300"/>
                      <a:pt x="329677" y="1355444"/>
                      <a:pt x="454444" y="1355444"/>
                    </a:cubicBezTo>
                    <a:lnTo>
                      <a:pt x="1753407" y="13554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60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3919016" y="3978077"/>
              <a:ext cx="1609591" cy="964634"/>
              <a:chOff x="3919016" y="3978076"/>
              <a:chExt cx="2261699" cy="1355445"/>
            </a:xfrm>
          </p:grpSpPr>
          <p:sp>
            <p:nvSpPr>
              <p:cNvPr id="37" name="자유형 36"/>
              <p:cNvSpPr/>
              <p:nvPr/>
            </p:nvSpPr>
            <p:spPr>
              <a:xfrm rot="16200000">
                <a:off x="4117997" y="3779095"/>
                <a:ext cx="1355445" cy="1753408"/>
              </a:xfrm>
              <a:custGeom>
                <a:avLst/>
                <a:gdLst>
                  <a:gd name="connsiteX0" fmla="*/ 1355445 w 1355445"/>
                  <a:gd name="connsiteY0" fmla="*/ 454444 h 1753408"/>
                  <a:gd name="connsiteX1" fmla="*/ 1355445 w 1355445"/>
                  <a:gd name="connsiteY1" fmla="*/ 1753408 h 1753408"/>
                  <a:gd name="connsiteX2" fmla="*/ 0 w 1355445"/>
                  <a:gd name="connsiteY2" fmla="*/ 1753408 h 1753408"/>
                  <a:gd name="connsiteX3" fmla="*/ 0 w 1355445"/>
                  <a:gd name="connsiteY3" fmla="*/ 454444 h 1753408"/>
                  <a:gd name="connsiteX4" fmla="*/ 225912 w 1355445"/>
                  <a:gd name="connsiteY4" fmla="*/ 228533 h 1753408"/>
                  <a:gd name="connsiteX5" fmla="*/ 545173 w 1355445"/>
                  <a:gd name="connsiteY5" fmla="*/ 228533 h 1753408"/>
                  <a:gd name="connsiteX6" fmla="*/ 677722 w 1355445"/>
                  <a:gd name="connsiteY6" fmla="*/ 0 h 1753408"/>
                  <a:gd name="connsiteX7" fmla="*/ 810270 w 1355445"/>
                  <a:gd name="connsiteY7" fmla="*/ 228533 h 1753408"/>
                  <a:gd name="connsiteX8" fmla="*/ 1129533 w 1355445"/>
                  <a:gd name="connsiteY8" fmla="*/ 228533 h 1753408"/>
                  <a:gd name="connsiteX9" fmla="*/ 1355445 w 1355445"/>
                  <a:gd name="connsiteY9" fmla="*/ 454444 h 1753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55445" h="1753408">
                    <a:moveTo>
                      <a:pt x="1355445" y="454444"/>
                    </a:moveTo>
                    <a:lnTo>
                      <a:pt x="1355445" y="1753408"/>
                    </a:lnTo>
                    <a:lnTo>
                      <a:pt x="0" y="1753408"/>
                    </a:lnTo>
                    <a:lnTo>
                      <a:pt x="0" y="454444"/>
                    </a:lnTo>
                    <a:cubicBezTo>
                      <a:pt x="0" y="329677"/>
                      <a:pt x="101145" y="228533"/>
                      <a:pt x="225912" y="228533"/>
                    </a:cubicBezTo>
                    <a:lnTo>
                      <a:pt x="545173" y="228533"/>
                    </a:lnTo>
                    <a:lnTo>
                      <a:pt x="677722" y="0"/>
                    </a:lnTo>
                    <a:lnTo>
                      <a:pt x="810270" y="228533"/>
                    </a:lnTo>
                    <a:lnTo>
                      <a:pt x="1129533" y="228533"/>
                    </a:lnTo>
                    <a:cubicBezTo>
                      <a:pt x="1254300" y="228533"/>
                      <a:pt x="1355445" y="329677"/>
                      <a:pt x="1355445" y="4544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" name="자유형 10"/>
              <p:cNvSpPr/>
              <p:nvPr/>
            </p:nvSpPr>
            <p:spPr>
              <a:xfrm>
                <a:off x="5672423" y="4006555"/>
                <a:ext cx="508292" cy="1293478"/>
              </a:xfrm>
              <a:custGeom>
                <a:avLst/>
                <a:gdLst>
                  <a:gd name="connsiteX0" fmla="*/ 0 w 432048"/>
                  <a:gd name="connsiteY0" fmla="*/ 0 h 1152128"/>
                  <a:gd name="connsiteX1" fmla="*/ 240023 w 432048"/>
                  <a:gd name="connsiteY1" fmla="*/ 0 h 1152128"/>
                  <a:gd name="connsiteX2" fmla="*/ 432048 w 432048"/>
                  <a:gd name="connsiteY2" fmla="*/ 192025 h 1152128"/>
                  <a:gd name="connsiteX3" fmla="*/ 432048 w 432048"/>
                  <a:gd name="connsiteY3" fmla="*/ 960103 h 1152128"/>
                  <a:gd name="connsiteX4" fmla="*/ 240023 w 432048"/>
                  <a:gd name="connsiteY4" fmla="*/ 1152128 h 1152128"/>
                  <a:gd name="connsiteX5" fmla="*/ 0 w 432048"/>
                  <a:gd name="connsiteY5" fmla="*/ 1152128 h 1152128"/>
                  <a:gd name="connsiteX6" fmla="*/ 0 w 432048"/>
                  <a:gd name="connsiteY6" fmla="*/ 0 h 115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2048" h="1152128">
                    <a:moveTo>
                      <a:pt x="0" y="0"/>
                    </a:moveTo>
                    <a:lnTo>
                      <a:pt x="240023" y="0"/>
                    </a:lnTo>
                    <a:cubicBezTo>
                      <a:pt x="346075" y="0"/>
                      <a:pt x="432048" y="85973"/>
                      <a:pt x="432048" y="192025"/>
                    </a:cubicBezTo>
                    <a:lnTo>
                      <a:pt x="432048" y="960103"/>
                    </a:lnTo>
                    <a:cubicBezTo>
                      <a:pt x="432048" y="1066155"/>
                      <a:pt x="346075" y="1152128"/>
                      <a:pt x="240023" y="1152128"/>
                    </a:cubicBezTo>
                    <a:lnTo>
                      <a:pt x="0" y="11521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5197345" y="3356992"/>
              <a:ext cx="1609591" cy="964633"/>
              <a:chOff x="5979190" y="2974301"/>
              <a:chExt cx="2261699" cy="1355444"/>
            </a:xfrm>
          </p:grpSpPr>
          <p:sp>
            <p:nvSpPr>
              <p:cNvPr id="15" name="자유형 14"/>
              <p:cNvSpPr/>
              <p:nvPr/>
            </p:nvSpPr>
            <p:spPr>
              <a:xfrm flipH="1">
                <a:off x="5979190" y="3002779"/>
                <a:ext cx="508292" cy="1293477"/>
              </a:xfrm>
              <a:custGeom>
                <a:avLst/>
                <a:gdLst>
                  <a:gd name="connsiteX0" fmla="*/ 0 w 432048"/>
                  <a:gd name="connsiteY0" fmla="*/ 0 h 1152128"/>
                  <a:gd name="connsiteX1" fmla="*/ 240023 w 432048"/>
                  <a:gd name="connsiteY1" fmla="*/ 0 h 1152128"/>
                  <a:gd name="connsiteX2" fmla="*/ 432048 w 432048"/>
                  <a:gd name="connsiteY2" fmla="*/ 192025 h 1152128"/>
                  <a:gd name="connsiteX3" fmla="*/ 432048 w 432048"/>
                  <a:gd name="connsiteY3" fmla="*/ 960103 h 1152128"/>
                  <a:gd name="connsiteX4" fmla="*/ 240023 w 432048"/>
                  <a:gd name="connsiteY4" fmla="*/ 1152128 h 1152128"/>
                  <a:gd name="connsiteX5" fmla="*/ 0 w 432048"/>
                  <a:gd name="connsiteY5" fmla="*/ 1152128 h 1152128"/>
                  <a:gd name="connsiteX6" fmla="*/ 0 w 432048"/>
                  <a:gd name="connsiteY6" fmla="*/ 0 h 115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2048" h="1152128">
                    <a:moveTo>
                      <a:pt x="0" y="0"/>
                    </a:moveTo>
                    <a:lnTo>
                      <a:pt x="240023" y="0"/>
                    </a:lnTo>
                    <a:cubicBezTo>
                      <a:pt x="346075" y="0"/>
                      <a:pt x="432048" y="85973"/>
                      <a:pt x="432048" y="192025"/>
                    </a:cubicBezTo>
                    <a:lnTo>
                      <a:pt x="432048" y="960103"/>
                    </a:lnTo>
                    <a:cubicBezTo>
                      <a:pt x="432048" y="1066155"/>
                      <a:pt x="346075" y="1152128"/>
                      <a:pt x="240023" y="1152128"/>
                    </a:cubicBezTo>
                    <a:lnTo>
                      <a:pt x="0" y="11521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5" name="자유형 34"/>
              <p:cNvSpPr/>
              <p:nvPr/>
            </p:nvSpPr>
            <p:spPr>
              <a:xfrm flipH="1">
                <a:off x="6487482" y="2974301"/>
                <a:ext cx="1753407" cy="1355444"/>
              </a:xfrm>
              <a:custGeom>
                <a:avLst/>
                <a:gdLst>
                  <a:gd name="connsiteX0" fmla="*/ 1753407 w 1753407"/>
                  <a:gd name="connsiteY0" fmla="*/ 0 h 1355444"/>
                  <a:gd name="connsiteX1" fmla="*/ 454444 w 1753407"/>
                  <a:gd name="connsiteY1" fmla="*/ 0 h 1355444"/>
                  <a:gd name="connsiteX2" fmla="*/ 228532 w 1753407"/>
                  <a:gd name="connsiteY2" fmla="*/ 225912 h 1355444"/>
                  <a:gd name="connsiteX3" fmla="*/ 228532 w 1753407"/>
                  <a:gd name="connsiteY3" fmla="*/ 545175 h 1355444"/>
                  <a:gd name="connsiteX4" fmla="*/ 0 w 1753407"/>
                  <a:gd name="connsiteY4" fmla="*/ 677723 h 1355444"/>
                  <a:gd name="connsiteX5" fmla="*/ 228532 w 1753407"/>
                  <a:gd name="connsiteY5" fmla="*/ 810271 h 1355444"/>
                  <a:gd name="connsiteX6" fmla="*/ 228532 w 1753407"/>
                  <a:gd name="connsiteY6" fmla="*/ 1129533 h 1355444"/>
                  <a:gd name="connsiteX7" fmla="*/ 454444 w 1753407"/>
                  <a:gd name="connsiteY7" fmla="*/ 1355444 h 1355444"/>
                  <a:gd name="connsiteX8" fmla="*/ 1753407 w 1753407"/>
                  <a:gd name="connsiteY8" fmla="*/ 1355444 h 135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3407" h="1355444">
                    <a:moveTo>
                      <a:pt x="1753407" y="0"/>
                    </a:moveTo>
                    <a:lnTo>
                      <a:pt x="454444" y="0"/>
                    </a:lnTo>
                    <a:cubicBezTo>
                      <a:pt x="329677" y="0"/>
                      <a:pt x="228532" y="101145"/>
                      <a:pt x="228532" y="225912"/>
                    </a:cubicBezTo>
                    <a:lnTo>
                      <a:pt x="228532" y="545175"/>
                    </a:lnTo>
                    <a:lnTo>
                      <a:pt x="0" y="677723"/>
                    </a:lnTo>
                    <a:lnTo>
                      <a:pt x="228532" y="810271"/>
                    </a:lnTo>
                    <a:lnTo>
                      <a:pt x="228532" y="1129533"/>
                    </a:lnTo>
                    <a:cubicBezTo>
                      <a:pt x="228532" y="1254300"/>
                      <a:pt x="329677" y="1355444"/>
                      <a:pt x="454444" y="1355444"/>
                    </a:cubicBezTo>
                    <a:lnTo>
                      <a:pt x="1753407" y="13554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3919016" y="2746891"/>
              <a:ext cx="1609591" cy="964634"/>
              <a:chOff x="3919016" y="1983331"/>
              <a:chExt cx="2261699" cy="1355445"/>
            </a:xfrm>
          </p:grpSpPr>
          <p:sp>
            <p:nvSpPr>
              <p:cNvPr id="36" name="자유형 35"/>
              <p:cNvSpPr/>
              <p:nvPr/>
            </p:nvSpPr>
            <p:spPr>
              <a:xfrm rot="16200000">
                <a:off x="4117997" y="1784350"/>
                <a:ext cx="1355445" cy="1753408"/>
              </a:xfrm>
              <a:custGeom>
                <a:avLst/>
                <a:gdLst>
                  <a:gd name="connsiteX0" fmla="*/ 1355445 w 1355445"/>
                  <a:gd name="connsiteY0" fmla="*/ 454444 h 1753408"/>
                  <a:gd name="connsiteX1" fmla="*/ 1355445 w 1355445"/>
                  <a:gd name="connsiteY1" fmla="*/ 1753408 h 1753408"/>
                  <a:gd name="connsiteX2" fmla="*/ 0 w 1355445"/>
                  <a:gd name="connsiteY2" fmla="*/ 1753407 h 1753408"/>
                  <a:gd name="connsiteX3" fmla="*/ 0 w 1355445"/>
                  <a:gd name="connsiteY3" fmla="*/ 454444 h 1753408"/>
                  <a:gd name="connsiteX4" fmla="*/ 225912 w 1355445"/>
                  <a:gd name="connsiteY4" fmla="*/ 228533 h 1753408"/>
                  <a:gd name="connsiteX5" fmla="*/ 545173 w 1355445"/>
                  <a:gd name="connsiteY5" fmla="*/ 228533 h 1753408"/>
                  <a:gd name="connsiteX6" fmla="*/ 677722 w 1355445"/>
                  <a:gd name="connsiteY6" fmla="*/ 0 h 1753408"/>
                  <a:gd name="connsiteX7" fmla="*/ 810270 w 1355445"/>
                  <a:gd name="connsiteY7" fmla="*/ 228533 h 1753408"/>
                  <a:gd name="connsiteX8" fmla="*/ 1129533 w 1355445"/>
                  <a:gd name="connsiteY8" fmla="*/ 228533 h 1753408"/>
                  <a:gd name="connsiteX9" fmla="*/ 1355445 w 1355445"/>
                  <a:gd name="connsiteY9" fmla="*/ 454444 h 1753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55445" h="1753408">
                    <a:moveTo>
                      <a:pt x="1355445" y="454444"/>
                    </a:moveTo>
                    <a:lnTo>
                      <a:pt x="1355445" y="1753408"/>
                    </a:lnTo>
                    <a:lnTo>
                      <a:pt x="0" y="1753407"/>
                    </a:lnTo>
                    <a:lnTo>
                      <a:pt x="0" y="454444"/>
                    </a:lnTo>
                    <a:cubicBezTo>
                      <a:pt x="0" y="329677"/>
                      <a:pt x="101145" y="228533"/>
                      <a:pt x="225912" y="228533"/>
                    </a:cubicBezTo>
                    <a:lnTo>
                      <a:pt x="545173" y="228533"/>
                    </a:lnTo>
                    <a:lnTo>
                      <a:pt x="677722" y="0"/>
                    </a:lnTo>
                    <a:lnTo>
                      <a:pt x="810270" y="228533"/>
                    </a:lnTo>
                    <a:lnTo>
                      <a:pt x="1129533" y="228533"/>
                    </a:lnTo>
                    <a:cubicBezTo>
                      <a:pt x="1254300" y="228533"/>
                      <a:pt x="1355445" y="329677"/>
                      <a:pt x="1355445" y="4544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1" name="자유형 30"/>
              <p:cNvSpPr/>
              <p:nvPr/>
            </p:nvSpPr>
            <p:spPr>
              <a:xfrm>
                <a:off x="5672423" y="2011810"/>
                <a:ext cx="508292" cy="1293478"/>
              </a:xfrm>
              <a:custGeom>
                <a:avLst/>
                <a:gdLst>
                  <a:gd name="connsiteX0" fmla="*/ 0 w 432048"/>
                  <a:gd name="connsiteY0" fmla="*/ 0 h 1152128"/>
                  <a:gd name="connsiteX1" fmla="*/ 240023 w 432048"/>
                  <a:gd name="connsiteY1" fmla="*/ 0 h 1152128"/>
                  <a:gd name="connsiteX2" fmla="*/ 432048 w 432048"/>
                  <a:gd name="connsiteY2" fmla="*/ 192025 h 1152128"/>
                  <a:gd name="connsiteX3" fmla="*/ 432048 w 432048"/>
                  <a:gd name="connsiteY3" fmla="*/ 960103 h 1152128"/>
                  <a:gd name="connsiteX4" fmla="*/ 240023 w 432048"/>
                  <a:gd name="connsiteY4" fmla="*/ 1152128 h 1152128"/>
                  <a:gd name="connsiteX5" fmla="*/ 0 w 432048"/>
                  <a:gd name="connsiteY5" fmla="*/ 1152128 h 1152128"/>
                  <a:gd name="connsiteX6" fmla="*/ 0 w 432048"/>
                  <a:gd name="connsiteY6" fmla="*/ 0 h 115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2048" h="1152128">
                    <a:moveTo>
                      <a:pt x="0" y="0"/>
                    </a:moveTo>
                    <a:lnTo>
                      <a:pt x="240023" y="0"/>
                    </a:lnTo>
                    <a:cubicBezTo>
                      <a:pt x="346075" y="0"/>
                      <a:pt x="432048" y="85973"/>
                      <a:pt x="432048" y="192025"/>
                    </a:cubicBezTo>
                    <a:lnTo>
                      <a:pt x="432048" y="960103"/>
                    </a:lnTo>
                    <a:cubicBezTo>
                      <a:pt x="432048" y="1066155"/>
                      <a:pt x="346075" y="1152128"/>
                      <a:pt x="240023" y="1152128"/>
                    </a:cubicBezTo>
                    <a:lnTo>
                      <a:pt x="0" y="11521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51" name="그룹 50"/>
            <p:cNvGrpSpPr/>
            <p:nvPr/>
          </p:nvGrpSpPr>
          <p:grpSpPr>
            <a:xfrm>
              <a:off x="5206489" y="2104327"/>
              <a:ext cx="1609591" cy="964633"/>
              <a:chOff x="5926569" y="4922751"/>
              <a:chExt cx="2261699" cy="1355444"/>
            </a:xfrm>
          </p:grpSpPr>
          <p:sp>
            <p:nvSpPr>
              <p:cNvPr id="52" name="자유형 51"/>
              <p:cNvSpPr/>
              <p:nvPr/>
            </p:nvSpPr>
            <p:spPr>
              <a:xfrm flipH="1">
                <a:off x="5926569" y="4951229"/>
                <a:ext cx="508292" cy="1293478"/>
              </a:xfrm>
              <a:custGeom>
                <a:avLst/>
                <a:gdLst>
                  <a:gd name="connsiteX0" fmla="*/ 0 w 432048"/>
                  <a:gd name="connsiteY0" fmla="*/ 0 h 1152128"/>
                  <a:gd name="connsiteX1" fmla="*/ 240023 w 432048"/>
                  <a:gd name="connsiteY1" fmla="*/ 0 h 1152128"/>
                  <a:gd name="connsiteX2" fmla="*/ 432048 w 432048"/>
                  <a:gd name="connsiteY2" fmla="*/ 192025 h 1152128"/>
                  <a:gd name="connsiteX3" fmla="*/ 432048 w 432048"/>
                  <a:gd name="connsiteY3" fmla="*/ 960103 h 1152128"/>
                  <a:gd name="connsiteX4" fmla="*/ 240023 w 432048"/>
                  <a:gd name="connsiteY4" fmla="*/ 1152128 h 1152128"/>
                  <a:gd name="connsiteX5" fmla="*/ 0 w 432048"/>
                  <a:gd name="connsiteY5" fmla="*/ 1152128 h 1152128"/>
                  <a:gd name="connsiteX6" fmla="*/ 0 w 432048"/>
                  <a:gd name="connsiteY6" fmla="*/ 0 h 1152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2048" h="1152128">
                    <a:moveTo>
                      <a:pt x="0" y="0"/>
                    </a:moveTo>
                    <a:lnTo>
                      <a:pt x="240023" y="0"/>
                    </a:lnTo>
                    <a:cubicBezTo>
                      <a:pt x="346075" y="0"/>
                      <a:pt x="432048" y="85973"/>
                      <a:pt x="432048" y="192025"/>
                    </a:cubicBezTo>
                    <a:lnTo>
                      <a:pt x="432048" y="960103"/>
                    </a:lnTo>
                    <a:cubicBezTo>
                      <a:pt x="432048" y="1066155"/>
                      <a:pt x="346075" y="1152128"/>
                      <a:pt x="240023" y="1152128"/>
                    </a:cubicBezTo>
                    <a:lnTo>
                      <a:pt x="0" y="11521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4" name="자유형 83"/>
              <p:cNvSpPr/>
              <p:nvPr/>
            </p:nvSpPr>
            <p:spPr>
              <a:xfrm flipH="1">
                <a:off x="6434861" y="4922751"/>
                <a:ext cx="1753407" cy="1355444"/>
              </a:xfrm>
              <a:custGeom>
                <a:avLst/>
                <a:gdLst>
                  <a:gd name="connsiteX0" fmla="*/ 1753407 w 1753407"/>
                  <a:gd name="connsiteY0" fmla="*/ 0 h 1355444"/>
                  <a:gd name="connsiteX1" fmla="*/ 454444 w 1753407"/>
                  <a:gd name="connsiteY1" fmla="*/ 0 h 1355444"/>
                  <a:gd name="connsiteX2" fmla="*/ 228532 w 1753407"/>
                  <a:gd name="connsiteY2" fmla="*/ 225912 h 1355444"/>
                  <a:gd name="connsiteX3" fmla="*/ 228532 w 1753407"/>
                  <a:gd name="connsiteY3" fmla="*/ 545175 h 1355444"/>
                  <a:gd name="connsiteX4" fmla="*/ 0 w 1753407"/>
                  <a:gd name="connsiteY4" fmla="*/ 677723 h 1355444"/>
                  <a:gd name="connsiteX5" fmla="*/ 228532 w 1753407"/>
                  <a:gd name="connsiteY5" fmla="*/ 810271 h 1355444"/>
                  <a:gd name="connsiteX6" fmla="*/ 228532 w 1753407"/>
                  <a:gd name="connsiteY6" fmla="*/ 1129533 h 1355444"/>
                  <a:gd name="connsiteX7" fmla="*/ 454444 w 1753407"/>
                  <a:gd name="connsiteY7" fmla="*/ 1355444 h 1355444"/>
                  <a:gd name="connsiteX8" fmla="*/ 1753407 w 1753407"/>
                  <a:gd name="connsiteY8" fmla="*/ 1355444 h 13554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53407" h="1355444">
                    <a:moveTo>
                      <a:pt x="1753407" y="0"/>
                    </a:moveTo>
                    <a:lnTo>
                      <a:pt x="454444" y="0"/>
                    </a:lnTo>
                    <a:cubicBezTo>
                      <a:pt x="329677" y="0"/>
                      <a:pt x="228532" y="101145"/>
                      <a:pt x="228532" y="225912"/>
                    </a:cubicBezTo>
                    <a:lnTo>
                      <a:pt x="228532" y="545175"/>
                    </a:lnTo>
                    <a:lnTo>
                      <a:pt x="0" y="677723"/>
                    </a:lnTo>
                    <a:lnTo>
                      <a:pt x="228532" y="810271"/>
                    </a:lnTo>
                    <a:lnTo>
                      <a:pt x="228532" y="1129533"/>
                    </a:lnTo>
                    <a:cubicBezTo>
                      <a:pt x="228532" y="1254300"/>
                      <a:pt x="329677" y="1355444"/>
                      <a:pt x="454444" y="1355444"/>
                    </a:cubicBezTo>
                    <a:lnTo>
                      <a:pt x="1753407" y="13554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160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85" name="그룹 84"/>
          <p:cNvGrpSpPr/>
          <p:nvPr/>
        </p:nvGrpSpPr>
        <p:grpSpPr>
          <a:xfrm>
            <a:off x="270407" y="3573017"/>
            <a:ext cx="4385432" cy="1305224"/>
            <a:chOff x="1359195" y="4524873"/>
            <a:chExt cx="4102784" cy="1221099"/>
          </a:xfrm>
        </p:grpSpPr>
        <p:sp>
          <p:nvSpPr>
            <p:cNvPr id="86" name="Text Box 8"/>
            <p:cNvSpPr txBox="1">
              <a:spLocks noChangeArrowheads="1"/>
            </p:cNvSpPr>
            <p:nvPr/>
          </p:nvSpPr>
          <p:spPr bwMode="auto">
            <a:xfrm>
              <a:off x="3029170" y="4524873"/>
              <a:ext cx="2432809" cy="345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피터팬의 좋은 방 구하기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359195" y="4958937"/>
              <a:ext cx="3833317" cy="7870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defRPr/>
              </a:pP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직거래지원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보증금 보증 및 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, 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등기부확인서비스  특화</a:t>
              </a:r>
              <a:endParaRPr lang="en-US" altLang="ko-KR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defTabSz="742950">
                <a:lnSpc>
                  <a:spcPct val="100000"/>
                </a:lnSpc>
                <a:spcBef>
                  <a:spcPts val="813"/>
                </a:spcBef>
                <a:buClr>
                  <a:prstClr val="black"/>
                </a:buClr>
                <a:defRPr/>
              </a:pPr>
              <a:r>
                <a:rPr lang="ko-KR" altLang="en-US" b="1" dirty="0" err="1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타켓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20-30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세대  위주</a:t>
              </a:r>
              <a:r>
                <a:rPr lang="en-US" altLang="ko-KR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b="1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공유하우스 </a:t>
              </a:r>
            </a:p>
            <a:p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</p:grpSp>
      <p:pic>
        <p:nvPicPr>
          <p:cNvPr id="88" name="그림 87">
            <a:extLst>
              <a:ext uri="{FF2B5EF4-FFF2-40B4-BE49-F238E27FC236}">
                <a16:creationId xmlns:a16="http://schemas.microsoft.com/office/drawing/2014/main" id="{360A910B-4E09-4362-A62A-4153BE14B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54" y="1951037"/>
            <a:ext cx="607842" cy="56108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9" name="그림 88">
            <a:extLst>
              <a:ext uri="{FF2B5EF4-FFF2-40B4-BE49-F238E27FC236}">
                <a16:creationId xmlns:a16="http://schemas.microsoft.com/office/drawing/2014/main" id="{4BF4DA95-54F2-49D8-944C-7DA81A3A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716" y="3177689"/>
            <a:ext cx="517550" cy="57928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0" name="Picture 2" descr="호갱노노 부동산 차이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652" y="4464006"/>
            <a:ext cx="528614" cy="4844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09CA805C-AE05-47C0-981B-50F39146D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9408" y="2614107"/>
            <a:ext cx="607842" cy="6169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2" name="그림 91">
            <a:extLst>
              <a:ext uri="{FF2B5EF4-FFF2-40B4-BE49-F238E27FC236}">
                <a16:creationId xmlns:a16="http://schemas.microsoft.com/office/drawing/2014/main" id="{FFAFE059-212E-4D9E-9FA2-16A4FF88D8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5430" y="3815308"/>
            <a:ext cx="607842" cy="56652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3" name="부제목 2">
            <a:extLst>
              <a:ext uri="{FF2B5EF4-FFF2-40B4-BE49-F238E27FC236}">
                <a16:creationId xmlns:a16="http://schemas.microsoft.com/office/drawing/2014/main" id="{39BBC1BD-FF06-48CF-9A7B-5AEAC03DDDAF}"/>
              </a:ext>
            </a:extLst>
          </p:cNvPr>
          <p:cNvSpPr txBox="1">
            <a:spLocks/>
          </p:cNvSpPr>
          <p:nvPr/>
        </p:nvSpPr>
        <p:spPr>
          <a:xfrm>
            <a:off x="527684" y="5445224"/>
            <a:ext cx="5784340" cy="115212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74295" tIns="37148" rIns="74295" bIns="37148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 시장을 선도하는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업체들은  대부분 매물소개 및 틈새시장 공략 중계 거래에 한정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직방과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호갱노노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는 외부투자로  신 사업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제한적 전자계약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고려 중이나 </a:t>
            </a:r>
            <a:r>
              <a:rPr lang="ko-KR" altLang="en-US" sz="1200" u="sng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1200" u="sng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경쟁 외로 분석함</a:t>
            </a:r>
          </a:p>
        </p:txBody>
      </p:sp>
      <p:sp>
        <p:nvSpPr>
          <p:cNvPr id="94" name="부제목 2">
            <a:extLst>
              <a:ext uri="{FF2B5EF4-FFF2-40B4-BE49-F238E27FC236}">
                <a16:creationId xmlns:a16="http://schemas.microsoft.com/office/drawing/2014/main" id="{3DC62D4B-6C1A-441C-BF1A-888A0B7FB517}"/>
              </a:ext>
            </a:extLst>
          </p:cNvPr>
          <p:cNvSpPr txBox="1">
            <a:spLocks/>
          </p:cNvSpPr>
          <p:nvPr/>
        </p:nvSpPr>
        <p:spPr>
          <a:xfrm>
            <a:off x="599692" y="5013176"/>
            <a:ext cx="1504046" cy="411723"/>
          </a:xfrm>
          <a:prstGeom prst="rect">
            <a:avLst/>
          </a:prstGeom>
          <a:noFill/>
          <a:ln>
            <a:solidFill>
              <a:srgbClr val="92D050"/>
            </a:solidFill>
          </a:ln>
          <a:effectLst/>
        </p:spPr>
        <p:txBody>
          <a:bodyPr vert="horz" lIns="74295" tIns="37148" rIns="74295" bIns="37148" rtlCol="0">
            <a:norm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defTabSz="742950">
              <a:lnSpc>
                <a:spcPct val="15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en-US" sz="14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스타업체 분석의견  </a:t>
            </a:r>
          </a:p>
        </p:txBody>
      </p:sp>
      <p:sp>
        <p:nvSpPr>
          <p:cNvPr id="95" name="부제목 2">
            <a:extLst>
              <a:ext uri="{FF2B5EF4-FFF2-40B4-BE49-F238E27FC236}">
                <a16:creationId xmlns:a16="http://schemas.microsoft.com/office/drawing/2014/main" id="{39BBC1BD-FF06-48CF-9A7B-5AEAC03DDDAF}"/>
              </a:ext>
            </a:extLst>
          </p:cNvPr>
          <p:cNvSpPr txBox="1">
            <a:spLocks/>
          </p:cNvSpPr>
          <p:nvPr/>
        </p:nvSpPr>
        <p:spPr>
          <a:xfrm>
            <a:off x="7320136" y="5633027"/>
            <a:ext cx="4968552" cy="892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lIns="74295" tIns="37148" rIns="74295" bIns="37148" rtlCol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▣  부동산 거래시장이 플랫폼 시장으로  점진적 이동에 따른 공인중개사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반발이 예상되나 공유오피스를 통한 합법적 시장 질서 확립 가능하고 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just" defTabSz="742950">
              <a:lnSpc>
                <a:spcPct val="10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앱으로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공인중개사를 유도하여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시장 창출 </a:t>
            </a:r>
            <a:endParaRPr lang="ko-KR" altLang="en-US" sz="1200" u="sng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6" name="부제목 2">
            <a:extLst>
              <a:ext uri="{FF2B5EF4-FFF2-40B4-BE49-F238E27FC236}">
                <a16:creationId xmlns:a16="http://schemas.microsoft.com/office/drawing/2014/main" id="{3DC62D4B-6C1A-441C-BF1A-888A0B7FB517}"/>
              </a:ext>
            </a:extLst>
          </p:cNvPr>
          <p:cNvSpPr txBox="1">
            <a:spLocks/>
          </p:cNvSpPr>
          <p:nvPr/>
        </p:nvSpPr>
        <p:spPr>
          <a:xfrm>
            <a:off x="7379390" y="5157192"/>
            <a:ext cx="1668938" cy="411723"/>
          </a:xfrm>
          <a:prstGeom prst="rect">
            <a:avLst/>
          </a:prstGeom>
          <a:noFill/>
          <a:ln w="12700">
            <a:solidFill>
              <a:srgbClr val="C00000"/>
            </a:solidFill>
          </a:ln>
          <a:effectLst/>
        </p:spPr>
        <p:txBody>
          <a:bodyPr vert="horz" lIns="74295" tIns="37148" rIns="74295" bIns="37148" rtlCol="0">
            <a:norm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defTabSz="742950">
              <a:lnSpc>
                <a:spcPct val="150000"/>
              </a:lnSpc>
              <a:spcBef>
                <a:spcPts val="813"/>
              </a:spcBef>
              <a:buClr>
                <a:prstClr val="black"/>
              </a:buClr>
              <a:defRPr/>
            </a:pPr>
            <a:r>
              <a:rPr lang="ko-KR" altLang="en-US" sz="1400" b="1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공인중개사 반발 예상</a:t>
            </a:r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8839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 유치 개요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79376" y="2132856"/>
            <a:ext cx="3330830" cy="895032"/>
            <a:chOff x="1026337" y="2924944"/>
            <a:chExt cx="3330830" cy="895032"/>
          </a:xfrm>
        </p:grpSpPr>
        <p:sp>
          <p:nvSpPr>
            <p:cNvPr id="6" name="TextBox 5"/>
            <p:cNvSpPr txBox="1"/>
            <p:nvPr/>
          </p:nvSpPr>
          <p:spPr>
            <a:xfrm>
              <a:off x="1026337" y="3296756"/>
              <a:ext cx="3330830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전자계약 플랫폼 프로그램 개발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사업관련 서비스 확충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시장 경쟁력 확보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23392" y="5229200"/>
            <a:ext cx="3275143" cy="895032"/>
            <a:chOff x="1082024" y="2924944"/>
            <a:chExt cx="3275143" cy="895032"/>
          </a:xfrm>
        </p:grpSpPr>
        <p:sp>
          <p:nvSpPr>
            <p:cNvPr id="9" name="TextBox 8"/>
            <p:cNvSpPr txBox="1"/>
            <p:nvPr/>
          </p:nvSpPr>
          <p:spPr>
            <a:xfrm>
              <a:off x="1082024" y="3296756"/>
              <a:ext cx="3275143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선도 기술 확보 노력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지적 재산권 강화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선제적 시장진입으로 부동산 시장 독점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기업가치 향상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400256" y="2353188"/>
            <a:ext cx="3600400" cy="1110476"/>
            <a:chOff x="1746417" y="2924944"/>
            <a:chExt cx="3600400" cy="1110476"/>
          </a:xfrm>
        </p:grpSpPr>
        <p:sp>
          <p:nvSpPr>
            <p:cNvPr id="12" name="TextBox 11"/>
            <p:cNvSpPr txBox="1"/>
            <p:nvPr/>
          </p:nvSpPr>
          <p:spPr>
            <a:xfrm>
              <a:off x="1746417" y="3296756"/>
              <a:ext cx="3600400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시장을 선도하는 안정적인 보안 체계 확립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AI, AR, VR, 3D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모델링을 활용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저비용 고효율화 시스템으로 진입 장벽 타파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기술 경쟁력 확보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8503136" y="4407922"/>
            <a:ext cx="1232357" cy="1248678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Freeform 5"/>
          <p:cNvSpPr>
            <a:spLocks noEditPoints="1"/>
          </p:cNvSpPr>
          <p:nvPr/>
        </p:nvSpPr>
        <p:spPr bwMode="auto">
          <a:xfrm>
            <a:off x="2423508" y="4079295"/>
            <a:ext cx="452995" cy="458994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2722267" y="3586351"/>
            <a:ext cx="646200" cy="654757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Freeform 5"/>
          <p:cNvSpPr>
            <a:spLocks noEditPoints="1"/>
          </p:cNvSpPr>
          <p:nvPr/>
        </p:nvSpPr>
        <p:spPr bwMode="auto">
          <a:xfrm rot="516516">
            <a:off x="2841521" y="4228312"/>
            <a:ext cx="547919" cy="555176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518400" y="2548340"/>
            <a:ext cx="3204358" cy="3246798"/>
            <a:chOff x="4518400" y="2548340"/>
            <a:chExt cx="3204358" cy="3246798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4518400" y="2548340"/>
              <a:ext cx="3204358" cy="3246798"/>
            </a:xfrm>
            <a:custGeom>
              <a:avLst/>
              <a:gdLst>
                <a:gd name="T0" fmla="*/ 830 w 906"/>
                <a:gd name="T1" fmla="*/ 452 h 918"/>
                <a:gd name="T2" fmla="*/ 906 w 906"/>
                <a:gd name="T3" fmla="*/ 380 h 918"/>
                <a:gd name="T4" fmla="*/ 896 w 906"/>
                <a:gd name="T5" fmla="*/ 340 h 918"/>
                <a:gd name="T6" fmla="*/ 828 w 906"/>
                <a:gd name="T7" fmla="*/ 330 h 918"/>
                <a:gd name="T8" fmla="*/ 780 w 906"/>
                <a:gd name="T9" fmla="*/ 272 h 918"/>
                <a:gd name="T10" fmla="*/ 826 w 906"/>
                <a:gd name="T11" fmla="*/ 192 h 918"/>
                <a:gd name="T12" fmla="*/ 790 w 906"/>
                <a:gd name="T13" fmla="*/ 156 h 918"/>
                <a:gd name="T14" fmla="*/ 694 w 906"/>
                <a:gd name="T15" fmla="*/ 168 h 918"/>
                <a:gd name="T16" fmla="*/ 662 w 906"/>
                <a:gd name="T17" fmla="*/ 122 h 918"/>
                <a:gd name="T18" fmla="*/ 668 w 906"/>
                <a:gd name="T19" fmla="*/ 52 h 918"/>
                <a:gd name="T20" fmla="*/ 602 w 906"/>
                <a:gd name="T21" fmla="*/ 66 h 918"/>
                <a:gd name="T22" fmla="*/ 548 w 906"/>
                <a:gd name="T23" fmla="*/ 94 h 918"/>
                <a:gd name="T24" fmla="*/ 494 w 906"/>
                <a:gd name="T25" fmla="*/ 64 h 918"/>
                <a:gd name="T26" fmla="*/ 452 w 906"/>
                <a:gd name="T27" fmla="*/ 0 h 918"/>
                <a:gd name="T28" fmla="*/ 408 w 906"/>
                <a:gd name="T29" fmla="*/ 84 h 918"/>
                <a:gd name="T30" fmla="*/ 358 w 906"/>
                <a:gd name="T31" fmla="*/ 94 h 918"/>
                <a:gd name="T32" fmla="*/ 290 w 906"/>
                <a:gd name="T33" fmla="*/ 50 h 918"/>
                <a:gd name="T34" fmla="*/ 238 w 906"/>
                <a:gd name="T35" fmla="*/ 52 h 918"/>
                <a:gd name="T36" fmla="*/ 250 w 906"/>
                <a:gd name="T37" fmla="*/ 142 h 918"/>
                <a:gd name="T38" fmla="*/ 212 w 906"/>
                <a:gd name="T39" fmla="*/ 168 h 918"/>
                <a:gd name="T40" fmla="*/ 110 w 906"/>
                <a:gd name="T41" fmla="*/ 154 h 918"/>
                <a:gd name="T42" fmla="*/ 80 w 906"/>
                <a:gd name="T43" fmla="*/ 192 h 918"/>
                <a:gd name="T44" fmla="*/ 116 w 906"/>
                <a:gd name="T45" fmla="*/ 288 h 918"/>
                <a:gd name="T46" fmla="*/ 78 w 906"/>
                <a:gd name="T47" fmla="*/ 330 h 918"/>
                <a:gd name="T48" fmla="*/ 8 w 906"/>
                <a:gd name="T49" fmla="*/ 344 h 918"/>
                <a:gd name="T50" fmla="*/ 0 w 906"/>
                <a:gd name="T51" fmla="*/ 380 h 918"/>
                <a:gd name="T52" fmla="*/ 76 w 906"/>
                <a:gd name="T53" fmla="*/ 458 h 918"/>
                <a:gd name="T54" fmla="*/ 18 w 906"/>
                <a:gd name="T55" fmla="*/ 526 h 918"/>
                <a:gd name="T56" fmla="*/ 8 w 906"/>
                <a:gd name="T57" fmla="*/ 574 h 918"/>
                <a:gd name="T58" fmla="*/ 54 w 906"/>
                <a:gd name="T59" fmla="*/ 586 h 918"/>
                <a:gd name="T60" fmla="*/ 116 w 906"/>
                <a:gd name="T61" fmla="*/ 628 h 918"/>
                <a:gd name="T62" fmla="*/ 92 w 906"/>
                <a:gd name="T63" fmla="*/ 708 h 918"/>
                <a:gd name="T64" fmla="*/ 110 w 906"/>
                <a:gd name="T65" fmla="*/ 764 h 918"/>
                <a:gd name="T66" fmla="*/ 198 w 906"/>
                <a:gd name="T67" fmla="*/ 736 h 918"/>
                <a:gd name="T68" fmla="*/ 250 w 906"/>
                <a:gd name="T69" fmla="*/ 776 h 918"/>
                <a:gd name="T70" fmla="*/ 234 w 906"/>
                <a:gd name="T71" fmla="*/ 862 h 918"/>
                <a:gd name="T72" fmla="*/ 290 w 906"/>
                <a:gd name="T73" fmla="*/ 868 h 918"/>
                <a:gd name="T74" fmla="*/ 354 w 906"/>
                <a:gd name="T75" fmla="*/ 822 h 918"/>
                <a:gd name="T76" fmla="*/ 408 w 906"/>
                <a:gd name="T77" fmla="*/ 832 h 918"/>
                <a:gd name="T78" fmla="*/ 436 w 906"/>
                <a:gd name="T79" fmla="*/ 918 h 918"/>
                <a:gd name="T80" fmla="*/ 494 w 906"/>
                <a:gd name="T81" fmla="*/ 854 h 918"/>
                <a:gd name="T82" fmla="*/ 544 w 906"/>
                <a:gd name="T83" fmla="*/ 824 h 918"/>
                <a:gd name="T84" fmla="*/ 602 w 906"/>
                <a:gd name="T85" fmla="*/ 852 h 918"/>
                <a:gd name="T86" fmla="*/ 652 w 906"/>
                <a:gd name="T87" fmla="*/ 872 h 918"/>
                <a:gd name="T88" fmla="*/ 662 w 906"/>
                <a:gd name="T89" fmla="*/ 796 h 918"/>
                <a:gd name="T90" fmla="*/ 690 w 906"/>
                <a:gd name="T91" fmla="*/ 752 h 918"/>
                <a:gd name="T92" fmla="*/ 790 w 906"/>
                <a:gd name="T93" fmla="*/ 762 h 918"/>
                <a:gd name="T94" fmla="*/ 822 w 906"/>
                <a:gd name="T95" fmla="*/ 732 h 918"/>
                <a:gd name="T96" fmla="*/ 780 w 906"/>
                <a:gd name="T97" fmla="*/ 646 h 918"/>
                <a:gd name="T98" fmla="*/ 808 w 906"/>
                <a:gd name="T99" fmla="*/ 586 h 918"/>
                <a:gd name="T100" fmla="*/ 896 w 906"/>
                <a:gd name="T101" fmla="*/ 578 h 918"/>
                <a:gd name="T102" fmla="*/ 904 w 906"/>
                <a:gd name="T103" fmla="*/ 544 h 918"/>
                <a:gd name="T104" fmla="*/ 370 w 906"/>
                <a:gd name="T105" fmla="*/ 724 h 918"/>
                <a:gd name="T106" fmla="*/ 182 w 906"/>
                <a:gd name="T107" fmla="*/ 514 h 918"/>
                <a:gd name="T108" fmla="*/ 258 w 906"/>
                <a:gd name="T109" fmla="*/ 262 h 918"/>
                <a:gd name="T110" fmla="*/ 508 w 906"/>
                <a:gd name="T111" fmla="*/ 188 h 918"/>
                <a:gd name="T112" fmla="*/ 718 w 906"/>
                <a:gd name="T113" fmla="*/ 376 h 918"/>
                <a:gd name="T114" fmla="*/ 666 w 906"/>
                <a:gd name="T115" fmla="*/ 634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6" h="918">
                  <a:moveTo>
                    <a:pt x="846" y="506"/>
                  </a:moveTo>
                  <a:lnTo>
                    <a:pt x="846" y="506"/>
                  </a:lnTo>
                  <a:lnTo>
                    <a:pt x="828" y="498"/>
                  </a:lnTo>
                  <a:lnTo>
                    <a:pt x="828" y="498"/>
                  </a:lnTo>
                  <a:lnTo>
                    <a:pt x="828" y="486"/>
                  </a:lnTo>
                  <a:lnTo>
                    <a:pt x="828" y="486"/>
                  </a:lnTo>
                  <a:lnTo>
                    <a:pt x="830" y="466"/>
                  </a:lnTo>
                  <a:lnTo>
                    <a:pt x="830" y="466"/>
                  </a:lnTo>
                  <a:lnTo>
                    <a:pt x="830" y="458"/>
                  </a:lnTo>
                  <a:lnTo>
                    <a:pt x="830" y="458"/>
                  </a:lnTo>
                  <a:lnTo>
                    <a:pt x="830" y="452"/>
                  </a:lnTo>
                  <a:lnTo>
                    <a:pt x="830" y="452"/>
                  </a:lnTo>
                  <a:lnTo>
                    <a:pt x="828" y="432"/>
                  </a:lnTo>
                  <a:lnTo>
                    <a:pt x="828" y="432"/>
                  </a:lnTo>
                  <a:lnTo>
                    <a:pt x="828" y="420"/>
                  </a:lnTo>
                  <a:lnTo>
                    <a:pt x="828" y="420"/>
                  </a:lnTo>
                  <a:lnTo>
                    <a:pt x="846" y="412"/>
                  </a:lnTo>
                  <a:lnTo>
                    <a:pt x="846" y="412"/>
                  </a:lnTo>
                  <a:lnTo>
                    <a:pt x="888" y="390"/>
                  </a:lnTo>
                  <a:lnTo>
                    <a:pt x="888" y="390"/>
                  </a:lnTo>
                  <a:lnTo>
                    <a:pt x="906" y="380"/>
                  </a:lnTo>
                  <a:lnTo>
                    <a:pt x="906" y="380"/>
                  </a:lnTo>
                  <a:lnTo>
                    <a:pt x="904" y="374"/>
                  </a:lnTo>
                  <a:lnTo>
                    <a:pt x="904" y="374"/>
                  </a:lnTo>
                  <a:lnTo>
                    <a:pt x="902" y="366"/>
                  </a:lnTo>
                  <a:lnTo>
                    <a:pt x="902" y="366"/>
                  </a:lnTo>
                  <a:lnTo>
                    <a:pt x="900" y="356"/>
                  </a:lnTo>
                  <a:lnTo>
                    <a:pt x="900" y="356"/>
                  </a:lnTo>
                  <a:lnTo>
                    <a:pt x="898" y="348"/>
                  </a:lnTo>
                  <a:lnTo>
                    <a:pt x="898" y="348"/>
                  </a:lnTo>
                  <a:lnTo>
                    <a:pt x="898" y="344"/>
                  </a:lnTo>
                  <a:lnTo>
                    <a:pt x="898" y="344"/>
                  </a:lnTo>
                  <a:lnTo>
                    <a:pt x="896" y="340"/>
                  </a:lnTo>
                  <a:lnTo>
                    <a:pt x="896" y="340"/>
                  </a:lnTo>
                  <a:lnTo>
                    <a:pt x="894" y="332"/>
                  </a:lnTo>
                  <a:lnTo>
                    <a:pt x="894" y="332"/>
                  </a:lnTo>
                  <a:lnTo>
                    <a:pt x="874" y="332"/>
                  </a:lnTo>
                  <a:lnTo>
                    <a:pt x="874" y="332"/>
                  </a:lnTo>
                  <a:lnTo>
                    <a:pt x="864" y="330"/>
                  </a:lnTo>
                  <a:lnTo>
                    <a:pt x="864" y="330"/>
                  </a:lnTo>
                  <a:lnTo>
                    <a:pt x="852" y="330"/>
                  </a:lnTo>
                  <a:lnTo>
                    <a:pt x="852" y="330"/>
                  </a:lnTo>
                  <a:lnTo>
                    <a:pt x="828" y="330"/>
                  </a:lnTo>
                  <a:lnTo>
                    <a:pt x="828" y="330"/>
                  </a:lnTo>
                  <a:lnTo>
                    <a:pt x="808" y="332"/>
                  </a:lnTo>
                  <a:lnTo>
                    <a:pt x="808" y="332"/>
                  </a:lnTo>
                  <a:lnTo>
                    <a:pt x="804" y="320"/>
                  </a:lnTo>
                  <a:lnTo>
                    <a:pt x="804" y="320"/>
                  </a:lnTo>
                  <a:lnTo>
                    <a:pt x="796" y="302"/>
                  </a:lnTo>
                  <a:lnTo>
                    <a:pt x="796" y="302"/>
                  </a:lnTo>
                  <a:lnTo>
                    <a:pt x="792" y="296"/>
                  </a:lnTo>
                  <a:lnTo>
                    <a:pt x="792" y="296"/>
                  </a:lnTo>
                  <a:lnTo>
                    <a:pt x="790" y="288"/>
                  </a:lnTo>
                  <a:lnTo>
                    <a:pt x="790" y="288"/>
                  </a:lnTo>
                  <a:lnTo>
                    <a:pt x="780" y="272"/>
                  </a:lnTo>
                  <a:lnTo>
                    <a:pt x="780" y="272"/>
                  </a:lnTo>
                  <a:lnTo>
                    <a:pt x="778" y="266"/>
                  </a:lnTo>
                  <a:lnTo>
                    <a:pt x="778" y="266"/>
                  </a:lnTo>
                  <a:lnTo>
                    <a:pt x="774" y="262"/>
                  </a:lnTo>
                  <a:lnTo>
                    <a:pt x="774" y="262"/>
                  </a:lnTo>
                  <a:lnTo>
                    <a:pt x="788" y="246"/>
                  </a:lnTo>
                  <a:lnTo>
                    <a:pt x="788" y="246"/>
                  </a:lnTo>
                  <a:lnTo>
                    <a:pt x="814" y="210"/>
                  </a:lnTo>
                  <a:lnTo>
                    <a:pt x="814" y="210"/>
                  </a:lnTo>
                  <a:lnTo>
                    <a:pt x="826" y="192"/>
                  </a:lnTo>
                  <a:lnTo>
                    <a:pt x="826" y="192"/>
                  </a:lnTo>
                  <a:lnTo>
                    <a:pt x="822" y="186"/>
                  </a:lnTo>
                  <a:lnTo>
                    <a:pt x="822" y="186"/>
                  </a:lnTo>
                  <a:lnTo>
                    <a:pt x="812" y="172"/>
                  </a:lnTo>
                  <a:lnTo>
                    <a:pt x="812" y="172"/>
                  </a:lnTo>
                  <a:lnTo>
                    <a:pt x="806" y="166"/>
                  </a:lnTo>
                  <a:lnTo>
                    <a:pt x="806" y="166"/>
                  </a:lnTo>
                  <a:lnTo>
                    <a:pt x="802" y="160"/>
                  </a:lnTo>
                  <a:lnTo>
                    <a:pt x="802" y="160"/>
                  </a:lnTo>
                  <a:lnTo>
                    <a:pt x="796" y="154"/>
                  </a:lnTo>
                  <a:lnTo>
                    <a:pt x="796" y="154"/>
                  </a:lnTo>
                  <a:lnTo>
                    <a:pt x="790" y="156"/>
                  </a:lnTo>
                  <a:lnTo>
                    <a:pt x="790" y="156"/>
                  </a:lnTo>
                  <a:lnTo>
                    <a:pt x="776" y="162"/>
                  </a:lnTo>
                  <a:lnTo>
                    <a:pt x="776" y="162"/>
                  </a:lnTo>
                  <a:lnTo>
                    <a:pt x="736" y="180"/>
                  </a:lnTo>
                  <a:lnTo>
                    <a:pt x="736" y="180"/>
                  </a:lnTo>
                  <a:lnTo>
                    <a:pt x="718" y="190"/>
                  </a:lnTo>
                  <a:lnTo>
                    <a:pt x="718" y="190"/>
                  </a:lnTo>
                  <a:lnTo>
                    <a:pt x="708" y="182"/>
                  </a:lnTo>
                  <a:lnTo>
                    <a:pt x="708" y="182"/>
                  </a:lnTo>
                  <a:lnTo>
                    <a:pt x="694" y="168"/>
                  </a:lnTo>
                  <a:lnTo>
                    <a:pt x="694" y="168"/>
                  </a:lnTo>
                  <a:lnTo>
                    <a:pt x="690" y="166"/>
                  </a:lnTo>
                  <a:lnTo>
                    <a:pt x="690" y="166"/>
                  </a:lnTo>
                  <a:lnTo>
                    <a:pt x="688" y="164"/>
                  </a:lnTo>
                  <a:lnTo>
                    <a:pt x="688" y="164"/>
                  </a:lnTo>
                  <a:lnTo>
                    <a:pt x="682" y="160"/>
                  </a:lnTo>
                  <a:lnTo>
                    <a:pt x="682" y="160"/>
                  </a:lnTo>
                  <a:lnTo>
                    <a:pt x="666" y="148"/>
                  </a:lnTo>
                  <a:lnTo>
                    <a:pt x="666" y="148"/>
                  </a:lnTo>
                  <a:lnTo>
                    <a:pt x="656" y="142"/>
                  </a:lnTo>
                  <a:lnTo>
                    <a:pt x="656" y="142"/>
                  </a:lnTo>
                  <a:lnTo>
                    <a:pt x="662" y="122"/>
                  </a:lnTo>
                  <a:lnTo>
                    <a:pt x="662" y="122"/>
                  </a:lnTo>
                  <a:lnTo>
                    <a:pt x="666" y="98"/>
                  </a:lnTo>
                  <a:lnTo>
                    <a:pt x="666" y="98"/>
                  </a:lnTo>
                  <a:lnTo>
                    <a:pt x="670" y="76"/>
                  </a:lnTo>
                  <a:lnTo>
                    <a:pt x="670" y="76"/>
                  </a:lnTo>
                  <a:lnTo>
                    <a:pt x="674" y="56"/>
                  </a:lnTo>
                  <a:lnTo>
                    <a:pt x="674" y="56"/>
                  </a:lnTo>
                  <a:lnTo>
                    <a:pt x="672" y="56"/>
                  </a:lnTo>
                  <a:lnTo>
                    <a:pt x="672" y="56"/>
                  </a:lnTo>
                  <a:lnTo>
                    <a:pt x="668" y="52"/>
                  </a:lnTo>
                  <a:lnTo>
                    <a:pt x="668" y="52"/>
                  </a:lnTo>
                  <a:lnTo>
                    <a:pt x="652" y="44"/>
                  </a:lnTo>
                  <a:lnTo>
                    <a:pt x="652" y="44"/>
                  </a:lnTo>
                  <a:lnTo>
                    <a:pt x="636" y="38"/>
                  </a:lnTo>
                  <a:lnTo>
                    <a:pt x="636" y="38"/>
                  </a:lnTo>
                  <a:lnTo>
                    <a:pt x="632" y="36"/>
                  </a:lnTo>
                  <a:lnTo>
                    <a:pt x="632" y="36"/>
                  </a:lnTo>
                  <a:lnTo>
                    <a:pt x="630" y="34"/>
                  </a:lnTo>
                  <a:lnTo>
                    <a:pt x="630" y="34"/>
                  </a:lnTo>
                  <a:lnTo>
                    <a:pt x="616" y="50"/>
                  </a:lnTo>
                  <a:lnTo>
                    <a:pt x="616" y="50"/>
                  </a:lnTo>
                  <a:lnTo>
                    <a:pt x="602" y="66"/>
                  </a:lnTo>
                  <a:lnTo>
                    <a:pt x="602" y="66"/>
                  </a:lnTo>
                  <a:lnTo>
                    <a:pt x="586" y="86"/>
                  </a:lnTo>
                  <a:lnTo>
                    <a:pt x="586" y="86"/>
                  </a:lnTo>
                  <a:lnTo>
                    <a:pt x="574" y="102"/>
                  </a:lnTo>
                  <a:lnTo>
                    <a:pt x="574" y="102"/>
                  </a:lnTo>
                  <a:lnTo>
                    <a:pt x="562" y="98"/>
                  </a:lnTo>
                  <a:lnTo>
                    <a:pt x="562" y="98"/>
                  </a:lnTo>
                  <a:lnTo>
                    <a:pt x="552" y="96"/>
                  </a:lnTo>
                  <a:lnTo>
                    <a:pt x="552" y="96"/>
                  </a:lnTo>
                  <a:lnTo>
                    <a:pt x="548" y="94"/>
                  </a:lnTo>
                  <a:lnTo>
                    <a:pt x="548" y="94"/>
                  </a:lnTo>
                  <a:lnTo>
                    <a:pt x="544" y="94"/>
                  </a:lnTo>
                  <a:lnTo>
                    <a:pt x="544" y="94"/>
                  </a:lnTo>
                  <a:lnTo>
                    <a:pt x="536" y="92"/>
                  </a:lnTo>
                  <a:lnTo>
                    <a:pt x="536" y="92"/>
                  </a:lnTo>
                  <a:lnTo>
                    <a:pt x="530" y="90"/>
                  </a:lnTo>
                  <a:lnTo>
                    <a:pt x="530" y="90"/>
                  </a:lnTo>
                  <a:lnTo>
                    <a:pt x="510" y="86"/>
                  </a:lnTo>
                  <a:lnTo>
                    <a:pt x="510" y="86"/>
                  </a:lnTo>
                  <a:lnTo>
                    <a:pt x="498" y="84"/>
                  </a:lnTo>
                  <a:lnTo>
                    <a:pt x="498" y="84"/>
                  </a:lnTo>
                  <a:lnTo>
                    <a:pt x="494" y="64"/>
                  </a:lnTo>
                  <a:lnTo>
                    <a:pt x="494" y="64"/>
                  </a:lnTo>
                  <a:lnTo>
                    <a:pt x="484" y="20"/>
                  </a:lnTo>
                  <a:lnTo>
                    <a:pt x="484" y="20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436" y="0"/>
                  </a:lnTo>
                  <a:lnTo>
                    <a:pt x="436" y="0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422" y="20"/>
                  </a:lnTo>
                  <a:lnTo>
                    <a:pt x="422" y="20"/>
                  </a:lnTo>
                  <a:lnTo>
                    <a:pt x="412" y="64"/>
                  </a:lnTo>
                  <a:lnTo>
                    <a:pt x="412" y="64"/>
                  </a:lnTo>
                  <a:lnTo>
                    <a:pt x="408" y="84"/>
                  </a:lnTo>
                  <a:lnTo>
                    <a:pt x="408" y="84"/>
                  </a:lnTo>
                  <a:lnTo>
                    <a:pt x="394" y="86"/>
                  </a:lnTo>
                  <a:lnTo>
                    <a:pt x="394" y="86"/>
                  </a:lnTo>
                  <a:lnTo>
                    <a:pt x="376" y="90"/>
                  </a:lnTo>
                  <a:lnTo>
                    <a:pt x="376" y="90"/>
                  </a:lnTo>
                  <a:lnTo>
                    <a:pt x="370" y="92"/>
                  </a:lnTo>
                  <a:lnTo>
                    <a:pt x="370" y="92"/>
                  </a:lnTo>
                  <a:lnTo>
                    <a:pt x="362" y="94"/>
                  </a:lnTo>
                  <a:lnTo>
                    <a:pt x="362" y="94"/>
                  </a:lnTo>
                  <a:lnTo>
                    <a:pt x="358" y="94"/>
                  </a:lnTo>
                  <a:lnTo>
                    <a:pt x="358" y="94"/>
                  </a:lnTo>
                  <a:lnTo>
                    <a:pt x="354" y="96"/>
                  </a:lnTo>
                  <a:lnTo>
                    <a:pt x="354" y="96"/>
                  </a:lnTo>
                  <a:lnTo>
                    <a:pt x="344" y="98"/>
                  </a:lnTo>
                  <a:lnTo>
                    <a:pt x="344" y="98"/>
                  </a:lnTo>
                  <a:lnTo>
                    <a:pt x="332" y="102"/>
                  </a:lnTo>
                  <a:lnTo>
                    <a:pt x="332" y="102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04" y="66"/>
                  </a:lnTo>
                  <a:lnTo>
                    <a:pt x="304" y="66"/>
                  </a:lnTo>
                  <a:lnTo>
                    <a:pt x="290" y="50"/>
                  </a:lnTo>
                  <a:lnTo>
                    <a:pt x="290" y="50"/>
                  </a:lnTo>
                  <a:lnTo>
                    <a:pt x="276" y="34"/>
                  </a:lnTo>
                  <a:lnTo>
                    <a:pt x="276" y="34"/>
                  </a:lnTo>
                  <a:lnTo>
                    <a:pt x="274" y="36"/>
                  </a:lnTo>
                  <a:lnTo>
                    <a:pt x="274" y="36"/>
                  </a:lnTo>
                  <a:lnTo>
                    <a:pt x="268" y="38"/>
                  </a:lnTo>
                  <a:lnTo>
                    <a:pt x="268" y="38"/>
                  </a:lnTo>
                  <a:lnTo>
                    <a:pt x="254" y="44"/>
                  </a:lnTo>
                  <a:lnTo>
                    <a:pt x="254" y="44"/>
                  </a:lnTo>
                  <a:lnTo>
                    <a:pt x="238" y="52"/>
                  </a:lnTo>
                  <a:lnTo>
                    <a:pt x="238" y="52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2" y="56"/>
                  </a:lnTo>
                  <a:lnTo>
                    <a:pt x="232" y="56"/>
                  </a:lnTo>
                  <a:lnTo>
                    <a:pt x="236" y="76"/>
                  </a:lnTo>
                  <a:lnTo>
                    <a:pt x="236" y="76"/>
                  </a:lnTo>
                  <a:lnTo>
                    <a:pt x="240" y="98"/>
                  </a:lnTo>
                  <a:lnTo>
                    <a:pt x="240" y="98"/>
                  </a:lnTo>
                  <a:lnTo>
                    <a:pt x="244" y="122"/>
                  </a:lnTo>
                  <a:lnTo>
                    <a:pt x="244" y="122"/>
                  </a:lnTo>
                  <a:lnTo>
                    <a:pt x="250" y="142"/>
                  </a:lnTo>
                  <a:lnTo>
                    <a:pt x="250" y="142"/>
                  </a:lnTo>
                  <a:lnTo>
                    <a:pt x="240" y="148"/>
                  </a:lnTo>
                  <a:lnTo>
                    <a:pt x="240" y="148"/>
                  </a:lnTo>
                  <a:lnTo>
                    <a:pt x="224" y="160"/>
                  </a:lnTo>
                  <a:lnTo>
                    <a:pt x="224" y="160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6" y="166"/>
                  </a:lnTo>
                  <a:lnTo>
                    <a:pt x="216" y="166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198" y="182"/>
                  </a:lnTo>
                  <a:lnTo>
                    <a:pt x="198" y="182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28" y="162"/>
                  </a:lnTo>
                  <a:lnTo>
                    <a:pt x="128" y="162"/>
                  </a:lnTo>
                  <a:lnTo>
                    <a:pt x="114" y="156"/>
                  </a:lnTo>
                  <a:lnTo>
                    <a:pt x="114" y="156"/>
                  </a:lnTo>
                  <a:lnTo>
                    <a:pt x="110" y="154"/>
                  </a:lnTo>
                  <a:lnTo>
                    <a:pt x="110" y="154"/>
                  </a:lnTo>
                  <a:lnTo>
                    <a:pt x="104" y="160"/>
                  </a:lnTo>
                  <a:lnTo>
                    <a:pt x="104" y="160"/>
                  </a:lnTo>
                  <a:lnTo>
                    <a:pt x="100" y="166"/>
                  </a:lnTo>
                  <a:lnTo>
                    <a:pt x="100" y="166"/>
                  </a:lnTo>
                  <a:lnTo>
                    <a:pt x="94" y="172"/>
                  </a:lnTo>
                  <a:lnTo>
                    <a:pt x="94" y="172"/>
                  </a:lnTo>
                  <a:lnTo>
                    <a:pt x="84" y="186"/>
                  </a:lnTo>
                  <a:lnTo>
                    <a:pt x="84" y="186"/>
                  </a:lnTo>
                  <a:lnTo>
                    <a:pt x="80" y="192"/>
                  </a:lnTo>
                  <a:lnTo>
                    <a:pt x="80" y="192"/>
                  </a:lnTo>
                  <a:lnTo>
                    <a:pt x="92" y="210"/>
                  </a:lnTo>
                  <a:lnTo>
                    <a:pt x="92" y="210"/>
                  </a:lnTo>
                  <a:lnTo>
                    <a:pt x="118" y="246"/>
                  </a:lnTo>
                  <a:lnTo>
                    <a:pt x="118" y="246"/>
                  </a:lnTo>
                  <a:lnTo>
                    <a:pt x="132" y="262"/>
                  </a:lnTo>
                  <a:lnTo>
                    <a:pt x="132" y="262"/>
                  </a:lnTo>
                  <a:lnTo>
                    <a:pt x="128" y="266"/>
                  </a:lnTo>
                  <a:lnTo>
                    <a:pt x="128" y="266"/>
                  </a:lnTo>
                  <a:lnTo>
                    <a:pt x="126" y="272"/>
                  </a:lnTo>
                  <a:lnTo>
                    <a:pt x="126" y="272"/>
                  </a:lnTo>
                  <a:lnTo>
                    <a:pt x="116" y="288"/>
                  </a:lnTo>
                  <a:lnTo>
                    <a:pt x="116" y="288"/>
                  </a:lnTo>
                  <a:lnTo>
                    <a:pt x="114" y="296"/>
                  </a:lnTo>
                  <a:lnTo>
                    <a:pt x="114" y="296"/>
                  </a:lnTo>
                  <a:lnTo>
                    <a:pt x="110" y="302"/>
                  </a:lnTo>
                  <a:lnTo>
                    <a:pt x="110" y="302"/>
                  </a:lnTo>
                  <a:lnTo>
                    <a:pt x="102" y="320"/>
                  </a:lnTo>
                  <a:lnTo>
                    <a:pt x="102" y="320"/>
                  </a:lnTo>
                  <a:lnTo>
                    <a:pt x="98" y="332"/>
                  </a:lnTo>
                  <a:lnTo>
                    <a:pt x="98" y="332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54" y="330"/>
                  </a:lnTo>
                  <a:lnTo>
                    <a:pt x="54" y="330"/>
                  </a:lnTo>
                  <a:lnTo>
                    <a:pt x="42" y="330"/>
                  </a:lnTo>
                  <a:lnTo>
                    <a:pt x="42" y="330"/>
                  </a:lnTo>
                  <a:lnTo>
                    <a:pt x="32" y="332"/>
                  </a:lnTo>
                  <a:lnTo>
                    <a:pt x="32" y="332"/>
                  </a:lnTo>
                  <a:lnTo>
                    <a:pt x="12" y="332"/>
                  </a:lnTo>
                  <a:lnTo>
                    <a:pt x="12" y="332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8" y="344"/>
                  </a:lnTo>
                  <a:lnTo>
                    <a:pt x="8" y="344"/>
                  </a:lnTo>
                  <a:lnTo>
                    <a:pt x="8" y="348"/>
                  </a:lnTo>
                  <a:lnTo>
                    <a:pt x="8" y="348"/>
                  </a:lnTo>
                  <a:lnTo>
                    <a:pt x="6" y="356"/>
                  </a:lnTo>
                  <a:lnTo>
                    <a:pt x="6" y="356"/>
                  </a:lnTo>
                  <a:lnTo>
                    <a:pt x="4" y="366"/>
                  </a:lnTo>
                  <a:lnTo>
                    <a:pt x="4" y="366"/>
                  </a:lnTo>
                  <a:lnTo>
                    <a:pt x="2" y="374"/>
                  </a:lnTo>
                  <a:lnTo>
                    <a:pt x="2" y="374"/>
                  </a:lnTo>
                  <a:lnTo>
                    <a:pt x="0" y="380"/>
                  </a:lnTo>
                  <a:lnTo>
                    <a:pt x="0" y="380"/>
                  </a:lnTo>
                  <a:lnTo>
                    <a:pt x="18" y="390"/>
                  </a:lnTo>
                  <a:lnTo>
                    <a:pt x="18" y="390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32"/>
                  </a:lnTo>
                  <a:lnTo>
                    <a:pt x="78" y="432"/>
                  </a:lnTo>
                  <a:lnTo>
                    <a:pt x="76" y="452"/>
                  </a:lnTo>
                  <a:lnTo>
                    <a:pt x="76" y="452"/>
                  </a:lnTo>
                  <a:lnTo>
                    <a:pt x="76" y="458"/>
                  </a:lnTo>
                  <a:lnTo>
                    <a:pt x="76" y="458"/>
                  </a:lnTo>
                  <a:lnTo>
                    <a:pt x="76" y="466"/>
                  </a:lnTo>
                  <a:lnTo>
                    <a:pt x="76" y="46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8" y="498"/>
                  </a:lnTo>
                  <a:lnTo>
                    <a:pt x="78" y="498"/>
                  </a:lnTo>
                  <a:lnTo>
                    <a:pt x="60" y="506"/>
                  </a:lnTo>
                  <a:lnTo>
                    <a:pt x="60" y="506"/>
                  </a:lnTo>
                  <a:lnTo>
                    <a:pt x="18" y="526"/>
                  </a:lnTo>
                  <a:lnTo>
                    <a:pt x="18" y="526"/>
                  </a:lnTo>
                  <a:lnTo>
                    <a:pt x="0" y="536"/>
                  </a:lnTo>
                  <a:lnTo>
                    <a:pt x="0" y="536"/>
                  </a:lnTo>
                  <a:lnTo>
                    <a:pt x="2" y="544"/>
                  </a:lnTo>
                  <a:lnTo>
                    <a:pt x="2" y="544"/>
                  </a:lnTo>
                  <a:lnTo>
                    <a:pt x="4" y="552"/>
                  </a:lnTo>
                  <a:lnTo>
                    <a:pt x="4" y="552"/>
                  </a:lnTo>
                  <a:lnTo>
                    <a:pt x="6" y="560"/>
                  </a:lnTo>
                  <a:lnTo>
                    <a:pt x="6" y="560"/>
                  </a:lnTo>
                  <a:lnTo>
                    <a:pt x="8" y="570"/>
                  </a:lnTo>
                  <a:lnTo>
                    <a:pt x="8" y="570"/>
                  </a:lnTo>
                  <a:lnTo>
                    <a:pt x="8" y="574"/>
                  </a:lnTo>
                  <a:lnTo>
                    <a:pt x="8" y="574"/>
                  </a:lnTo>
                  <a:lnTo>
                    <a:pt x="10" y="578"/>
                  </a:lnTo>
                  <a:lnTo>
                    <a:pt x="10" y="578"/>
                  </a:lnTo>
                  <a:lnTo>
                    <a:pt x="12" y="584"/>
                  </a:lnTo>
                  <a:lnTo>
                    <a:pt x="12" y="584"/>
                  </a:lnTo>
                  <a:lnTo>
                    <a:pt x="32" y="586"/>
                  </a:lnTo>
                  <a:lnTo>
                    <a:pt x="32" y="586"/>
                  </a:lnTo>
                  <a:lnTo>
                    <a:pt x="42" y="586"/>
                  </a:lnTo>
                  <a:lnTo>
                    <a:pt x="42" y="586"/>
                  </a:lnTo>
                  <a:lnTo>
                    <a:pt x="54" y="586"/>
                  </a:lnTo>
                  <a:lnTo>
                    <a:pt x="54" y="586"/>
                  </a:lnTo>
                  <a:lnTo>
                    <a:pt x="78" y="586"/>
                  </a:lnTo>
                  <a:lnTo>
                    <a:pt x="78" y="586"/>
                  </a:lnTo>
                  <a:lnTo>
                    <a:pt x="98" y="586"/>
                  </a:lnTo>
                  <a:lnTo>
                    <a:pt x="98" y="586"/>
                  </a:lnTo>
                  <a:lnTo>
                    <a:pt x="102" y="598"/>
                  </a:lnTo>
                  <a:lnTo>
                    <a:pt x="102" y="598"/>
                  </a:lnTo>
                  <a:lnTo>
                    <a:pt x="110" y="616"/>
                  </a:lnTo>
                  <a:lnTo>
                    <a:pt x="110" y="616"/>
                  </a:lnTo>
                  <a:lnTo>
                    <a:pt x="114" y="622"/>
                  </a:lnTo>
                  <a:lnTo>
                    <a:pt x="114" y="622"/>
                  </a:lnTo>
                  <a:lnTo>
                    <a:pt x="116" y="628"/>
                  </a:lnTo>
                  <a:lnTo>
                    <a:pt x="116" y="628"/>
                  </a:lnTo>
                  <a:lnTo>
                    <a:pt x="126" y="646"/>
                  </a:lnTo>
                  <a:lnTo>
                    <a:pt x="126" y="646"/>
                  </a:lnTo>
                  <a:lnTo>
                    <a:pt x="128" y="650"/>
                  </a:lnTo>
                  <a:lnTo>
                    <a:pt x="128" y="650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18" y="672"/>
                  </a:lnTo>
                  <a:lnTo>
                    <a:pt x="118" y="672"/>
                  </a:lnTo>
                  <a:lnTo>
                    <a:pt x="92" y="708"/>
                  </a:lnTo>
                  <a:lnTo>
                    <a:pt x="92" y="708"/>
                  </a:lnTo>
                  <a:lnTo>
                    <a:pt x="80" y="726"/>
                  </a:lnTo>
                  <a:lnTo>
                    <a:pt x="80" y="726"/>
                  </a:lnTo>
                  <a:lnTo>
                    <a:pt x="84" y="732"/>
                  </a:lnTo>
                  <a:lnTo>
                    <a:pt x="84" y="732"/>
                  </a:lnTo>
                  <a:lnTo>
                    <a:pt x="94" y="746"/>
                  </a:lnTo>
                  <a:lnTo>
                    <a:pt x="94" y="746"/>
                  </a:lnTo>
                  <a:lnTo>
                    <a:pt x="100" y="752"/>
                  </a:lnTo>
                  <a:lnTo>
                    <a:pt x="100" y="752"/>
                  </a:lnTo>
                  <a:lnTo>
                    <a:pt x="104" y="758"/>
                  </a:lnTo>
                  <a:lnTo>
                    <a:pt x="104" y="758"/>
                  </a:lnTo>
                  <a:lnTo>
                    <a:pt x="110" y="764"/>
                  </a:lnTo>
                  <a:lnTo>
                    <a:pt x="110" y="764"/>
                  </a:lnTo>
                  <a:lnTo>
                    <a:pt x="114" y="762"/>
                  </a:lnTo>
                  <a:lnTo>
                    <a:pt x="114" y="762"/>
                  </a:lnTo>
                  <a:lnTo>
                    <a:pt x="128" y="756"/>
                  </a:lnTo>
                  <a:lnTo>
                    <a:pt x="128" y="756"/>
                  </a:lnTo>
                  <a:lnTo>
                    <a:pt x="170" y="738"/>
                  </a:lnTo>
                  <a:lnTo>
                    <a:pt x="170" y="738"/>
                  </a:lnTo>
                  <a:lnTo>
                    <a:pt x="188" y="728"/>
                  </a:lnTo>
                  <a:lnTo>
                    <a:pt x="188" y="728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212" y="748"/>
                  </a:lnTo>
                  <a:lnTo>
                    <a:pt x="212" y="748"/>
                  </a:lnTo>
                  <a:lnTo>
                    <a:pt x="216" y="752"/>
                  </a:lnTo>
                  <a:lnTo>
                    <a:pt x="216" y="752"/>
                  </a:lnTo>
                  <a:lnTo>
                    <a:pt x="218" y="754"/>
                  </a:lnTo>
                  <a:lnTo>
                    <a:pt x="218" y="754"/>
                  </a:lnTo>
                  <a:lnTo>
                    <a:pt x="224" y="758"/>
                  </a:lnTo>
                  <a:lnTo>
                    <a:pt x="224" y="758"/>
                  </a:lnTo>
                  <a:lnTo>
                    <a:pt x="240" y="770"/>
                  </a:lnTo>
                  <a:lnTo>
                    <a:pt x="240" y="770"/>
                  </a:lnTo>
                  <a:lnTo>
                    <a:pt x="250" y="776"/>
                  </a:lnTo>
                  <a:lnTo>
                    <a:pt x="250" y="776"/>
                  </a:lnTo>
                  <a:lnTo>
                    <a:pt x="244" y="796"/>
                  </a:lnTo>
                  <a:lnTo>
                    <a:pt x="244" y="796"/>
                  </a:lnTo>
                  <a:lnTo>
                    <a:pt x="240" y="820"/>
                  </a:lnTo>
                  <a:lnTo>
                    <a:pt x="240" y="820"/>
                  </a:lnTo>
                  <a:lnTo>
                    <a:pt x="236" y="840"/>
                  </a:lnTo>
                  <a:lnTo>
                    <a:pt x="236" y="840"/>
                  </a:lnTo>
                  <a:lnTo>
                    <a:pt x="232" y="862"/>
                  </a:lnTo>
                  <a:lnTo>
                    <a:pt x="232" y="862"/>
                  </a:lnTo>
                  <a:lnTo>
                    <a:pt x="234" y="862"/>
                  </a:lnTo>
                  <a:lnTo>
                    <a:pt x="234" y="862"/>
                  </a:lnTo>
                  <a:lnTo>
                    <a:pt x="238" y="864"/>
                  </a:lnTo>
                  <a:lnTo>
                    <a:pt x="238" y="864"/>
                  </a:lnTo>
                  <a:lnTo>
                    <a:pt x="254" y="872"/>
                  </a:lnTo>
                  <a:lnTo>
                    <a:pt x="254" y="872"/>
                  </a:lnTo>
                  <a:lnTo>
                    <a:pt x="268" y="880"/>
                  </a:lnTo>
                  <a:lnTo>
                    <a:pt x="268" y="880"/>
                  </a:lnTo>
                  <a:lnTo>
                    <a:pt x="274" y="882"/>
                  </a:lnTo>
                  <a:lnTo>
                    <a:pt x="274" y="882"/>
                  </a:lnTo>
                  <a:lnTo>
                    <a:pt x="276" y="882"/>
                  </a:lnTo>
                  <a:lnTo>
                    <a:pt x="276" y="882"/>
                  </a:lnTo>
                  <a:lnTo>
                    <a:pt x="290" y="868"/>
                  </a:lnTo>
                  <a:lnTo>
                    <a:pt x="290" y="868"/>
                  </a:lnTo>
                  <a:lnTo>
                    <a:pt x="304" y="852"/>
                  </a:lnTo>
                  <a:lnTo>
                    <a:pt x="304" y="852"/>
                  </a:lnTo>
                  <a:lnTo>
                    <a:pt x="320" y="832"/>
                  </a:lnTo>
                  <a:lnTo>
                    <a:pt x="320" y="832"/>
                  </a:lnTo>
                  <a:lnTo>
                    <a:pt x="332" y="816"/>
                  </a:lnTo>
                  <a:lnTo>
                    <a:pt x="332" y="816"/>
                  </a:lnTo>
                  <a:lnTo>
                    <a:pt x="344" y="820"/>
                  </a:lnTo>
                  <a:lnTo>
                    <a:pt x="344" y="820"/>
                  </a:lnTo>
                  <a:lnTo>
                    <a:pt x="354" y="822"/>
                  </a:lnTo>
                  <a:lnTo>
                    <a:pt x="354" y="822"/>
                  </a:lnTo>
                  <a:lnTo>
                    <a:pt x="358" y="824"/>
                  </a:lnTo>
                  <a:lnTo>
                    <a:pt x="358" y="824"/>
                  </a:lnTo>
                  <a:lnTo>
                    <a:pt x="362" y="824"/>
                  </a:lnTo>
                  <a:lnTo>
                    <a:pt x="362" y="824"/>
                  </a:lnTo>
                  <a:lnTo>
                    <a:pt x="370" y="826"/>
                  </a:lnTo>
                  <a:lnTo>
                    <a:pt x="370" y="826"/>
                  </a:lnTo>
                  <a:lnTo>
                    <a:pt x="376" y="828"/>
                  </a:lnTo>
                  <a:lnTo>
                    <a:pt x="376" y="828"/>
                  </a:lnTo>
                  <a:lnTo>
                    <a:pt x="394" y="832"/>
                  </a:lnTo>
                  <a:lnTo>
                    <a:pt x="394" y="832"/>
                  </a:lnTo>
                  <a:lnTo>
                    <a:pt x="408" y="832"/>
                  </a:lnTo>
                  <a:lnTo>
                    <a:pt x="408" y="832"/>
                  </a:lnTo>
                  <a:lnTo>
                    <a:pt x="412" y="854"/>
                  </a:lnTo>
                  <a:lnTo>
                    <a:pt x="412" y="854"/>
                  </a:lnTo>
                  <a:lnTo>
                    <a:pt x="422" y="898"/>
                  </a:lnTo>
                  <a:lnTo>
                    <a:pt x="422" y="898"/>
                  </a:lnTo>
                  <a:lnTo>
                    <a:pt x="428" y="918"/>
                  </a:lnTo>
                  <a:lnTo>
                    <a:pt x="428" y="918"/>
                  </a:lnTo>
                  <a:lnTo>
                    <a:pt x="430" y="918"/>
                  </a:lnTo>
                  <a:lnTo>
                    <a:pt x="430" y="918"/>
                  </a:lnTo>
                  <a:lnTo>
                    <a:pt x="436" y="918"/>
                  </a:lnTo>
                  <a:lnTo>
                    <a:pt x="436" y="918"/>
                  </a:lnTo>
                  <a:lnTo>
                    <a:pt x="452" y="918"/>
                  </a:lnTo>
                  <a:lnTo>
                    <a:pt x="452" y="918"/>
                  </a:lnTo>
                  <a:lnTo>
                    <a:pt x="470" y="918"/>
                  </a:lnTo>
                  <a:lnTo>
                    <a:pt x="470" y="918"/>
                  </a:lnTo>
                  <a:lnTo>
                    <a:pt x="476" y="918"/>
                  </a:lnTo>
                  <a:lnTo>
                    <a:pt x="476" y="918"/>
                  </a:lnTo>
                  <a:lnTo>
                    <a:pt x="478" y="918"/>
                  </a:lnTo>
                  <a:lnTo>
                    <a:pt x="478" y="918"/>
                  </a:lnTo>
                  <a:lnTo>
                    <a:pt x="484" y="898"/>
                  </a:lnTo>
                  <a:lnTo>
                    <a:pt x="484" y="898"/>
                  </a:lnTo>
                  <a:lnTo>
                    <a:pt x="494" y="854"/>
                  </a:lnTo>
                  <a:lnTo>
                    <a:pt x="494" y="854"/>
                  </a:lnTo>
                  <a:lnTo>
                    <a:pt x="498" y="832"/>
                  </a:lnTo>
                  <a:lnTo>
                    <a:pt x="498" y="832"/>
                  </a:lnTo>
                  <a:lnTo>
                    <a:pt x="510" y="832"/>
                  </a:lnTo>
                  <a:lnTo>
                    <a:pt x="510" y="832"/>
                  </a:lnTo>
                  <a:lnTo>
                    <a:pt x="530" y="828"/>
                  </a:lnTo>
                  <a:lnTo>
                    <a:pt x="530" y="828"/>
                  </a:lnTo>
                  <a:lnTo>
                    <a:pt x="536" y="826"/>
                  </a:lnTo>
                  <a:lnTo>
                    <a:pt x="536" y="826"/>
                  </a:lnTo>
                  <a:lnTo>
                    <a:pt x="544" y="824"/>
                  </a:lnTo>
                  <a:lnTo>
                    <a:pt x="544" y="824"/>
                  </a:lnTo>
                  <a:lnTo>
                    <a:pt x="548" y="824"/>
                  </a:lnTo>
                  <a:lnTo>
                    <a:pt x="548" y="824"/>
                  </a:lnTo>
                  <a:lnTo>
                    <a:pt x="552" y="822"/>
                  </a:lnTo>
                  <a:lnTo>
                    <a:pt x="552" y="822"/>
                  </a:lnTo>
                  <a:lnTo>
                    <a:pt x="562" y="820"/>
                  </a:lnTo>
                  <a:lnTo>
                    <a:pt x="562" y="820"/>
                  </a:lnTo>
                  <a:lnTo>
                    <a:pt x="574" y="816"/>
                  </a:lnTo>
                  <a:lnTo>
                    <a:pt x="574" y="816"/>
                  </a:lnTo>
                  <a:lnTo>
                    <a:pt x="586" y="832"/>
                  </a:lnTo>
                  <a:lnTo>
                    <a:pt x="586" y="832"/>
                  </a:lnTo>
                  <a:lnTo>
                    <a:pt x="602" y="852"/>
                  </a:lnTo>
                  <a:lnTo>
                    <a:pt x="602" y="852"/>
                  </a:lnTo>
                  <a:lnTo>
                    <a:pt x="616" y="868"/>
                  </a:lnTo>
                  <a:lnTo>
                    <a:pt x="616" y="868"/>
                  </a:lnTo>
                  <a:lnTo>
                    <a:pt x="630" y="882"/>
                  </a:lnTo>
                  <a:lnTo>
                    <a:pt x="630" y="882"/>
                  </a:lnTo>
                  <a:lnTo>
                    <a:pt x="632" y="882"/>
                  </a:lnTo>
                  <a:lnTo>
                    <a:pt x="632" y="882"/>
                  </a:lnTo>
                  <a:lnTo>
                    <a:pt x="636" y="880"/>
                  </a:lnTo>
                  <a:lnTo>
                    <a:pt x="636" y="880"/>
                  </a:lnTo>
                  <a:lnTo>
                    <a:pt x="652" y="872"/>
                  </a:lnTo>
                  <a:lnTo>
                    <a:pt x="652" y="872"/>
                  </a:lnTo>
                  <a:lnTo>
                    <a:pt x="668" y="864"/>
                  </a:lnTo>
                  <a:lnTo>
                    <a:pt x="668" y="864"/>
                  </a:lnTo>
                  <a:lnTo>
                    <a:pt x="672" y="862"/>
                  </a:lnTo>
                  <a:lnTo>
                    <a:pt x="672" y="862"/>
                  </a:lnTo>
                  <a:lnTo>
                    <a:pt x="674" y="862"/>
                  </a:lnTo>
                  <a:lnTo>
                    <a:pt x="674" y="862"/>
                  </a:lnTo>
                  <a:lnTo>
                    <a:pt x="670" y="840"/>
                  </a:lnTo>
                  <a:lnTo>
                    <a:pt x="670" y="840"/>
                  </a:lnTo>
                  <a:lnTo>
                    <a:pt x="666" y="820"/>
                  </a:lnTo>
                  <a:lnTo>
                    <a:pt x="666" y="820"/>
                  </a:lnTo>
                  <a:lnTo>
                    <a:pt x="662" y="796"/>
                  </a:lnTo>
                  <a:lnTo>
                    <a:pt x="662" y="796"/>
                  </a:lnTo>
                  <a:lnTo>
                    <a:pt x="656" y="776"/>
                  </a:lnTo>
                  <a:lnTo>
                    <a:pt x="656" y="776"/>
                  </a:lnTo>
                  <a:lnTo>
                    <a:pt x="666" y="770"/>
                  </a:lnTo>
                  <a:lnTo>
                    <a:pt x="666" y="770"/>
                  </a:lnTo>
                  <a:lnTo>
                    <a:pt x="682" y="758"/>
                  </a:lnTo>
                  <a:lnTo>
                    <a:pt x="682" y="758"/>
                  </a:lnTo>
                  <a:lnTo>
                    <a:pt x="688" y="754"/>
                  </a:lnTo>
                  <a:lnTo>
                    <a:pt x="688" y="754"/>
                  </a:lnTo>
                  <a:lnTo>
                    <a:pt x="690" y="752"/>
                  </a:lnTo>
                  <a:lnTo>
                    <a:pt x="690" y="752"/>
                  </a:lnTo>
                  <a:lnTo>
                    <a:pt x="694" y="748"/>
                  </a:lnTo>
                  <a:lnTo>
                    <a:pt x="694" y="748"/>
                  </a:lnTo>
                  <a:lnTo>
                    <a:pt x="708" y="736"/>
                  </a:lnTo>
                  <a:lnTo>
                    <a:pt x="708" y="736"/>
                  </a:lnTo>
                  <a:lnTo>
                    <a:pt x="718" y="728"/>
                  </a:lnTo>
                  <a:lnTo>
                    <a:pt x="718" y="728"/>
                  </a:lnTo>
                  <a:lnTo>
                    <a:pt x="736" y="738"/>
                  </a:lnTo>
                  <a:lnTo>
                    <a:pt x="736" y="738"/>
                  </a:lnTo>
                  <a:lnTo>
                    <a:pt x="776" y="756"/>
                  </a:lnTo>
                  <a:lnTo>
                    <a:pt x="776" y="756"/>
                  </a:lnTo>
                  <a:lnTo>
                    <a:pt x="790" y="762"/>
                  </a:lnTo>
                  <a:lnTo>
                    <a:pt x="790" y="762"/>
                  </a:lnTo>
                  <a:lnTo>
                    <a:pt x="796" y="764"/>
                  </a:lnTo>
                  <a:lnTo>
                    <a:pt x="796" y="764"/>
                  </a:lnTo>
                  <a:lnTo>
                    <a:pt x="802" y="758"/>
                  </a:lnTo>
                  <a:lnTo>
                    <a:pt x="802" y="758"/>
                  </a:lnTo>
                  <a:lnTo>
                    <a:pt x="806" y="752"/>
                  </a:lnTo>
                  <a:lnTo>
                    <a:pt x="806" y="752"/>
                  </a:lnTo>
                  <a:lnTo>
                    <a:pt x="812" y="746"/>
                  </a:lnTo>
                  <a:lnTo>
                    <a:pt x="812" y="746"/>
                  </a:lnTo>
                  <a:lnTo>
                    <a:pt x="822" y="732"/>
                  </a:lnTo>
                  <a:lnTo>
                    <a:pt x="822" y="732"/>
                  </a:lnTo>
                  <a:lnTo>
                    <a:pt x="826" y="726"/>
                  </a:lnTo>
                  <a:lnTo>
                    <a:pt x="826" y="726"/>
                  </a:lnTo>
                  <a:lnTo>
                    <a:pt x="814" y="708"/>
                  </a:lnTo>
                  <a:lnTo>
                    <a:pt x="814" y="708"/>
                  </a:lnTo>
                  <a:lnTo>
                    <a:pt x="788" y="672"/>
                  </a:lnTo>
                  <a:lnTo>
                    <a:pt x="788" y="672"/>
                  </a:lnTo>
                  <a:lnTo>
                    <a:pt x="774" y="656"/>
                  </a:lnTo>
                  <a:lnTo>
                    <a:pt x="774" y="656"/>
                  </a:lnTo>
                  <a:lnTo>
                    <a:pt x="778" y="650"/>
                  </a:lnTo>
                  <a:lnTo>
                    <a:pt x="778" y="650"/>
                  </a:lnTo>
                  <a:lnTo>
                    <a:pt x="780" y="646"/>
                  </a:lnTo>
                  <a:lnTo>
                    <a:pt x="780" y="646"/>
                  </a:lnTo>
                  <a:lnTo>
                    <a:pt x="790" y="628"/>
                  </a:lnTo>
                  <a:lnTo>
                    <a:pt x="790" y="628"/>
                  </a:lnTo>
                  <a:lnTo>
                    <a:pt x="792" y="622"/>
                  </a:lnTo>
                  <a:lnTo>
                    <a:pt x="792" y="622"/>
                  </a:lnTo>
                  <a:lnTo>
                    <a:pt x="796" y="616"/>
                  </a:lnTo>
                  <a:lnTo>
                    <a:pt x="796" y="616"/>
                  </a:lnTo>
                  <a:lnTo>
                    <a:pt x="804" y="598"/>
                  </a:lnTo>
                  <a:lnTo>
                    <a:pt x="804" y="598"/>
                  </a:lnTo>
                  <a:lnTo>
                    <a:pt x="808" y="586"/>
                  </a:lnTo>
                  <a:lnTo>
                    <a:pt x="808" y="586"/>
                  </a:lnTo>
                  <a:lnTo>
                    <a:pt x="828" y="586"/>
                  </a:lnTo>
                  <a:lnTo>
                    <a:pt x="828" y="586"/>
                  </a:lnTo>
                  <a:lnTo>
                    <a:pt x="852" y="586"/>
                  </a:lnTo>
                  <a:lnTo>
                    <a:pt x="852" y="586"/>
                  </a:lnTo>
                  <a:lnTo>
                    <a:pt x="864" y="586"/>
                  </a:lnTo>
                  <a:lnTo>
                    <a:pt x="864" y="586"/>
                  </a:lnTo>
                  <a:lnTo>
                    <a:pt x="874" y="586"/>
                  </a:lnTo>
                  <a:lnTo>
                    <a:pt x="874" y="586"/>
                  </a:lnTo>
                  <a:lnTo>
                    <a:pt x="894" y="584"/>
                  </a:lnTo>
                  <a:lnTo>
                    <a:pt x="894" y="584"/>
                  </a:lnTo>
                  <a:lnTo>
                    <a:pt x="896" y="578"/>
                  </a:lnTo>
                  <a:lnTo>
                    <a:pt x="896" y="578"/>
                  </a:lnTo>
                  <a:lnTo>
                    <a:pt x="898" y="574"/>
                  </a:lnTo>
                  <a:lnTo>
                    <a:pt x="898" y="574"/>
                  </a:lnTo>
                  <a:lnTo>
                    <a:pt x="898" y="570"/>
                  </a:lnTo>
                  <a:lnTo>
                    <a:pt x="898" y="570"/>
                  </a:lnTo>
                  <a:lnTo>
                    <a:pt x="900" y="560"/>
                  </a:lnTo>
                  <a:lnTo>
                    <a:pt x="900" y="560"/>
                  </a:lnTo>
                  <a:lnTo>
                    <a:pt x="902" y="552"/>
                  </a:lnTo>
                  <a:lnTo>
                    <a:pt x="902" y="552"/>
                  </a:lnTo>
                  <a:lnTo>
                    <a:pt x="904" y="544"/>
                  </a:lnTo>
                  <a:lnTo>
                    <a:pt x="904" y="544"/>
                  </a:lnTo>
                  <a:lnTo>
                    <a:pt x="906" y="536"/>
                  </a:lnTo>
                  <a:lnTo>
                    <a:pt x="906" y="536"/>
                  </a:lnTo>
                  <a:lnTo>
                    <a:pt x="888" y="526"/>
                  </a:lnTo>
                  <a:lnTo>
                    <a:pt x="888" y="526"/>
                  </a:lnTo>
                  <a:lnTo>
                    <a:pt x="846" y="506"/>
                  </a:lnTo>
                  <a:lnTo>
                    <a:pt x="846" y="506"/>
                  </a:lnTo>
                  <a:close/>
                  <a:moveTo>
                    <a:pt x="452" y="736"/>
                  </a:moveTo>
                  <a:lnTo>
                    <a:pt x="452" y="736"/>
                  </a:lnTo>
                  <a:lnTo>
                    <a:pt x="424" y="734"/>
                  </a:lnTo>
                  <a:lnTo>
                    <a:pt x="398" y="730"/>
                  </a:lnTo>
                  <a:lnTo>
                    <a:pt x="370" y="724"/>
                  </a:lnTo>
                  <a:lnTo>
                    <a:pt x="346" y="714"/>
                  </a:lnTo>
                  <a:lnTo>
                    <a:pt x="320" y="702"/>
                  </a:lnTo>
                  <a:lnTo>
                    <a:pt x="298" y="688"/>
                  </a:lnTo>
                  <a:lnTo>
                    <a:pt x="276" y="672"/>
                  </a:lnTo>
                  <a:lnTo>
                    <a:pt x="258" y="654"/>
                  </a:lnTo>
                  <a:lnTo>
                    <a:pt x="240" y="634"/>
                  </a:lnTo>
                  <a:lnTo>
                    <a:pt x="224" y="614"/>
                  </a:lnTo>
                  <a:lnTo>
                    <a:pt x="210" y="590"/>
                  </a:lnTo>
                  <a:lnTo>
                    <a:pt x="198" y="566"/>
                  </a:lnTo>
                  <a:lnTo>
                    <a:pt x="188" y="542"/>
                  </a:lnTo>
                  <a:lnTo>
                    <a:pt x="182" y="514"/>
                  </a:lnTo>
                  <a:lnTo>
                    <a:pt x="178" y="488"/>
                  </a:lnTo>
                  <a:lnTo>
                    <a:pt x="176" y="458"/>
                  </a:lnTo>
                  <a:lnTo>
                    <a:pt x="176" y="458"/>
                  </a:lnTo>
                  <a:lnTo>
                    <a:pt x="178" y="430"/>
                  </a:lnTo>
                  <a:lnTo>
                    <a:pt x="182" y="402"/>
                  </a:lnTo>
                  <a:lnTo>
                    <a:pt x="188" y="376"/>
                  </a:lnTo>
                  <a:lnTo>
                    <a:pt x="198" y="350"/>
                  </a:lnTo>
                  <a:lnTo>
                    <a:pt x="210" y="326"/>
                  </a:lnTo>
                  <a:lnTo>
                    <a:pt x="224" y="304"/>
                  </a:lnTo>
                  <a:lnTo>
                    <a:pt x="240" y="282"/>
                  </a:lnTo>
                  <a:lnTo>
                    <a:pt x="258" y="262"/>
                  </a:lnTo>
                  <a:lnTo>
                    <a:pt x="276" y="246"/>
                  </a:lnTo>
                  <a:lnTo>
                    <a:pt x="298" y="230"/>
                  </a:lnTo>
                  <a:lnTo>
                    <a:pt x="320" y="216"/>
                  </a:lnTo>
                  <a:lnTo>
                    <a:pt x="346" y="204"/>
                  </a:lnTo>
                  <a:lnTo>
                    <a:pt x="370" y="194"/>
                  </a:lnTo>
                  <a:lnTo>
                    <a:pt x="398" y="188"/>
                  </a:lnTo>
                  <a:lnTo>
                    <a:pt x="424" y="184"/>
                  </a:lnTo>
                  <a:lnTo>
                    <a:pt x="452" y="182"/>
                  </a:lnTo>
                  <a:lnTo>
                    <a:pt x="452" y="182"/>
                  </a:lnTo>
                  <a:lnTo>
                    <a:pt x="482" y="184"/>
                  </a:lnTo>
                  <a:lnTo>
                    <a:pt x="508" y="188"/>
                  </a:lnTo>
                  <a:lnTo>
                    <a:pt x="536" y="194"/>
                  </a:lnTo>
                  <a:lnTo>
                    <a:pt x="560" y="204"/>
                  </a:lnTo>
                  <a:lnTo>
                    <a:pt x="584" y="216"/>
                  </a:lnTo>
                  <a:lnTo>
                    <a:pt x="608" y="230"/>
                  </a:lnTo>
                  <a:lnTo>
                    <a:pt x="630" y="246"/>
                  </a:lnTo>
                  <a:lnTo>
                    <a:pt x="648" y="262"/>
                  </a:lnTo>
                  <a:lnTo>
                    <a:pt x="666" y="282"/>
                  </a:lnTo>
                  <a:lnTo>
                    <a:pt x="682" y="304"/>
                  </a:lnTo>
                  <a:lnTo>
                    <a:pt x="696" y="326"/>
                  </a:lnTo>
                  <a:lnTo>
                    <a:pt x="708" y="350"/>
                  </a:lnTo>
                  <a:lnTo>
                    <a:pt x="718" y="376"/>
                  </a:lnTo>
                  <a:lnTo>
                    <a:pt x="724" y="402"/>
                  </a:lnTo>
                  <a:lnTo>
                    <a:pt x="728" y="430"/>
                  </a:lnTo>
                  <a:lnTo>
                    <a:pt x="730" y="458"/>
                  </a:lnTo>
                  <a:lnTo>
                    <a:pt x="730" y="458"/>
                  </a:lnTo>
                  <a:lnTo>
                    <a:pt x="728" y="488"/>
                  </a:lnTo>
                  <a:lnTo>
                    <a:pt x="724" y="514"/>
                  </a:lnTo>
                  <a:lnTo>
                    <a:pt x="718" y="542"/>
                  </a:lnTo>
                  <a:lnTo>
                    <a:pt x="708" y="566"/>
                  </a:lnTo>
                  <a:lnTo>
                    <a:pt x="696" y="590"/>
                  </a:lnTo>
                  <a:lnTo>
                    <a:pt x="682" y="614"/>
                  </a:lnTo>
                  <a:lnTo>
                    <a:pt x="666" y="634"/>
                  </a:lnTo>
                  <a:lnTo>
                    <a:pt x="648" y="654"/>
                  </a:lnTo>
                  <a:lnTo>
                    <a:pt x="630" y="672"/>
                  </a:lnTo>
                  <a:lnTo>
                    <a:pt x="608" y="688"/>
                  </a:lnTo>
                  <a:lnTo>
                    <a:pt x="584" y="702"/>
                  </a:lnTo>
                  <a:lnTo>
                    <a:pt x="560" y="714"/>
                  </a:lnTo>
                  <a:lnTo>
                    <a:pt x="536" y="724"/>
                  </a:lnTo>
                  <a:lnTo>
                    <a:pt x="508" y="730"/>
                  </a:lnTo>
                  <a:lnTo>
                    <a:pt x="482" y="734"/>
                  </a:lnTo>
                  <a:lnTo>
                    <a:pt x="452" y="736"/>
                  </a:lnTo>
                  <a:lnTo>
                    <a:pt x="452" y="73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원형 18"/>
            <p:cNvSpPr/>
            <p:nvPr/>
          </p:nvSpPr>
          <p:spPr>
            <a:xfrm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원형 19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원형 20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2304647"/>
                <a:gd name="adj2" fmla="val 8510004"/>
              </a:avLst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5" name="자유형 24"/>
          <p:cNvSpPr/>
          <p:nvPr/>
        </p:nvSpPr>
        <p:spPr>
          <a:xfrm>
            <a:off x="6927644" y="2682622"/>
            <a:ext cx="1164706" cy="967288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자유형 25"/>
          <p:cNvSpPr/>
          <p:nvPr/>
        </p:nvSpPr>
        <p:spPr>
          <a:xfrm flipH="1">
            <a:off x="4066651" y="2803476"/>
            <a:ext cx="1232971" cy="846435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자유형 26"/>
          <p:cNvSpPr/>
          <p:nvPr/>
        </p:nvSpPr>
        <p:spPr>
          <a:xfrm flipH="1" flipV="1">
            <a:off x="4148808" y="5016578"/>
            <a:ext cx="1478828" cy="541544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5839343" y="4468487"/>
            <a:ext cx="544689" cy="544689"/>
            <a:chOff x="2207568" y="1196752"/>
            <a:chExt cx="1241730" cy="1241730"/>
          </a:xfrm>
        </p:grpSpPr>
        <p:sp>
          <p:nvSpPr>
            <p:cNvPr id="44" name="Freeform 40"/>
            <p:cNvSpPr>
              <a:spLocks/>
            </p:cNvSpPr>
            <p:nvPr/>
          </p:nvSpPr>
          <p:spPr bwMode="auto">
            <a:xfrm>
              <a:off x="2207568" y="1196752"/>
              <a:ext cx="1241730" cy="1241730"/>
            </a:xfrm>
            <a:custGeom>
              <a:avLst/>
              <a:gdLst>
                <a:gd name="T0" fmla="*/ 961 w 1922"/>
                <a:gd name="T1" fmla="*/ 0 h 1922"/>
                <a:gd name="T2" fmla="*/ 0 w 1922"/>
                <a:gd name="T3" fmla="*/ 961 h 1922"/>
                <a:gd name="T4" fmla="*/ 961 w 1922"/>
                <a:gd name="T5" fmla="*/ 1922 h 1922"/>
                <a:gd name="T6" fmla="*/ 1765 w 1922"/>
                <a:gd name="T7" fmla="*/ 1488 h 1922"/>
                <a:gd name="T8" fmla="*/ 1754 w 1922"/>
                <a:gd name="T9" fmla="*/ 1436 h 1922"/>
                <a:gd name="T10" fmla="*/ 1703 w 1922"/>
                <a:gd name="T11" fmla="*/ 1447 h 1922"/>
                <a:gd name="T12" fmla="*/ 961 w 1922"/>
                <a:gd name="T13" fmla="*/ 1848 h 1922"/>
                <a:gd name="T14" fmla="*/ 74 w 1922"/>
                <a:gd name="T15" fmla="*/ 961 h 1922"/>
                <a:gd name="T16" fmla="*/ 961 w 1922"/>
                <a:gd name="T17" fmla="*/ 74 h 1922"/>
                <a:gd name="T18" fmla="*/ 1848 w 1922"/>
                <a:gd name="T19" fmla="*/ 961 h 1922"/>
                <a:gd name="T20" fmla="*/ 1817 w 1922"/>
                <a:gd name="T21" fmla="*/ 1194 h 1922"/>
                <a:gd name="T22" fmla="*/ 1843 w 1922"/>
                <a:gd name="T23" fmla="*/ 1240 h 1922"/>
                <a:gd name="T24" fmla="*/ 1889 w 1922"/>
                <a:gd name="T25" fmla="*/ 1213 h 1922"/>
                <a:gd name="T26" fmla="*/ 1922 w 1922"/>
                <a:gd name="T27" fmla="*/ 961 h 1922"/>
                <a:gd name="T28" fmla="*/ 961 w 1922"/>
                <a:gd name="T29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22" h="1922">
                  <a:moveTo>
                    <a:pt x="961" y="0"/>
                  </a:moveTo>
                  <a:cubicBezTo>
                    <a:pt x="431" y="0"/>
                    <a:pt x="0" y="431"/>
                    <a:pt x="0" y="961"/>
                  </a:cubicBezTo>
                  <a:cubicBezTo>
                    <a:pt x="0" y="1491"/>
                    <a:pt x="431" y="1922"/>
                    <a:pt x="961" y="1922"/>
                  </a:cubicBezTo>
                  <a:cubicBezTo>
                    <a:pt x="1286" y="1922"/>
                    <a:pt x="1586" y="1760"/>
                    <a:pt x="1765" y="1488"/>
                  </a:cubicBezTo>
                  <a:cubicBezTo>
                    <a:pt x="1776" y="1471"/>
                    <a:pt x="1772" y="1448"/>
                    <a:pt x="1754" y="1436"/>
                  </a:cubicBezTo>
                  <a:cubicBezTo>
                    <a:pt x="1737" y="1425"/>
                    <a:pt x="1714" y="1430"/>
                    <a:pt x="1703" y="1447"/>
                  </a:cubicBezTo>
                  <a:cubicBezTo>
                    <a:pt x="1538" y="1698"/>
                    <a:pt x="1261" y="1848"/>
                    <a:pt x="961" y="1848"/>
                  </a:cubicBezTo>
                  <a:cubicBezTo>
                    <a:pt x="472" y="1848"/>
                    <a:pt x="74" y="1450"/>
                    <a:pt x="74" y="961"/>
                  </a:cubicBezTo>
                  <a:cubicBezTo>
                    <a:pt x="74" y="472"/>
                    <a:pt x="472" y="74"/>
                    <a:pt x="961" y="74"/>
                  </a:cubicBezTo>
                  <a:cubicBezTo>
                    <a:pt x="1450" y="74"/>
                    <a:pt x="1848" y="472"/>
                    <a:pt x="1848" y="961"/>
                  </a:cubicBezTo>
                  <a:cubicBezTo>
                    <a:pt x="1848" y="1040"/>
                    <a:pt x="1837" y="1118"/>
                    <a:pt x="1817" y="1194"/>
                  </a:cubicBezTo>
                  <a:cubicBezTo>
                    <a:pt x="1812" y="1214"/>
                    <a:pt x="1823" y="1234"/>
                    <a:pt x="1843" y="1240"/>
                  </a:cubicBezTo>
                  <a:cubicBezTo>
                    <a:pt x="1863" y="1245"/>
                    <a:pt x="1883" y="1233"/>
                    <a:pt x="1889" y="1213"/>
                  </a:cubicBezTo>
                  <a:cubicBezTo>
                    <a:pt x="1911" y="1132"/>
                    <a:pt x="1922" y="1047"/>
                    <a:pt x="1922" y="961"/>
                  </a:cubicBezTo>
                  <a:cubicBezTo>
                    <a:pt x="1922" y="431"/>
                    <a:pt x="1491" y="0"/>
                    <a:pt x="961" y="0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3341627" y="2018330"/>
              <a:ext cx="65539" cy="78413"/>
            </a:xfrm>
            <a:custGeom>
              <a:avLst/>
              <a:gdLst>
                <a:gd name="T0" fmla="*/ 75 w 103"/>
                <a:gd name="T1" fmla="*/ 8 h 121"/>
                <a:gd name="T2" fmla="*/ 26 w 103"/>
                <a:gd name="T3" fmla="*/ 28 h 121"/>
                <a:gd name="T4" fmla="*/ 9 w 103"/>
                <a:gd name="T5" fmla="*/ 68 h 121"/>
                <a:gd name="T6" fmla="*/ 26 w 103"/>
                <a:gd name="T7" fmla="*/ 117 h 121"/>
                <a:gd name="T8" fmla="*/ 42 w 103"/>
                <a:gd name="T9" fmla="*/ 121 h 121"/>
                <a:gd name="T10" fmla="*/ 76 w 103"/>
                <a:gd name="T11" fmla="*/ 100 h 121"/>
                <a:gd name="T12" fmla="*/ 95 w 103"/>
                <a:gd name="T13" fmla="*/ 56 h 121"/>
                <a:gd name="T14" fmla="*/ 75 w 103"/>
                <a:gd name="T15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21">
                  <a:moveTo>
                    <a:pt x="75" y="8"/>
                  </a:moveTo>
                  <a:cubicBezTo>
                    <a:pt x="56" y="0"/>
                    <a:pt x="34" y="9"/>
                    <a:pt x="26" y="28"/>
                  </a:cubicBezTo>
                  <a:cubicBezTo>
                    <a:pt x="21" y="41"/>
                    <a:pt x="15" y="55"/>
                    <a:pt x="9" y="68"/>
                  </a:cubicBezTo>
                  <a:cubicBezTo>
                    <a:pt x="0" y="86"/>
                    <a:pt x="8" y="109"/>
                    <a:pt x="26" y="117"/>
                  </a:cubicBezTo>
                  <a:cubicBezTo>
                    <a:pt x="31" y="120"/>
                    <a:pt x="37" y="121"/>
                    <a:pt x="42" y="121"/>
                  </a:cubicBezTo>
                  <a:cubicBezTo>
                    <a:pt x="56" y="121"/>
                    <a:pt x="69" y="113"/>
                    <a:pt x="76" y="100"/>
                  </a:cubicBezTo>
                  <a:cubicBezTo>
                    <a:pt x="82" y="85"/>
                    <a:pt x="89" y="71"/>
                    <a:pt x="95" y="56"/>
                  </a:cubicBezTo>
                  <a:cubicBezTo>
                    <a:pt x="103" y="37"/>
                    <a:pt x="94" y="16"/>
                    <a:pt x="75" y="8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6" name="Freeform 42"/>
            <p:cNvSpPr>
              <a:spLocks/>
            </p:cNvSpPr>
            <p:nvPr/>
          </p:nvSpPr>
          <p:spPr bwMode="auto">
            <a:xfrm>
              <a:off x="2419400" y="1460079"/>
              <a:ext cx="72561" cy="78413"/>
            </a:xfrm>
            <a:custGeom>
              <a:avLst/>
              <a:gdLst>
                <a:gd name="T0" fmla="*/ 12 w 112"/>
                <a:gd name="T1" fmla="*/ 115 h 120"/>
                <a:gd name="T2" fmla="*/ 25 w 112"/>
                <a:gd name="T3" fmla="*/ 120 h 120"/>
                <a:gd name="T4" fmla="*/ 43 w 112"/>
                <a:gd name="T5" fmla="*/ 111 h 120"/>
                <a:gd name="T6" fmla="*/ 103 w 112"/>
                <a:gd name="T7" fmla="*/ 40 h 120"/>
                <a:gd name="T8" fmla="*/ 102 w 112"/>
                <a:gd name="T9" fmla="*/ 9 h 120"/>
                <a:gd name="T10" fmla="*/ 71 w 112"/>
                <a:gd name="T11" fmla="*/ 9 h 120"/>
                <a:gd name="T12" fmla="*/ 7 w 112"/>
                <a:gd name="T13" fmla="*/ 84 h 120"/>
                <a:gd name="T14" fmla="*/ 12 w 112"/>
                <a:gd name="T1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20">
                  <a:moveTo>
                    <a:pt x="12" y="115"/>
                  </a:moveTo>
                  <a:cubicBezTo>
                    <a:pt x="16" y="118"/>
                    <a:pt x="20" y="120"/>
                    <a:pt x="25" y="120"/>
                  </a:cubicBezTo>
                  <a:cubicBezTo>
                    <a:pt x="32" y="120"/>
                    <a:pt x="38" y="117"/>
                    <a:pt x="43" y="111"/>
                  </a:cubicBezTo>
                  <a:cubicBezTo>
                    <a:pt x="61" y="86"/>
                    <a:pt x="82" y="62"/>
                    <a:pt x="103" y="40"/>
                  </a:cubicBezTo>
                  <a:cubicBezTo>
                    <a:pt x="112" y="31"/>
                    <a:pt x="111" y="17"/>
                    <a:pt x="102" y="9"/>
                  </a:cubicBezTo>
                  <a:cubicBezTo>
                    <a:pt x="94" y="0"/>
                    <a:pt x="79" y="0"/>
                    <a:pt x="71" y="9"/>
                  </a:cubicBezTo>
                  <a:cubicBezTo>
                    <a:pt x="48" y="33"/>
                    <a:pt x="27" y="58"/>
                    <a:pt x="7" y="84"/>
                  </a:cubicBezTo>
                  <a:cubicBezTo>
                    <a:pt x="0" y="94"/>
                    <a:pt x="2" y="108"/>
                    <a:pt x="12" y="115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2323432" y="1312616"/>
              <a:ext cx="1010003" cy="1011173"/>
            </a:xfrm>
            <a:custGeom>
              <a:avLst/>
              <a:gdLst>
                <a:gd name="T0" fmla="*/ 145 w 1564"/>
                <a:gd name="T1" fmla="*/ 367 h 1564"/>
                <a:gd name="T2" fmla="*/ 115 w 1564"/>
                <a:gd name="T3" fmla="*/ 374 h 1564"/>
                <a:gd name="T4" fmla="*/ 0 w 1564"/>
                <a:gd name="T5" fmla="*/ 782 h 1564"/>
                <a:gd name="T6" fmla="*/ 782 w 1564"/>
                <a:gd name="T7" fmla="*/ 1564 h 1564"/>
                <a:gd name="T8" fmla="*/ 1564 w 1564"/>
                <a:gd name="T9" fmla="*/ 782 h 1564"/>
                <a:gd name="T10" fmla="*/ 782 w 1564"/>
                <a:gd name="T11" fmla="*/ 0 h 1564"/>
                <a:gd name="T12" fmla="*/ 305 w 1564"/>
                <a:gd name="T13" fmla="*/ 163 h 1564"/>
                <a:gd name="T14" fmla="*/ 270 w 1564"/>
                <a:gd name="T15" fmla="*/ 191 h 1564"/>
                <a:gd name="T16" fmla="*/ 267 w 1564"/>
                <a:gd name="T17" fmla="*/ 223 h 1564"/>
                <a:gd name="T18" fmla="*/ 284 w 1564"/>
                <a:gd name="T19" fmla="*/ 230 h 1564"/>
                <a:gd name="T20" fmla="*/ 299 w 1564"/>
                <a:gd name="T21" fmla="*/ 225 h 1564"/>
                <a:gd name="T22" fmla="*/ 332 w 1564"/>
                <a:gd name="T23" fmla="*/ 198 h 1564"/>
                <a:gd name="T24" fmla="*/ 782 w 1564"/>
                <a:gd name="T25" fmla="*/ 45 h 1564"/>
                <a:gd name="T26" fmla="*/ 1520 w 1564"/>
                <a:gd name="T27" fmla="*/ 782 h 1564"/>
                <a:gd name="T28" fmla="*/ 782 w 1564"/>
                <a:gd name="T29" fmla="*/ 1520 h 1564"/>
                <a:gd name="T30" fmla="*/ 45 w 1564"/>
                <a:gd name="T31" fmla="*/ 782 h 1564"/>
                <a:gd name="T32" fmla="*/ 153 w 1564"/>
                <a:gd name="T33" fmla="*/ 398 h 1564"/>
                <a:gd name="T34" fmla="*/ 145 w 1564"/>
                <a:gd name="T35" fmla="*/ 367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4" h="1564">
                  <a:moveTo>
                    <a:pt x="145" y="367"/>
                  </a:moveTo>
                  <a:cubicBezTo>
                    <a:pt x="135" y="361"/>
                    <a:pt x="121" y="364"/>
                    <a:pt x="115" y="374"/>
                  </a:cubicBezTo>
                  <a:cubicBezTo>
                    <a:pt x="40" y="497"/>
                    <a:pt x="0" y="638"/>
                    <a:pt x="0" y="782"/>
                  </a:cubicBezTo>
                  <a:cubicBezTo>
                    <a:pt x="0" y="1213"/>
                    <a:pt x="351" y="1564"/>
                    <a:pt x="782" y="1564"/>
                  </a:cubicBezTo>
                  <a:cubicBezTo>
                    <a:pt x="1213" y="1564"/>
                    <a:pt x="1564" y="1213"/>
                    <a:pt x="1564" y="782"/>
                  </a:cubicBezTo>
                  <a:cubicBezTo>
                    <a:pt x="1564" y="351"/>
                    <a:pt x="1213" y="0"/>
                    <a:pt x="782" y="0"/>
                  </a:cubicBezTo>
                  <a:cubicBezTo>
                    <a:pt x="608" y="0"/>
                    <a:pt x="442" y="56"/>
                    <a:pt x="305" y="163"/>
                  </a:cubicBezTo>
                  <a:cubicBezTo>
                    <a:pt x="293" y="172"/>
                    <a:pt x="281" y="181"/>
                    <a:pt x="270" y="191"/>
                  </a:cubicBezTo>
                  <a:cubicBezTo>
                    <a:pt x="260" y="199"/>
                    <a:pt x="259" y="213"/>
                    <a:pt x="267" y="223"/>
                  </a:cubicBezTo>
                  <a:cubicBezTo>
                    <a:pt x="272" y="228"/>
                    <a:pt x="278" y="230"/>
                    <a:pt x="284" y="230"/>
                  </a:cubicBezTo>
                  <a:cubicBezTo>
                    <a:pt x="289" y="230"/>
                    <a:pt x="295" y="229"/>
                    <a:pt x="299" y="225"/>
                  </a:cubicBezTo>
                  <a:cubicBezTo>
                    <a:pt x="310" y="216"/>
                    <a:pt x="321" y="206"/>
                    <a:pt x="332" y="198"/>
                  </a:cubicBezTo>
                  <a:cubicBezTo>
                    <a:pt x="462" y="98"/>
                    <a:pt x="617" y="45"/>
                    <a:pt x="782" y="45"/>
                  </a:cubicBezTo>
                  <a:cubicBezTo>
                    <a:pt x="1189" y="45"/>
                    <a:pt x="1520" y="375"/>
                    <a:pt x="1520" y="782"/>
                  </a:cubicBezTo>
                  <a:cubicBezTo>
                    <a:pt x="1520" y="1189"/>
                    <a:pt x="1189" y="1520"/>
                    <a:pt x="782" y="1520"/>
                  </a:cubicBezTo>
                  <a:cubicBezTo>
                    <a:pt x="375" y="1520"/>
                    <a:pt x="45" y="1189"/>
                    <a:pt x="45" y="782"/>
                  </a:cubicBezTo>
                  <a:cubicBezTo>
                    <a:pt x="45" y="646"/>
                    <a:pt x="82" y="513"/>
                    <a:pt x="153" y="398"/>
                  </a:cubicBezTo>
                  <a:cubicBezTo>
                    <a:pt x="159" y="387"/>
                    <a:pt x="156" y="373"/>
                    <a:pt x="145" y="367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8" name="Freeform 44"/>
            <p:cNvSpPr>
              <a:spLocks/>
            </p:cNvSpPr>
            <p:nvPr/>
          </p:nvSpPr>
          <p:spPr bwMode="auto">
            <a:xfrm>
              <a:off x="2715495" y="1502211"/>
              <a:ext cx="266837" cy="591022"/>
            </a:xfrm>
            <a:custGeom>
              <a:avLst/>
              <a:gdLst>
                <a:gd name="T0" fmla="*/ 183 w 412"/>
                <a:gd name="T1" fmla="*/ 726 h 915"/>
                <a:gd name="T2" fmla="*/ 60 w 412"/>
                <a:gd name="T3" fmla="*/ 699 h 915"/>
                <a:gd name="T4" fmla="*/ 7 w 412"/>
                <a:gd name="T5" fmla="*/ 722 h 915"/>
                <a:gd name="T6" fmla="*/ 27 w 412"/>
                <a:gd name="T7" fmla="*/ 771 h 915"/>
                <a:gd name="T8" fmla="*/ 166 w 412"/>
                <a:gd name="T9" fmla="*/ 802 h 915"/>
                <a:gd name="T10" fmla="*/ 166 w 412"/>
                <a:gd name="T11" fmla="*/ 880 h 915"/>
                <a:gd name="T12" fmla="*/ 201 w 412"/>
                <a:gd name="T13" fmla="*/ 915 h 915"/>
                <a:gd name="T14" fmla="*/ 236 w 412"/>
                <a:gd name="T15" fmla="*/ 880 h 915"/>
                <a:gd name="T16" fmla="*/ 236 w 412"/>
                <a:gd name="T17" fmla="*/ 799 h 915"/>
                <a:gd name="T18" fmla="*/ 412 w 412"/>
                <a:gd name="T19" fmla="*/ 609 h 915"/>
                <a:gd name="T20" fmla="*/ 239 w 412"/>
                <a:gd name="T21" fmla="*/ 405 h 915"/>
                <a:gd name="T22" fmla="*/ 101 w 412"/>
                <a:gd name="T23" fmla="*/ 278 h 915"/>
                <a:gd name="T24" fmla="*/ 219 w 412"/>
                <a:gd name="T25" fmla="*/ 183 h 915"/>
                <a:gd name="T26" fmla="*/ 323 w 412"/>
                <a:gd name="T27" fmla="*/ 202 h 915"/>
                <a:gd name="T28" fmla="*/ 375 w 412"/>
                <a:gd name="T29" fmla="*/ 180 h 915"/>
                <a:gd name="T30" fmla="*/ 353 w 412"/>
                <a:gd name="T31" fmla="*/ 130 h 915"/>
                <a:gd name="T32" fmla="*/ 243 w 412"/>
                <a:gd name="T33" fmla="*/ 108 h 915"/>
                <a:gd name="T34" fmla="*/ 243 w 412"/>
                <a:gd name="T35" fmla="*/ 34 h 915"/>
                <a:gd name="T36" fmla="*/ 208 w 412"/>
                <a:gd name="T37" fmla="*/ 0 h 915"/>
                <a:gd name="T38" fmla="*/ 174 w 412"/>
                <a:gd name="T39" fmla="*/ 34 h 915"/>
                <a:gd name="T40" fmla="*/ 174 w 412"/>
                <a:gd name="T41" fmla="*/ 112 h 915"/>
                <a:gd name="T42" fmla="*/ 5 w 412"/>
                <a:gd name="T43" fmla="*/ 292 h 915"/>
                <a:gd name="T44" fmla="*/ 189 w 412"/>
                <a:gd name="T45" fmla="*/ 485 h 915"/>
                <a:gd name="T46" fmla="*/ 315 w 412"/>
                <a:gd name="T47" fmla="*/ 617 h 915"/>
                <a:gd name="T48" fmla="*/ 183 w 412"/>
                <a:gd name="T49" fmla="*/ 726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2" h="915">
                  <a:moveTo>
                    <a:pt x="183" y="726"/>
                  </a:moveTo>
                  <a:cubicBezTo>
                    <a:pt x="138" y="726"/>
                    <a:pt x="95" y="715"/>
                    <a:pt x="60" y="699"/>
                  </a:cubicBezTo>
                  <a:cubicBezTo>
                    <a:pt x="39" y="690"/>
                    <a:pt x="14" y="700"/>
                    <a:pt x="7" y="722"/>
                  </a:cubicBezTo>
                  <a:cubicBezTo>
                    <a:pt x="0" y="741"/>
                    <a:pt x="9" y="763"/>
                    <a:pt x="27" y="771"/>
                  </a:cubicBezTo>
                  <a:cubicBezTo>
                    <a:pt x="66" y="789"/>
                    <a:pt x="117" y="801"/>
                    <a:pt x="166" y="802"/>
                  </a:cubicBezTo>
                  <a:lnTo>
                    <a:pt x="166" y="880"/>
                  </a:lnTo>
                  <a:cubicBezTo>
                    <a:pt x="166" y="899"/>
                    <a:pt x="182" y="915"/>
                    <a:pt x="201" y="915"/>
                  </a:cubicBezTo>
                  <a:cubicBezTo>
                    <a:pt x="220" y="915"/>
                    <a:pt x="236" y="899"/>
                    <a:pt x="236" y="880"/>
                  </a:cubicBezTo>
                  <a:lnTo>
                    <a:pt x="236" y="799"/>
                  </a:lnTo>
                  <a:cubicBezTo>
                    <a:pt x="351" y="780"/>
                    <a:pt x="412" y="697"/>
                    <a:pt x="412" y="609"/>
                  </a:cubicBezTo>
                  <a:cubicBezTo>
                    <a:pt x="412" y="510"/>
                    <a:pt x="354" y="452"/>
                    <a:pt x="239" y="405"/>
                  </a:cubicBezTo>
                  <a:cubicBezTo>
                    <a:pt x="142" y="365"/>
                    <a:pt x="101" y="336"/>
                    <a:pt x="101" y="278"/>
                  </a:cubicBezTo>
                  <a:cubicBezTo>
                    <a:pt x="101" y="234"/>
                    <a:pt x="134" y="183"/>
                    <a:pt x="219" y="183"/>
                  </a:cubicBezTo>
                  <a:cubicBezTo>
                    <a:pt x="264" y="183"/>
                    <a:pt x="298" y="192"/>
                    <a:pt x="323" y="202"/>
                  </a:cubicBezTo>
                  <a:cubicBezTo>
                    <a:pt x="344" y="211"/>
                    <a:pt x="367" y="201"/>
                    <a:pt x="375" y="180"/>
                  </a:cubicBezTo>
                  <a:cubicBezTo>
                    <a:pt x="383" y="160"/>
                    <a:pt x="373" y="138"/>
                    <a:pt x="353" y="130"/>
                  </a:cubicBezTo>
                  <a:cubicBezTo>
                    <a:pt x="325" y="118"/>
                    <a:pt x="289" y="109"/>
                    <a:pt x="243" y="108"/>
                  </a:cubicBezTo>
                  <a:lnTo>
                    <a:pt x="243" y="34"/>
                  </a:lnTo>
                  <a:cubicBezTo>
                    <a:pt x="243" y="15"/>
                    <a:pt x="227" y="0"/>
                    <a:pt x="208" y="0"/>
                  </a:cubicBezTo>
                  <a:cubicBezTo>
                    <a:pt x="189" y="0"/>
                    <a:pt x="174" y="15"/>
                    <a:pt x="174" y="34"/>
                  </a:cubicBezTo>
                  <a:lnTo>
                    <a:pt x="174" y="112"/>
                  </a:lnTo>
                  <a:cubicBezTo>
                    <a:pt x="71" y="129"/>
                    <a:pt x="5" y="199"/>
                    <a:pt x="5" y="292"/>
                  </a:cubicBezTo>
                  <a:cubicBezTo>
                    <a:pt x="5" y="389"/>
                    <a:pt x="76" y="440"/>
                    <a:pt x="189" y="485"/>
                  </a:cubicBezTo>
                  <a:cubicBezTo>
                    <a:pt x="272" y="518"/>
                    <a:pt x="315" y="556"/>
                    <a:pt x="315" y="617"/>
                  </a:cubicBezTo>
                  <a:cubicBezTo>
                    <a:pt x="315" y="681"/>
                    <a:pt x="262" y="726"/>
                    <a:pt x="183" y="726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6374549" y="3718582"/>
            <a:ext cx="585547" cy="502506"/>
            <a:chOff x="8307377" y="2907788"/>
            <a:chExt cx="1287374" cy="1104802"/>
          </a:xfrm>
        </p:grpSpPr>
        <p:sp>
          <p:nvSpPr>
            <p:cNvPr id="50" name="Freeform 37"/>
            <p:cNvSpPr>
              <a:spLocks noEditPoints="1"/>
            </p:cNvSpPr>
            <p:nvPr/>
          </p:nvSpPr>
          <p:spPr bwMode="auto">
            <a:xfrm>
              <a:off x="8307377" y="2907788"/>
              <a:ext cx="1219494" cy="1048624"/>
            </a:xfrm>
            <a:custGeom>
              <a:avLst/>
              <a:gdLst>
                <a:gd name="T0" fmla="*/ 74 w 1888"/>
                <a:gd name="T1" fmla="*/ 300 h 1624"/>
                <a:gd name="T2" fmla="*/ 74 w 1888"/>
                <a:gd name="T3" fmla="*/ 297 h 1624"/>
                <a:gd name="T4" fmla="*/ 74 w 1888"/>
                <a:gd name="T5" fmla="*/ 75 h 1624"/>
                <a:gd name="T6" fmla="*/ 515 w 1888"/>
                <a:gd name="T7" fmla="*/ 75 h 1624"/>
                <a:gd name="T8" fmla="*/ 650 w 1888"/>
                <a:gd name="T9" fmla="*/ 316 h 1624"/>
                <a:gd name="T10" fmla="*/ 683 w 1888"/>
                <a:gd name="T11" fmla="*/ 335 h 1624"/>
                <a:gd name="T12" fmla="*/ 688 w 1888"/>
                <a:gd name="T13" fmla="*/ 334 h 1624"/>
                <a:gd name="T14" fmla="*/ 691 w 1888"/>
                <a:gd name="T15" fmla="*/ 335 h 1624"/>
                <a:gd name="T16" fmla="*/ 1627 w 1888"/>
                <a:gd name="T17" fmla="*/ 335 h 1624"/>
                <a:gd name="T18" fmla="*/ 1629 w 1888"/>
                <a:gd name="T19" fmla="*/ 449 h 1624"/>
                <a:gd name="T20" fmla="*/ 247 w 1888"/>
                <a:gd name="T21" fmla="*/ 449 h 1624"/>
                <a:gd name="T22" fmla="*/ 210 w 1888"/>
                <a:gd name="T23" fmla="*/ 486 h 1624"/>
                <a:gd name="T24" fmla="*/ 210 w 1888"/>
                <a:gd name="T25" fmla="*/ 1550 h 1624"/>
                <a:gd name="T26" fmla="*/ 74 w 1888"/>
                <a:gd name="T27" fmla="*/ 1550 h 1624"/>
                <a:gd name="T28" fmla="*/ 74 w 1888"/>
                <a:gd name="T29" fmla="*/ 302 h 1624"/>
                <a:gd name="T30" fmla="*/ 74 w 1888"/>
                <a:gd name="T31" fmla="*/ 300 h 1624"/>
                <a:gd name="T32" fmla="*/ 1247 w 1888"/>
                <a:gd name="T33" fmla="*/ 1550 h 1624"/>
                <a:gd name="T34" fmla="*/ 284 w 1888"/>
                <a:gd name="T35" fmla="*/ 1550 h 1624"/>
                <a:gd name="T36" fmla="*/ 284 w 1888"/>
                <a:gd name="T37" fmla="*/ 523 h 1624"/>
                <a:gd name="T38" fmla="*/ 1814 w 1888"/>
                <a:gd name="T39" fmla="*/ 523 h 1624"/>
                <a:gd name="T40" fmla="*/ 1814 w 1888"/>
                <a:gd name="T41" fmla="*/ 954 h 1624"/>
                <a:gd name="T42" fmla="*/ 1851 w 1888"/>
                <a:gd name="T43" fmla="*/ 991 h 1624"/>
                <a:gd name="T44" fmla="*/ 1888 w 1888"/>
                <a:gd name="T45" fmla="*/ 954 h 1624"/>
                <a:gd name="T46" fmla="*/ 1888 w 1888"/>
                <a:gd name="T47" fmla="*/ 486 h 1624"/>
                <a:gd name="T48" fmla="*/ 1851 w 1888"/>
                <a:gd name="T49" fmla="*/ 449 h 1624"/>
                <a:gd name="T50" fmla="*/ 1703 w 1888"/>
                <a:gd name="T51" fmla="*/ 449 h 1624"/>
                <a:gd name="T52" fmla="*/ 1701 w 1888"/>
                <a:gd name="T53" fmla="*/ 297 h 1624"/>
                <a:gd name="T54" fmla="*/ 1664 w 1888"/>
                <a:gd name="T55" fmla="*/ 260 h 1624"/>
                <a:gd name="T56" fmla="*/ 704 w 1888"/>
                <a:gd name="T57" fmla="*/ 260 h 1624"/>
                <a:gd name="T58" fmla="*/ 569 w 1888"/>
                <a:gd name="T59" fmla="*/ 19 h 1624"/>
                <a:gd name="T60" fmla="*/ 536 w 1888"/>
                <a:gd name="T61" fmla="*/ 0 h 1624"/>
                <a:gd name="T62" fmla="*/ 37 w 1888"/>
                <a:gd name="T63" fmla="*/ 0 h 1624"/>
                <a:gd name="T64" fmla="*/ 0 w 1888"/>
                <a:gd name="T65" fmla="*/ 38 h 1624"/>
                <a:gd name="T66" fmla="*/ 0 w 1888"/>
                <a:gd name="T67" fmla="*/ 297 h 1624"/>
                <a:gd name="T68" fmla="*/ 0 w 1888"/>
                <a:gd name="T69" fmla="*/ 300 h 1624"/>
                <a:gd name="T70" fmla="*/ 0 w 1888"/>
                <a:gd name="T71" fmla="*/ 302 h 1624"/>
                <a:gd name="T72" fmla="*/ 0 w 1888"/>
                <a:gd name="T73" fmla="*/ 1587 h 1624"/>
                <a:gd name="T74" fmla="*/ 37 w 1888"/>
                <a:gd name="T75" fmla="*/ 1624 h 1624"/>
                <a:gd name="T76" fmla="*/ 239 w 1888"/>
                <a:gd name="T77" fmla="*/ 1624 h 1624"/>
                <a:gd name="T78" fmla="*/ 243 w 1888"/>
                <a:gd name="T79" fmla="*/ 1624 h 1624"/>
                <a:gd name="T80" fmla="*/ 247 w 1888"/>
                <a:gd name="T81" fmla="*/ 1624 h 1624"/>
                <a:gd name="T82" fmla="*/ 1247 w 1888"/>
                <a:gd name="T83" fmla="*/ 1624 h 1624"/>
                <a:gd name="T84" fmla="*/ 1284 w 1888"/>
                <a:gd name="T85" fmla="*/ 1587 h 1624"/>
                <a:gd name="T86" fmla="*/ 1247 w 1888"/>
                <a:gd name="T87" fmla="*/ 1550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8" h="1624">
                  <a:moveTo>
                    <a:pt x="74" y="300"/>
                  </a:moveTo>
                  <a:cubicBezTo>
                    <a:pt x="74" y="299"/>
                    <a:pt x="74" y="298"/>
                    <a:pt x="74" y="297"/>
                  </a:cubicBezTo>
                  <a:lnTo>
                    <a:pt x="74" y="75"/>
                  </a:lnTo>
                  <a:lnTo>
                    <a:pt x="515" y="75"/>
                  </a:lnTo>
                  <a:lnTo>
                    <a:pt x="650" y="316"/>
                  </a:lnTo>
                  <a:cubicBezTo>
                    <a:pt x="657" y="328"/>
                    <a:pt x="670" y="335"/>
                    <a:pt x="683" y="335"/>
                  </a:cubicBezTo>
                  <a:cubicBezTo>
                    <a:pt x="684" y="335"/>
                    <a:pt x="686" y="334"/>
                    <a:pt x="688" y="334"/>
                  </a:cubicBezTo>
                  <a:cubicBezTo>
                    <a:pt x="689" y="334"/>
                    <a:pt x="690" y="335"/>
                    <a:pt x="691" y="335"/>
                  </a:cubicBezTo>
                  <a:lnTo>
                    <a:pt x="1627" y="335"/>
                  </a:lnTo>
                  <a:lnTo>
                    <a:pt x="1629" y="449"/>
                  </a:lnTo>
                  <a:lnTo>
                    <a:pt x="247" y="449"/>
                  </a:lnTo>
                  <a:cubicBezTo>
                    <a:pt x="227" y="449"/>
                    <a:pt x="210" y="466"/>
                    <a:pt x="210" y="486"/>
                  </a:cubicBezTo>
                  <a:lnTo>
                    <a:pt x="210" y="1550"/>
                  </a:lnTo>
                  <a:lnTo>
                    <a:pt x="74" y="1550"/>
                  </a:lnTo>
                  <a:lnTo>
                    <a:pt x="74" y="302"/>
                  </a:lnTo>
                  <a:cubicBezTo>
                    <a:pt x="74" y="301"/>
                    <a:pt x="74" y="301"/>
                    <a:pt x="74" y="300"/>
                  </a:cubicBezTo>
                  <a:close/>
                  <a:moveTo>
                    <a:pt x="1247" y="1550"/>
                  </a:moveTo>
                  <a:lnTo>
                    <a:pt x="284" y="1550"/>
                  </a:lnTo>
                  <a:lnTo>
                    <a:pt x="284" y="523"/>
                  </a:lnTo>
                  <a:lnTo>
                    <a:pt x="1814" y="523"/>
                  </a:lnTo>
                  <a:lnTo>
                    <a:pt x="1814" y="954"/>
                  </a:lnTo>
                  <a:cubicBezTo>
                    <a:pt x="1814" y="975"/>
                    <a:pt x="1830" y="991"/>
                    <a:pt x="1851" y="991"/>
                  </a:cubicBezTo>
                  <a:cubicBezTo>
                    <a:pt x="1872" y="991"/>
                    <a:pt x="1888" y="975"/>
                    <a:pt x="1888" y="954"/>
                  </a:cubicBezTo>
                  <a:lnTo>
                    <a:pt x="1888" y="486"/>
                  </a:lnTo>
                  <a:cubicBezTo>
                    <a:pt x="1888" y="466"/>
                    <a:pt x="1872" y="449"/>
                    <a:pt x="1851" y="449"/>
                  </a:cubicBezTo>
                  <a:lnTo>
                    <a:pt x="1703" y="449"/>
                  </a:lnTo>
                  <a:lnTo>
                    <a:pt x="1701" y="297"/>
                  </a:lnTo>
                  <a:cubicBezTo>
                    <a:pt x="1701" y="277"/>
                    <a:pt x="1684" y="260"/>
                    <a:pt x="1664" y="260"/>
                  </a:cubicBezTo>
                  <a:lnTo>
                    <a:pt x="704" y="260"/>
                  </a:lnTo>
                  <a:lnTo>
                    <a:pt x="569" y="19"/>
                  </a:lnTo>
                  <a:cubicBezTo>
                    <a:pt x="562" y="8"/>
                    <a:pt x="550" y="0"/>
                    <a:pt x="536" y="0"/>
                  </a:cubicBezTo>
                  <a:lnTo>
                    <a:pt x="37" y="0"/>
                  </a:lnTo>
                  <a:cubicBezTo>
                    <a:pt x="17" y="0"/>
                    <a:pt x="0" y="17"/>
                    <a:pt x="0" y="38"/>
                  </a:cubicBezTo>
                  <a:lnTo>
                    <a:pt x="0" y="297"/>
                  </a:lnTo>
                  <a:cubicBezTo>
                    <a:pt x="0" y="298"/>
                    <a:pt x="0" y="299"/>
                    <a:pt x="0" y="300"/>
                  </a:cubicBezTo>
                  <a:cubicBezTo>
                    <a:pt x="0" y="301"/>
                    <a:pt x="0" y="301"/>
                    <a:pt x="0" y="302"/>
                  </a:cubicBezTo>
                  <a:lnTo>
                    <a:pt x="0" y="1587"/>
                  </a:lnTo>
                  <a:cubicBezTo>
                    <a:pt x="0" y="1608"/>
                    <a:pt x="17" y="1624"/>
                    <a:pt x="37" y="1624"/>
                  </a:cubicBezTo>
                  <a:lnTo>
                    <a:pt x="239" y="1624"/>
                  </a:lnTo>
                  <a:cubicBezTo>
                    <a:pt x="240" y="1624"/>
                    <a:pt x="242" y="1624"/>
                    <a:pt x="243" y="1624"/>
                  </a:cubicBezTo>
                  <a:cubicBezTo>
                    <a:pt x="244" y="1624"/>
                    <a:pt x="246" y="1624"/>
                    <a:pt x="247" y="1624"/>
                  </a:cubicBezTo>
                  <a:lnTo>
                    <a:pt x="1247" y="1624"/>
                  </a:lnTo>
                  <a:cubicBezTo>
                    <a:pt x="1267" y="1624"/>
                    <a:pt x="1284" y="1608"/>
                    <a:pt x="1284" y="1587"/>
                  </a:cubicBezTo>
                  <a:cubicBezTo>
                    <a:pt x="1284" y="1567"/>
                    <a:pt x="1267" y="1550"/>
                    <a:pt x="1247" y="1550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1" name="Freeform 38"/>
            <p:cNvSpPr>
              <a:spLocks noEditPoints="1"/>
            </p:cNvSpPr>
            <p:nvPr/>
          </p:nvSpPr>
          <p:spPr bwMode="auto">
            <a:xfrm>
              <a:off x="9104378" y="3522217"/>
              <a:ext cx="490373" cy="490373"/>
            </a:xfrm>
            <a:custGeom>
              <a:avLst/>
              <a:gdLst>
                <a:gd name="T0" fmla="*/ 379 w 758"/>
                <a:gd name="T1" fmla="*/ 684 h 758"/>
                <a:gd name="T2" fmla="*/ 75 w 758"/>
                <a:gd name="T3" fmla="*/ 379 h 758"/>
                <a:gd name="T4" fmla="*/ 379 w 758"/>
                <a:gd name="T5" fmla="*/ 74 h 758"/>
                <a:gd name="T6" fmla="*/ 684 w 758"/>
                <a:gd name="T7" fmla="*/ 379 h 758"/>
                <a:gd name="T8" fmla="*/ 379 w 758"/>
                <a:gd name="T9" fmla="*/ 684 h 758"/>
                <a:gd name="T10" fmla="*/ 379 w 758"/>
                <a:gd name="T11" fmla="*/ 0 h 758"/>
                <a:gd name="T12" fmla="*/ 0 w 758"/>
                <a:gd name="T13" fmla="*/ 379 h 758"/>
                <a:gd name="T14" fmla="*/ 379 w 758"/>
                <a:gd name="T15" fmla="*/ 758 h 758"/>
                <a:gd name="T16" fmla="*/ 758 w 758"/>
                <a:gd name="T17" fmla="*/ 379 h 758"/>
                <a:gd name="T18" fmla="*/ 379 w 758"/>
                <a:gd name="T1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8" h="758">
                  <a:moveTo>
                    <a:pt x="379" y="684"/>
                  </a:moveTo>
                  <a:cubicBezTo>
                    <a:pt x="211" y="684"/>
                    <a:pt x="75" y="547"/>
                    <a:pt x="75" y="379"/>
                  </a:cubicBezTo>
                  <a:cubicBezTo>
                    <a:pt x="75" y="211"/>
                    <a:pt x="211" y="74"/>
                    <a:pt x="379" y="74"/>
                  </a:cubicBezTo>
                  <a:cubicBezTo>
                    <a:pt x="547" y="74"/>
                    <a:pt x="684" y="211"/>
                    <a:pt x="684" y="379"/>
                  </a:cubicBezTo>
                  <a:cubicBezTo>
                    <a:pt x="684" y="547"/>
                    <a:pt x="547" y="684"/>
                    <a:pt x="379" y="684"/>
                  </a:cubicBezTo>
                  <a:close/>
                  <a:moveTo>
                    <a:pt x="379" y="0"/>
                  </a:moveTo>
                  <a:cubicBezTo>
                    <a:pt x="170" y="0"/>
                    <a:pt x="0" y="170"/>
                    <a:pt x="0" y="379"/>
                  </a:cubicBezTo>
                  <a:cubicBezTo>
                    <a:pt x="0" y="588"/>
                    <a:pt x="170" y="758"/>
                    <a:pt x="379" y="758"/>
                  </a:cubicBezTo>
                  <a:cubicBezTo>
                    <a:pt x="588" y="758"/>
                    <a:pt x="758" y="588"/>
                    <a:pt x="758" y="379"/>
                  </a:cubicBezTo>
                  <a:cubicBezTo>
                    <a:pt x="758" y="170"/>
                    <a:pt x="588" y="0"/>
                    <a:pt x="379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9231945" y="3602970"/>
              <a:ext cx="235239" cy="319503"/>
            </a:xfrm>
            <a:custGeom>
              <a:avLst/>
              <a:gdLst>
                <a:gd name="T0" fmla="*/ 209 w 365"/>
                <a:gd name="T1" fmla="*/ 15 h 494"/>
                <a:gd name="T2" fmla="*/ 156 w 365"/>
                <a:gd name="T3" fmla="*/ 15 h 494"/>
                <a:gd name="T4" fmla="*/ 14 w 365"/>
                <a:gd name="T5" fmla="*/ 156 h 494"/>
                <a:gd name="T6" fmla="*/ 14 w 365"/>
                <a:gd name="T7" fmla="*/ 209 h 494"/>
                <a:gd name="T8" fmla="*/ 41 w 365"/>
                <a:gd name="T9" fmla="*/ 220 h 494"/>
                <a:gd name="T10" fmla="*/ 67 w 365"/>
                <a:gd name="T11" fmla="*/ 209 h 494"/>
                <a:gd name="T12" fmla="*/ 145 w 365"/>
                <a:gd name="T13" fmla="*/ 130 h 494"/>
                <a:gd name="T14" fmla="*/ 145 w 365"/>
                <a:gd name="T15" fmla="*/ 457 h 494"/>
                <a:gd name="T16" fmla="*/ 182 w 365"/>
                <a:gd name="T17" fmla="*/ 494 h 494"/>
                <a:gd name="T18" fmla="*/ 219 w 365"/>
                <a:gd name="T19" fmla="*/ 457 h 494"/>
                <a:gd name="T20" fmla="*/ 219 w 365"/>
                <a:gd name="T21" fmla="*/ 130 h 494"/>
                <a:gd name="T22" fmla="*/ 298 w 365"/>
                <a:gd name="T23" fmla="*/ 209 h 494"/>
                <a:gd name="T24" fmla="*/ 324 w 365"/>
                <a:gd name="T25" fmla="*/ 220 h 494"/>
                <a:gd name="T26" fmla="*/ 350 w 365"/>
                <a:gd name="T27" fmla="*/ 209 h 494"/>
                <a:gd name="T28" fmla="*/ 350 w 365"/>
                <a:gd name="T29" fmla="*/ 156 h 494"/>
                <a:gd name="T30" fmla="*/ 209 w 365"/>
                <a:gd name="T31" fmla="*/ 15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5" h="494">
                  <a:moveTo>
                    <a:pt x="209" y="15"/>
                  </a:moveTo>
                  <a:cubicBezTo>
                    <a:pt x="194" y="0"/>
                    <a:pt x="170" y="0"/>
                    <a:pt x="156" y="15"/>
                  </a:cubicBezTo>
                  <a:lnTo>
                    <a:pt x="14" y="156"/>
                  </a:lnTo>
                  <a:cubicBezTo>
                    <a:pt x="0" y="171"/>
                    <a:pt x="0" y="194"/>
                    <a:pt x="14" y="209"/>
                  </a:cubicBezTo>
                  <a:cubicBezTo>
                    <a:pt x="22" y="216"/>
                    <a:pt x="31" y="220"/>
                    <a:pt x="41" y="220"/>
                  </a:cubicBezTo>
                  <a:cubicBezTo>
                    <a:pt x="50" y="220"/>
                    <a:pt x="60" y="216"/>
                    <a:pt x="67" y="209"/>
                  </a:cubicBezTo>
                  <a:lnTo>
                    <a:pt x="145" y="130"/>
                  </a:lnTo>
                  <a:lnTo>
                    <a:pt x="145" y="457"/>
                  </a:lnTo>
                  <a:cubicBezTo>
                    <a:pt x="145" y="477"/>
                    <a:pt x="162" y="494"/>
                    <a:pt x="182" y="494"/>
                  </a:cubicBezTo>
                  <a:cubicBezTo>
                    <a:pt x="203" y="494"/>
                    <a:pt x="219" y="477"/>
                    <a:pt x="219" y="457"/>
                  </a:cubicBezTo>
                  <a:lnTo>
                    <a:pt x="219" y="130"/>
                  </a:lnTo>
                  <a:lnTo>
                    <a:pt x="298" y="209"/>
                  </a:lnTo>
                  <a:cubicBezTo>
                    <a:pt x="305" y="216"/>
                    <a:pt x="314" y="220"/>
                    <a:pt x="324" y="220"/>
                  </a:cubicBezTo>
                  <a:cubicBezTo>
                    <a:pt x="333" y="220"/>
                    <a:pt x="343" y="216"/>
                    <a:pt x="350" y="209"/>
                  </a:cubicBezTo>
                  <a:cubicBezTo>
                    <a:pt x="365" y="194"/>
                    <a:pt x="365" y="171"/>
                    <a:pt x="350" y="156"/>
                  </a:cubicBezTo>
                  <a:lnTo>
                    <a:pt x="209" y="15"/>
                  </a:ln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336456" y="3764489"/>
            <a:ext cx="611915" cy="343410"/>
            <a:chOff x="4316520" y="1469441"/>
            <a:chExt cx="1242900" cy="697523"/>
          </a:xfrm>
        </p:grpSpPr>
        <p:sp>
          <p:nvSpPr>
            <p:cNvPr id="54" name="Freeform 47"/>
            <p:cNvSpPr>
              <a:spLocks/>
            </p:cNvSpPr>
            <p:nvPr/>
          </p:nvSpPr>
          <p:spPr bwMode="auto">
            <a:xfrm>
              <a:off x="4316520" y="1621586"/>
              <a:ext cx="853178" cy="545378"/>
            </a:xfrm>
            <a:custGeom>
              <a:avLst/>
              <a:gdLst>
                <a:gd name="T0" fmla="*/ 1291 w 1321"/>
                <a:gd name="T1" fmla="*/ 784 h 843"/>
                <a:gd name="T2" fmla="*/ 379 w 1321"/>
                <a:gd name="T3" fmla="*/ 784 h 843"/>
                <a:gd name="T4" fmla="*/ 59 w 1321"/>
                <a:gd name="T5" fmla="*/ 463 h 843"/>
                <a:gd name="T6" fmla="*/ 379 w 1321"/>
                <a:gd name="T7" fmla="*/ 143 h 843"/>
                <a:gd name="T8" fmla="*/ 489 w 1321"/>
                <a:gd name="T9" fmla="*/ 143 h 843"/>
                <a:gd name="T10" fmla="*/ 515 w 1321"/>
                <a:gd name="T11" fmla="*/ 128 h 843"/>
                <a:gd name="T12" fmla="*/ 521 w 1321"/>
                <a:gd name="T13" fmla="*/ 120 h 843"/>
                <a:gd name="T14" fmla="*/ 556 w 1321"/>
                <a:gd name="T15" fmla="*/ 50 h 843"/>
                <a:gd name="T16" fmla="*/ 547 w 1321"/>
                <a:gd name="T17" fmla="*/ 9 h 843"/>
                <a:gd name="T18" fmla="*/ 506 w 1321"/>
                <a:gd name="T19" fmla="*/ 18 h 843"/>
                <a:gd name="T20" fmla="*/ 471 w 1321"/>
                <a:gd name="T21" fmla="*/ 84 h 843"/>
                <a:gd name="T22" fmla="*/ 379 w 1321"/>
                <a:gd name="T23" fmla="*/ 84 h 843"/>
                <a:gd name="T24" fmla="*/ 0 w 1321"/>
                <a:gd name="T25" fmla="*/ 463 h 843"/>
                <a:gd name="T26" fmla="*/ 379 w 1321"/>
                <a:gd name="T27" fmla="*/ 843 h 843"/>
                <a:gd name="T28" fmla="*/ 1291 w 1321"/>
                <a:gd name="T29" fmla="*/ 843 h 843"/>
                <a:gd name="T30" fmla="*/ 1321 w 1321"/>
                <a:gd name="T31" fmla="*/ 813 h 843"/>
                <a:gd name="T32" fmla="*/ 1291 w 1321"/>
                <a:gd name="T33" fmla="*/ 784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1" h="843">
                  <a:moveTo>
                    <a:pt x="1291" y="784"/>
                  </a:moveTo>
                  <a:lnTo>
                    <a:pt x="379" y="784"/>
                  </a:lnTo>
                  <a:cubicBezTo>
                    <a:pt x="203" y="784"/>
                    <a:pt x="59" y="640"/>
                    <a:pt x="59" y="463"/>
                  </a:cubicBezTo>
                  <a:cubicBezTo>
                    <a:pt x="59" y="287"/>
                    <a:pt x="203" y="143"/>
                    <a:pt x="379" y="143"/>
                  </a:cubicBezTo>
                  <a:lnTo>
                    <a:pt x="489" y="143"/>
                  </a:lnTo>
                  <a:cubicBezTo>
                    <a:pt x="500" y="143"/>
                    <a:pt x="510" y="137"/>
                    <a:pt x="515" y="128"/>
                  </a:cubicBezTo>
                  <a:cubicBezTo>
                    <a:pt x="517" y="126"/>
                    <a:pt x="519" y="123"/>
                    <a:pt x="521" y="120"/>
                  </a:cubicBezTo>
                  <a:cubicBezTo>
                    <a:pt x="531" y="95"/>
                    <a:pt x="542" y="72"/>
                    <a:pt x="556" y="50"/>
                  </a:cubicBezTo>
                  <a:cubicBezTo>
                    <a:pt x="565" y="36"/>
                    <a:pt x="561" y="17"/>
                    <a:pt x="547" y="9"/>
                  </a:cubicBezTo>
                  <a:cubicBezTo>
                    <a:pt x="533" y="0"/>
                    <a:pt x="514" y="4"/>
                    <a:pt x="506" y="18"/>
                  </a:cubicBezTo>
                  <a:cubicBezTo>
                    <a:pt x="493" y="39"/>
                    <a:pt x="481" y="61"/>
                    <a:pt x="471" y="84"/>
                  </a:cubicBezTo>
                  <a:lnTo>
                    <a:pt x="379" y="84"/>
                  </a:lnTo>
                  <a:cubicBezTo>
                    <a:pt x="170" y="84"/>
                    <a:pt x="0" y="254"/>
                    <a:pt x="0" y="463"/>
                  </a:cubicBezTo>
                  <a:cubicBezTo>
                    <a:pt x="0" y="673"/>
                    <a:pt x="170" y="843"/>
                    <a:pt x="379" y="843"/>
                  </a:cubicBezTo>
                  <a:lnTo>
                    <a:pt x="1291" y="843"/>
                  </a:lnTo>
                  <a:cubicBezTo>
                    <a:pt x="1308" y="843"/>
                    <a:pt x="1321" y="830"/>
                    <a:pt x="1321" y="813"/>
                  </a:cubicBezTo>
                  <a:cubicBezTo>
                    <a:pt x="1321" y="797"/>
                    <a:pt x="1308" y="784"/>
                    <a:pt x="1291" y="784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5" name="Freeform 48"/>
            <p:cNvSpPr>
              <a:spLocks/>
            </p:cNvSpPr>
            <p:nvPr/>
          </p:nvSpPr>
          <p:spPr bwMode="auto">
            <a:xfrm>
              <a:off x="5186082" y="2128342"/>
              <a:ext cx="45644" cy="38622"/>
            </a:xfrm>
            <a:custGeom>
              <a:avLst/>
              <a:gdLst>
                <a:gd name="T0" fmla="*/ 40 w 70"/>
                <a:gd name="T1" fmla="*/ 0 h 59"/>
                <a:gd name="T2" fmla="*/ 30 w 70"/>
                <a:gd name="T3" fmla="*/ 0 h 59"/>
                <a:gd name="T4" fmla="*/ 0 w 70"/>
                <a:gd name="T5" fmla="*/ 29 h 59"/>
                <a:gd name="T6" fmla="*/ 30 w 70"/>
                <a:gd name="T7" fmla="*/ 59 h 59"/>
                <a:gd name="T8" fmla="*/ 40 w 70"/>
                <a:gd name="T9" fmla="*/ 59 h 59"/>
                <a:gd name="T10" fmla="*/ 70 w 70"/>
                <a:gd name="T11" fmla="*/ 29 h 59"/>
                <a:gd name="T12" fmla="*/ 40 w 7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9">
                  <a:moveTo>
                    <a:pt x="40" y="0"/>
                  </a:moveTo>
                  <a:lnTo>
                    <a:pt x="30" y="0"/>
                  </a:ln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lnTo>
                    <a:pt x="40" y="59"/>
                  </a:lnTo>
                  <a:cubicBezTo>
                    <a:pt x="56" y="59"/>
                    <a:pt x="70" y="46"/>
                    <a:pt x="70" y="29"/>
                  </a:cubicBezTo>
                  <a:cubicBezTo>
                    <a:pt x="70" y="13"/>
                    <a:pt x="56" y="0"/>
                    <a:pt x="40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4669962" y="1469441"/>
              <a:ext cx="889458" cy="697522"/>
            </a:xfrm>
            <a:custGeom>
              <a:avLst/>
              <a:gdLst>
                <a:gd name="T0" fmla="*/ 999 w 1378"/>
                <a:gd name="T1" fmla="*/ 321 h 1080"/>
                <a:gd name="T2" fmla="*/ 899 w 1378"/>
                <a:gd name="T3" fmla="*/ 321 h 1080"/>
                <a:gd name="T4" fmla="*/ 415 w 1378"/>
                <a:gd name="T5" fmla="*/ 0 h 1080"/>
                <a:gd name="T6" fmla="*/ 11 w 1378"/>
                <a:gd name="T7" fmla="*/ 184 h 1080"/>
                <a:gd name="T8" fmla="*/ 14 w 1378"/>
                <a:gd name="T9" fmla="*/ 226 h 1080"/>
                <a:gd name="T10" fmla="*/ 56 w 1378"/>
                <a:gd name="T11" fmla="*/ 223 h 1080"/>
                <a:gd name="T12" fmla="*/ 415 w 1378"/>
                <a:gd name="T13" fmla="*/ 60 h 1080"/>
                <a:gd name="T14" fmla="*/ 853 w 1378"/>
                <a:gd name="T15" fmla="*/ 363 h 1080"/>
                <a:gd name="T16" fmla="*/ 880 w 1378"/>
                <a:gd name="T17" fmla="*/ 380 h 1080"/>
                <a:gd name="T18" fmla="*/ 882 w 1378"/>
                <a:gd name="T19" fmla="*/ 380 h 1080"/>
                <a:gd name="T20" fmla="*/ 883 w 1378"/>
                <a:gd name="T21" fmla="*/ 380 h 1080"/>
                <a:gd name="T22" fmla="*/ 999 w 1378"/>
                <a:gd name="T23" fmla="*/ 380 h 1080"/>
                <a:gd name="T24" fmla="*/ 1319 w 1378"/>
                <a:gd name="T25" fmla="*/ 700 h 1080"/>
                <a:gd name="T26" fmla="*/ 999 w 1378"/>
                <a:gd name="T27" fmla="*/ 1021 h 1080"/>
                <a:gd name="T28" fmla="*/ 927 w 1378"/>
                <a:gd name="T29" fmla="*/ 1021 h 1080"/>
                <a:gd name="T30" fmla="*/ 898 w 1378"/>
                <a:gd name="T31" fmla="*/ 1050 h 1080"/>
                <a:gd name="T32" fmla="*/ 927 w 1378"/>
                <a:gd name="T33" fmla="*/ 1080 h 1080"/>
                <a:gd name="T34" fmla="*/ 999 w 1378"/>
                <a:gd name="T35" fmla="*/ 1080 h 1080"/>
                <a:gd name="T36" fmla="*/ 1378 w 1378"/>
                <a:gd name="T37" fmla="*/ 700 h 1080"/>
                <a:gd name="T38" fmla="*/ 999 w 1378"/>
                <a:gd name="T39" fmla="*/ 321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78" h="1080">
                  <a:moveTo>
                    <a:pt x="999" y="321"/>
                  </a:moveTo>
                  <a:lnTo>
                    <a:pt x="899" y="321"/>
                  </a:lnTo>
                  <a:cubicBezTo>
                    <a:pt x="805" y="128"/>
                    <a:pt x="613" y="0"/>
                    <a:pt x="415" y="0"/>
                  </a:cubicBezTo>
                  <a:cubicBezTo>
                    <a:pt x="260" y="0"/>
                    <a:pt x="113" y="67"/>
                    <a:pt x="11" y="184"/>
                  </a:cubicBezTo>
                  <a:cubicBezTo>
                    <a:pt x="0" y="197"/>
                    <a:pt x="2" y="215"/>
                    <a:pt x="14" y="226"/>
                  </a:cubicBezTo>
                  <a:cubicBezTo>
                    <a:pt x="26" y="237"/>
                    <a:pt x="45" y="236"/>
                    <a:pt x="56" y="223"/>
                  </a:cubicBezTo>
                  <a:cubicBezTo>
                    <a:pt x="147" y="119"/>
                    <a:pt x="278" y="60"/>
                    <a:pt x="415" y="60"/>
                  </a:cubicBezTo>
                  <a:cubicBezTo>
                    <a:pt x="596" y="60"/>
                    <a:pt x="772" y="181"/>
                    <a:pt x="853" y="363"/>
                  </a:cubicBezTo>
                  <a:cubicBezTo>
                    <a:pt x="858" y="374"/>
                    <a:pt x="868" y="380"/>
                    <a:pt x="880" y="380"/>
                  </a:cubicBezTo>
                  <a:cubicBezTo>
                    <a:pt x="880" y="380"/>
                    <a:pt x="881" y="380"/>
                    <a:pt x="882" y="380"/>
                  </a:cubicBezTo>
                  <a:cubicBezTo>
                    <a:pt x="882" y="380"/>
                    <a:pt x="883" y="380"/>
                    <a:pt x="883" y="380"/>
                  </a:cubicBezTo>
                  <a:lnTo>
                    <a:pt x="999" y="380"/>
                  </a:lnTo>
                  <a:cubicBezTo>
                    <a:pt x="1175" y="380"/>
                    <a:pt x="1319" y="524"/>
                    <a:pt x="1319" y="700"/>
                  </a:cubicBezTo>
                  <a:cubicBezTo>
                    <a:pt x="1319" y="877"/>
                    <a:pt x="1175" y="1021"/>
                    <a:pt x="999" y="1021"/>
                  </a:cubicBezTo>
                  <a:lnTo>
                    <a:pt x="927" y="1021"/>
                  </a:lnTo>
                  <a:cubicBezTo>
                    <a:pt x="911" y="1021"/>
                    <a:pt x="898" y="1034"/>
                    <a:pt x="898" y="1050"/>
                  </a:cubicBezTo>
                  <a:cubicBezTo>
                    <a:pt x="898" y="1067"/>
                    <a:pt x="911" y="1080"/>
                    <a:pt x="927" y="1080"/>
                  </a:cubicBezTo>
                  <a:lnTo>
                    <a:pt x="999" y="1080"/>
                  </a:lnTo>
                  <a:cubicBezTo>
                    <a:pt x="1208" y="1080"/>
                    <a:pt x="1378" y="910"/>
                    <a:pt x="1378" y="700"/>
                  </a:cubicBezTo>
                  <a:cubicBezTo>
                    <a:pt x="1378" y="491"/>
                    <a:pt x="1208" y="321"/>
                    <a:pt x="999" y="32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008191" y="1597008"/>
              <a:ext cx="449410" cy="310140"/>
            </a:xfrm>
            <a:custGeom>
              <a:avLst/>
              <a:gdLst>
                <a:gd name="T0" fmla="*/ 282 w 696"/>
                <a:gd name="T1" fmla="*/ 302 h 480"/>
                <a:gd name="T2" fmla="*/ 285 w 696"/>
                <a:gd name="T3" fmla="*/ 302 h 480"/>
                <a:gd name="T4" fmla="*/ 388 w 696"/>
                <a:gd name="T5" fmla="*/ 302 h 480"/>
                <a:gd name="T6" fmla="*/ 650 w 696"/>
                <a:gd name="T7" fmla="*/ 467 h 480"/>
                <a:gd name="T8" fmla="*/ 670 w 696"/>
                <a:gd name="T9" fmla="*/ 480 h 480"/>
                <a:gd name="T10" fmla="*/ 680 w 696"/>
                <a:gd name="T11" fmla="*/ 478 h 480"/>
                <a:gd name="T12" fmla="*/ 690 w 696"/>
                <a:gd name="T13" fmla="*/ 448 h 480"/>
                <a:gd name="T14" fmla="*/ 388 w 696"/>
                <a:gd name="T15" fmla="*/ 258 h 480"/>
                <a:gd name="T16" fmla="*/ 293 w 696"/>
                <a:gd name="T17" fmla="*/ 258 h 480"/>
                <a:gd name="T18" fmla="*/ 34 w 696"/>
                <a:gd name="T19" fmla="*/ 5 h 480"/>
                <a:gd name="T20" fmla="*/ 5 w 696"/>
                <a:gd name="T21" fmla="*/ 17 h 480"/>
                <a:gd name="T22" fmla="*/ 17 w 696"/>
                <a:gd name="T23" fmla="*/ 46 h 480"/>
                <a:gd name="T24" fmla="*/ 258 w 696"/>
                <a:gd name="T25" fmla="*/ 289 h 480"/>
                <a:gd name="T26" fmla="*/ 279 w 696"/>
                <a:gd name="T27" fmla="*/ 302 h 480"/>
                <a:gd name="T28" fmla="*/ 282 w 696"/>
                <a:gd name="T29" fmla="*/ 30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6" h="480">
                  <a:moveTo>
                    <a:pt x="282" y="302"/>
                  </a:moveTo>
                  <a:cubicBezTo>
                    <a:pt x="283" y="302"/>
                    <a:pt x="284" y="302"/>
                    <a:pt x="285" y="302"/>
                  </a:cubicBezTo>
                  <a:lnTo>
                    <a:pt x="388" y="302"/>
                  </a:lnTo>
                  <a:cubicBezTo>
                    <a:pt x="499" y="302"/>
                    <a:pt x="602" y="367"/>
                    <a:pt x="650" y="467"/>
                  </a:cubicBezTo>
                  <a:cubicBezTo>
                    <a:pt x="654" y="475"/>
                    <a:pt x="662" y="480"/>
                    <a:pt x="670" y="480"/>
                  </a:cubicBezTo>
                  <a:cubicBezTo>
                    <a:pt x="674" y="480"/>
                    <a:pt x="677" y="479"/>
                    <a:pt x="680" y="478"/>
                  </a:cubicBezTo>
                  <a:cubicBezTo>
                    <a:pt x="691" y="472"/>
                    <a:pt x="696" y="459"/>
                    <a:pt x="690" y="448"/>
                  </a:cubicBezTo>
                  <a:cubicBezTo>
                    <a:pt x="634" y="332"/>
                    <a:pt x="516" y="258"/>
                    <a:pt x="388" y="258"/>
                  </a:cubicBezTo>
                  <a:lnTo>
                    <a:pt x="293" y="258"/>
                  </a:lnTo>
                  <a:cubicBezTo>
                    <a:pt x="238" y="144"/>
                    <a:pt x="145" y="52"/>
                    <a:pt x="34" y="5"/>
                  </a:cubicBezTo>
                  <a:cubicBezTo>
                    <a:pt x="23" y="0"/>
                    <a:pt x="10" y="6"/>
                    <a:pt x="5" y="17"/>
                  </a:cubicBezTo>
                  <a:cubicBezTo>
                    <a:pt x="0" y="28"/>
                    <a:pt x="5" y="41"/>
                    <a:pt x="17" y="46"/>
                  </a:cubicBezTo>
                  <a:cubicBezTo>
                    <a:pt x="121" y="91"/>
                    <a:pt x="210" y="179"/>
                    <a:pt x="258" y="289"/>
                  </a:cubicBezTo>
                  <a:cubicBezTo>
                    <a:pt x="262" y="297"/>
                    <a:pt x="270" y="302"/>
                    <a:pt x="279" y="302"/>
                  </a:cubicBezTo>
                  <a:cubicBezTo>
                    <a:pt x="280" y="302"/>
                    <a:pt x="281" y="302"/>
                    <a:pt x="282" y="302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5437705" y="1909489"/>
              <a:ext cx="37451" cy="77242"/>
            </a:xfrm>
            <a:custGeom>
              <a:avLst/>
              <a:gdLst>
                <a:gd name="T0" fmla="*/ 3 w 59"/>
                <a:gd name="T1" fmla="*/ 31 h 121"/>
                <a:gd name="T2" fmla="*/ 14 w 59"/>
                <a:gd name="T3" fmla="*/ 99 h 121"/>
                <a:gd name="T4" fmla="*/ 36 w 59"/>
                <a:gd name="T5" fmla="*/ 121 h 121"/>
                <a:gd name="T6" fmla="*/ 37 w 59"/>
                <a:gd name="T7" fmla="*/ 121 h 121"/>
                <a:gd name="T8" fmla="*/ 58 w 59"/>
                <a:gd name="T9" fmla="*/ 98 h 121"/>
                <a:gd name="T10" fmla="*/ 46 w 59"/>
                <a:gd name="T11" fmla="*/ 18 h 121"/>
                <a:gd name="T12" fmla="*/ 18 w 59"/>
                <a:gd name="T13" fmla="*/ 3 h 121"/>
                <a:gd name="T14" fmla="*/ 3 w 59"/>
                <a:gd name="T15" fmla="*/ 3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21">
                  <a:moveTo>
                    <a:pt x="3" y="31"/>
                  </a:moveTo>
                  <a:cubicBezTo>
                    <a:pt x="9" y="53"/>
                    <a:pt x="13" y="76"/>
                    <a:pt x="14" y="99"/>
                  </a:cubicBezTo>
                  <a:cubicBezTo>
                    <a:pt x="14" y="111"/>
                    <a:pt x="24" y="121"/>
                    <a:pt x="36" y="121"/>
                  </a:cubicBezTo>
                  <a:lnTo>
                    <a:pt x="37" y="121"/>
                  </a:lnTo>
                  <a:cubicBezTo>
                    <a:pt x="49" y="120"/>
                    <a:pt x="59" y="110"/>
                    <a:pt x="58" y="98"/>
                  </a:cubicBezTo>
                  <a:cubicBezTo>
                    <a:pt x="57" y="71"/>
                    <a:pt x="53" y="44"/>
                    <a:pt x="46" y="18"/>
                  </a:cubicBezTo>
                  <a:cubicBezTo>
                    <a:pt x="42" y="7"/>
                    <a:pt x="30" y="0"/>
                    <a:pt x="18" y="3"/>
                  </a:cubicBezTo>
                  <a:cubicBezTo>
                    <a:pt x="6" y="7"/>
                    <a:pt x="0" y="19"/>
                    <a:pt x="3" y="3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pic>
        <p:nvPicPr>
          <p:cNvPr id="41" name="그림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682226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 경쟁력 요소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79376" y="1844824"/>
            <a:ext cx="3330830" cy="1110476"/>
            <a:chOff x="1026337" y="2924944"/>
            <a:chExt cx="3330830" cy="1110476"/>
          </a:xfrm>
        </p:grpSpPr>
        <p:sp>
          <p:nvSpPr>
            <p:cNvPr id="6" name="TextBox 5"/>
            <p:cNvSpPr txBox="1"/>
            <p:nvPr/>
          </p:nvSpPr>
          <p:spPr>
            <a:xfrm>
              <a:off x="1026337" y="3296756"/>
              <a:ext cx="3330830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저비용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고효율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트랜드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저변 확대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시공간을 이용한 시장진입 수월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무한 책임으로 사회적 신뢰 확보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시장 경쟁력 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35360" y="4941168"/>
            <a:ext cx="3563175" cy="1325919"/>
            <a:chOff x="793992" y="2924944"/>
            <a:chExt cx="3563175" cy="1325919"/>
          </a:xfrm>
        </p:grpSpPr>
        <p:sp>
          <p:nvSpPr>
            <p:cNvPr id="9" name="TextBox 8"/>
            <p:cNvSpPr txBox="1"/>
            <p:nvPr/>
          </p:nvSpPr>
          <p:spPr>
            <a:xfrm>
              <a:off x="793992" y="3296756"/>
              <a:ext cx="3563175" cy="954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공유오피스를 활용한 공인중개사 활용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중개사 사업자를 플랫폼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앱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으로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유입함으로써 시장창출 확장가능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타겟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마케팅을 활용한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어플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활용자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점진적 확대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인프라 경쟁력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328248" y="1772816"/>
            <a:ext cx="3600400" cy="1110476"/>
            <a:chOff x="1746417" y="2924944"/>
            <a:chExt cx="3600400" cy="1110476"/>
          </a:xfrm>
        </p:grpSpPr>
        <p:sp>
          <p:nvSpPr>
            <p:cNvPr id="12" name="TextBox 11"/>
            <p:cNvSpPr txBox="1"/>
            <p:nvPr/>
          </p:nvSpPr>
          <p:spPr>
            <a:xfrm>
              <a:off x="1746417" y="3296756"/>
              <a:ext cx="3600400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정보화를 토대로 한 앞선 보안체계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고효율화를 위한 정보 기술의 진화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AI, AR, VR, 3D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모델링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기술 경쟁력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8503136" y="4407922"/>
            <a:ext cx="1232357" cy="1248678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Freeform 5"/>
          <p:cNvSpPr>
            <a:spLocks noEditPoints="1"/>
          </p:cNvSpPr>
          <p:nvPr/>
        </p:nvSpPr>
        <p:spPr bwMode="auto">
          <a:xfrm>
            <a:off x="2423508" y="4079295"/>
            <a:ext cx="452995" cy="458994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rgbClr val="92D050"/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2722267" y="3586351"/>
            <a:ext cx="646200" cy="654757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Freeform 5"/>
          <p:cNvSpPr>
            <a:spLocks noEditPoints="1"/>
          </p:cNvSpPr>
          <p:nvPr/>
        </p:nvSpPr>
        <p:spPr bwMode="auto">
          <a:xfrm rot="516516">
            <a:off x="2841521" y="4228312"/>
            <a:ext cx="547919" cy="555176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rgbClr val="75AB83"/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518400" y="2548340"/>
            <a:ext cx="3204358" cy="3246798"/>
            <a:chOff x="4518400" y="2548340"/>
            <a:chExt cx="3204358" cy="3246798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4518400" y="2548340"/>
              <a:ext cx="3204358" cy="3246798"/>
            </a:xfrm>
            <a:custGeom>
              <a:avLst/>
              <a:gdLst>
                <a:gd name="T0" fmla="*/ 830 w 906"/>
                <a:gd name="T1" fmla="*/ 452 h 918"/>
                <a:gd name="T2" fmla="*/ 906 w 906"/>
                <a:gd name="T3" fmla="*/ 380 h 918"/>
                <a:gd name="T4" fmla="*/ 896 w 906"/>
                <a:gd name="T5" fmla="*/ 340 h 918"/>
                <a:gd name="T6" fmla="*/ 828 w 906"/>
                <a:gd name="T7" fmla="*/ 330 h 918"/>
                <a:gd name="T8" fmla="*/ 780 w 906"/>
                <a:gd name="T9" fmla="*/ 272 h 918"/>
                <a:gd name="T10" fmla="*/ 826 w 906"/>
                <a:gd name="T11" fmla="*/ 192 h 918"/>
                <a:gd name="T12" fmla="*/ 790 w 906"/>
                <a:gd name="T13" fmla="*/ 156 h 918"/>
                <a:gd name="T14" fmla="*/ 694 w 906"/>
                <a:gd name="T15" fmla="*/ 168 h 918"/>
                <a:gd name="T16" fmla="*/ 662 w 906"/>
                <a:gd name="T17" fmla="*/ 122 h 918"/>
                <a:gd name="T18" fmla="*/ 668 w 906"/>
                <a:gd name="T19" fmla="*/ 52 h 918"/>
                <a:gd name="T20" fmla="*/ 602 w 906"/>
                <a:gd name="T21" fmla="*/ 66 h 918"/>
                <a:gd name="T22" fmla="*/ 548 w 906"/>
                <a:gd name="T23" fmla="*/ 94 h 918"/>
                <a:gd name="T24" fmla="*/ 494 w 906"/>
                <a:gd name="T25" fmla="*/ 64 h 918"/>
                <a:gd name="T26" fmla="*/ 452 w 906"/>
                <a:gd name="T27" fmla="*/ 0 h 918"/>
                <a:gd name="T28" fmla="*/ 408 w 906"/>
                <a:gd name="T29" fmla="*/ 84 h 918"/>
                <a:gd name="T30" fmla="*/ 358 w 906"/>
                <a:gd name="T31" fmla="*/ 94 h 918"/>
                <a:gd name="T32" fmla="*/ 290 w 906"/>
                <a:gd name="T33" fmla="*/ 50 h 918"/>
                <a:gd name="T34" fmla="*/ 238 w 906"/>
                <a:gd name="T35" fmla="*/ 52 h 918"/>
                <a:gd name="T36" fmla="*/ 250 w 906"/>
                <a:gd name="T37" fmla="*/ 142 h 918"/>
                <a:gd name="T38" fmla="*/ 212 w 906"/>
                <a:gd name="T39" fmla="*/ 168 h 918"/>
                <a:gd name="T40" fmla="*/ 110 w 906"/>
                <a:gd name="T41" fmla="*/ 154 h 918"/>
                <a:gd name="T42" fmla="*/ 80 w 906"/>
                <a:gd name="T43" fmla="*/ 192 h 918"/>
                <a:gd name="T44" fmla="*/ 116 w 906"/>
                <a:gd name="T45" fmla="*/ 288 h 918"/>
                <a:gd name="T46" fmla="*/ 78 w 906"/>
                <a:gd name="T47" fmla="*/ 330 h 918"/>
                <a:gd name="T48" fmla="*/ 8 w 906"/>
                <a:gd name="T49" fmla="*/ 344 h 918"/>
                <a:gd name="T50" fmla="*/ 0 w 906"/>
                <a:gd name="T51" fmla="*/ 380 h 918"/>
                <a:gd name="T52" fmla="*/ 76 w 906"/>
                <a:gd name="T53" fmla="*/ 458 h 918"/>
                <a:gd name="T54" fmla="*/ 18 w 906"/>
                <a:gd name="T55" fmla="*/ 526 h 918"/>
                <a:gd name="T56" fmla="*/ 8 w 906"/>
                <a:gd name="T57" fmla="*/ 574 h 918"/>
                <a:gd name="T58" fmla="*/ 54 w 906"/>
                <a:gd name="T59" fmla="*/ 586 h 918"/>
                <a:gd name="T60" fmla="*/ 116 w 906"/>
                <a:gd name="T61" fmla="*/ 628 h 918"/>
                <a:gd name="T62" fmla="*/ 92 w 906"/>
                <a:gd name="T63" fmla="*/ 708 h 918"/>
                <a:gd name="T64" fmla="*/ 110 w 906"/>
                <a:gd name="T65" fmla="*/ 764 h 918"/>
                <a:gd name="T66" fmla="*/ 198 w 906"/>
                <a:gd name="T67" fmla="*/ 736 h 918"/>
                <a:gd name="T68" fmla="*/ 250 w 906"/>
                <a:gd name="T69" fmla="*/ 776 h 918"/>
                <a:gd name="T70" fmla="*/ 234 w 906"/>
                <a:gd name="T71" fmla="*/ 862 h 918"/>
                <a:gd name="T72" fmla="*/ 290 w 906"/>
                <a:gd name="T73" fmla="*/ 868 h 918"/>
                <a:gd name="T74" fmla="*/ 354 w 906"/>
                <a:gd name="T75" fmla="*/ 822 h 918"/>
                <a:gd name="T76" fmla="*/ 408 w 906"/>
                <a:gd name="T77" fmla="*/ 832 h 918"/>
                <a:gd name="T78" fmla="*/ 436 w 906"/>
                <a:gd name="T79" fmla="*/ 918 h 918"/>
                <a:gd name="T80" fmla="*/ 494 w 906"/>
                <a:gd name="T81" fmla="*/ 854 h 918"/>
                <a:gd name="T82" fmla="*/ 544 w 906"/>
                <a:gd name="T83" fmla="*/ 824 h 918"/>
                <a:gd name="T84" fmla="*/ 602 w 906"/>
                <a:gd name="T85" fmla="*/ 852 h 918"/>
                <a:gd name="T86" fmla="*/ 652 w 906"/>
                <a:gd name="T87" fmla="*/ 872 h 918"/>
                <a:gd name="T88" fmla="*/ 662 w 906"/>
                <a:gd name="T89" fmla="*/ 796 h 918"/>
                <a:gd name="T90" fmla="*/ 690 w 906"/>
                <a:gd name="T91" fmla="*/ 752 h 918"/>
                <a:gd name="T92" fmla="*/ 790 w 906"/>
                <a:gd name="T93" fmla="*/ 762 h 918"/>
                <a:gd name="T94" fmla="*/ 822 w 906"/>
                <a:gd name="T95" fmla="*/ 732 h 918"/>
                <a:gd name="T96" fmla="*/ 780 w 906"/>
                <a:gd name="T97" fmla="*/ 646 h 918"/>
                <a:gd name="T98" fmla="*/ 808 w 906"/>
                <a:gd name="T99" fmla="*/ 586 h 918"/>
                <a:gd name="T100" fmla="*/ 896 w 906"/>
                <a:gd name="T101" fmla="*/ 578 h 918"/>
                <a:gd name="T102" fmla="*/ 904 w 906"/>
                <a:gd name="T103" fmla="*/ 544 h 918"/>
                <a:gd name="T104" fmla="*/ 370 w 906"/>
                <a:gd name="T105" fmla="*/ 724 h 918"/>
                <a:gd name="T106" fmla="*/ 182 w 906"/>
                <a:gd name="T107" fmla="*/ 514 h 918"/>
                <a:gd name="T108" fmla="*/ 258 w 906"/>
                <a:gd name="T109" fmla="*/ 262 h 918"/>
                <a:gd name="T110" fmla="*/ 508 w 906"/>
                <a:gd name="T111" fmla="*/ 188 h 918"/>
                <a:gd name="T112" fmla="*/ 718 w 906"/>
                <a:gd name="T113" fmla="*/ 376 h 918"/>
                <a:gd name="T114" fmla="*/ 666 w 906"/>
                <a:gd name="T115" fmla="*/ 634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6" h="918">
                  <a:moveTo>
                    <a:pt x="846" y="506"/>
                  </a:moveTo>
                  <a:lnTo>
                    <a:pt x="846" y="506"/>
                  </a:lnTo>
                  <a:lnTo>
                    <a:pt x="828" y="498"/>
                  </a:lnTo>
                  <a:lnTo>
                    <a:pt x="828" y="498"/>
                  </a:lnTo>
                  <a:lnTo>
                    <a:pt x="828" y="486"/>
                  </a:lnTo>
                  <a:lnTo>
                    <a:pt x="828" y="486"/>
                  </a:lnTo>
                  <a:lnTo>
                    <a:pt x="830" y="466"/>
                  </a:lnTo>
                  <a:lnTo>
                    <a:pt x="830" y="466"/>
                  </a:lnTo>
                  <a:lnTo>
                    <a:pt x="830" y="458"/>
                  </a:lnTo>
                  <a:lnTo>
                    <a:pt x="830" y="458"/>
                  </a:lnTo>
                  <a:lnTo>
                    <a:pt x="830" y="452"/>
                  </a:lnTo>
                  <a:lnTo>
                    <a:pt x="830" y="452"/>
                  </a:lnTo>
                  <a:lnTo>
                    <a:pt x="828" y="432"/>
                  </a:lnTo>
                  <a:lnTo>
                    <a:pt x="828" y="432"/>
                  </a:lnTo>
                  <a:lnTo>
                    <a:pt x="828" y="420"/>
                  </a:lnTo>
                  <a:lnTo>
                    <a:pt x="828" y="420"/>
                  </a:lnTo>
                  <a:lnTo>
                    <a:pt x="846" y="412"/>
                  </a:lnTo>
                  <a:lnTo>
                    <a:pt x="846" y="412"/>
                  </a:lnTo>
                  <a:lnTo>
                    <a:pt x="888" y="390"/>
                  </a:lnTo>
                  <a:lnTo>
                    <a:pt x="888" y="390"/>
                  </a:lnTo>
                  <a:lnTo>
                    <a:pt x="906" y="380"/>
                  </a:lnTo>
                  <a:lnTo>
                    <a:pt x="906" y="380"/>
                  </a:lnTo>
                  <a:lnTo>
                    <a:pt x="904" y="374"/>
                  </a:lnTo>
                  <a:lnTo>
                    <a:pt x="904" y="374"/>
                  </a:lnTo>
                  <a:lnTo>
                    <a:pt x="902" y="366"/>
                  </a:lnTo>
                  <a:lnTo>
                    <a:pt x="902" y="366"/>
                  </a:lnTo>
                  <a:lnTo>
                    <a:pt x="900" y="356"/>
                  </a:lnTo>
                  <a:lnTo>
                    <a:pt x="900" y="356"/>
                  </a:lnTo>
                  <a:lnTo>
                    <a:pt x="898" y="348"/>
                  </a:lnTo>
                  <a:lnTo>
                    <a:pt x="898" y="348"/>
                  </a:lnTo>
                  <a:lnTo>
                    <a:pt x="898" y="344"/>
                  </a:lnTo>
                  <a:lnTo>
                    <a:pt x="898" y="344"/>
                  </a:lnTo>
                  <a:lnTo>
                    <a:pt x="896" y="340"/>
                  </a:lnTo>
                  <a:lnTo>
                    <a:pt x="896" y="340"/>
                  </a:lnTo>
                  <a:lnTo>
                    <a:pt x="894" y="332"/>
                  </a:lnTo>
                  <a:lnTo>
                    <a:pt x="894" y="332"/>
                  </a:lnTo>
                  <a:lnTo>
                    <a:pt x="874" y="332"/>
                  </a:lnTo>
                  <a:lnTo>
                    <a:pt x="874" y="332"/>
                  </a:lnTo>
                  <a:lnTo>
                    <a:pt x="864" y="330"/>
                  </a:lnTo>
                  <a:lnTo>
                    <a:pt x="864" y="330"/>
                  </a:lnTo>
                  <a:lnTo>
                    <a:pt x="852" y="330"/>
                  </a:lnTo>
                  <a:lnTo>
                    <a:pt x="852" y="330"/>
                  </a:lnTo>
                  <a:lnTo>
                    <a:pt x="828" y="330"/>
                  </a:lnTo>
                  <a:lnTo>
                    <a:pt x="828" y="330"/>
                  </a:lnTo>
                  <a:lnTo>
                    <a:pt x="808" y="332"/>
                  </a:lnTo>
                  <a:lnTo>
                    <a:pt x="808" y="332"/>
                  </a:lnTo>
                  <a:lnTo>
                    <a:pt x="804" y="320"/>
                  </a:lnTo>
                  <a:lnTo>
                    <a:pt x="804" y="320"/>
                  </a:lnTo>
                  <a:lnTo>
                    <a:pt x="796" y="302"/>
                  </a:lnTo>
                  <a:lnTo>
                    <a:pt x="796" y="302"/>
                  </a:lnTo>
                  <a:lnTo>
                    <a:pt x="792" y="296"/>
                  </a:lnTo>
                  <a:lnTo>
                    <a:pt x="792" y="296"/>
                  </a:lnTo>
                  <a:lnTo>
                    <a:pt x="790" y="288"/>
                  </a:lnTo>
                  <a:lnTo>
                    <a:pt x="790" y="288"/>
                  </a:lnTo>
                  <a:lnTo>
                    <a:pt x="780" y="272"/>
                  </a:lnTo>
                  <a:lnTo>
                    <a:pt x="780" y="272"/>
                  </a:lnTo>
                  <a:lnTo>
                    <a:pt x="778" y="266"/>
                  </a:lnTo>
                  <a:lnTo>
                    <a:pt x="778" y="266"/>
                  </a:lnTo>
                  <a:lnTo>
                    <a:pt x="774" y="262"/>
                  </a:lnTo>
                  <a:lnTo>
                    <a:pt x="774" y="262"/>
                  </a:lnTo>
                  <a:lnTo>
                    <a:pt x="788" y="246"/>
                  </a:lnTo>
                  <a:lnTo>
                    <a:pt x="788" y="246"/>
                  </a:lnTo>
                  <a:lnTo>
                    <a:pt x="814" y="210"/>
                  </a:lnTo>
                  <a:lnTo>
                    <a:pt x="814" y="210"/>
                  </a:lnTo>
                  <a:lnTo>
                    <a:pt x="826" y="192"/>
                  </a:lnTo>
                  <a:lnTo>
                    <a:pt x="826" y="192"/>
                  </a:lnTo>
                  <a:lnTo>
                    <a:pt x="822" y="186"/>
                  </a:lnTo>
                  <a:lnTo>
                    <a:pt x="822" y="186"/>
                  </a:lnTo>
                  <a:lnTo>
                    <a:pt x="812" y="172"/>
                  </a:lnTo>
                  <a:lnTo>
                    <a:pt x="812" y="172"/>
                  </a:lnTo>
                  <a:lnTo>
                    <a:pt x="806" y="166"/>
                  </a:lnTo>
                  <a:lnTo>
                    <a:pt x="806" y="166"/>
                  </a:lnTo>
                  <a:lnTo>
                    <a:pt x="802" y="160"/>
                  </a:lnTo>
                  <a:lnTo>
                    <a:pt x="802" y="160"/>
                  </a:lnTo>
                  <a:lnTo>
                    <a:pt x="796" y="154"/>
                  </a:lnTo>
                  <a:lnTo>
                    <a:pt x="796" y="154"/>
                  </a:lnTo>
                  <a:lnTo>
                    <a:pt x="790" y="156"/>
                  </a:lnTo>
                  <a:lnTo>
                    <a:pt x="790" y="156"/>
                  </a:lnTo>
                  <a:lnTo>
                    <a:pt x="776" y="162"/>
                  </a:lnTo>
                  <a:lnTo>
                    <a:pt x="776" y="162"/>
                  </a:lnTo>
                  <a:lnTo>
                    <a:pt x="736" y="180"/>
                  </a:lnTo>
                  <a:lnTo>
                    <a:pt x="736" y="180"/>
                  </a:lnTo>
                  <a:lnTo>
                    <a:pt x="718" y="190"/>
                  </a:lnTo>
                  <a:lnTo>
                    <a:pt x="718" y="190"/>
                  </a:lnTo>
                  <a:lnTo>
                    <a:pt x="708" y="182"/>
                  </a:lnTo>
                  <a:lnTo>
                    <a:pt x="708" y="182"/>
                  </a:lnTo>
                  <a:lnTo>
                    <a:pt x="694" y="168"/>
                  </a:lnTo>
                  <a:lnTo>
                    <a:pt x="694" y="168"/>
                  </a:lnTo>
                  <a:lnTo>
                    <a:pt x="690" y="166"/>
                  </a:lnTo>
                  <a:lnTo>
                    <a:pt x="690" y="166"/>
                  </a:lnTo>
                  <a:lnTo>
                    <a:pt x="688" y="164"/>
                  </a:lnTo>
                  <a:lnTo>
                    <a:pt x="688" y="164"/>
                  </a:lnTo>
                  <a:lnTo>
                    <a:pt x="682" y="160"/>
                  </a:lnTo>
                  <a:lnTo>
                    <a:pt x="682" y="160"/>
                  </a:lnTo>
                  <a:lnTo>
                    <a:pt x="666" y="148"/>
                  </a:lnTo>
                  <a:lnTo>
                    <a:pt x="666" y="148"/>
                  </a:lnTo>
                  <a:lnTo>
                    <a:pt x="656" y="142"/>
                  </a:lnTo>
                  <a:lnTo>
                    <a:pt x="656" y="142"/>
                  </a:lnTo>
                  <a:lnTo>
                    <a:pt x="662" y="122"/>
                  </a:lnTo>
                  <a:lnTo>
                    <a:pt x="662" y="122"/>
                  </a:lnTo>
                  <a:lnTo>
                    <a:pt x="666" y="98"/>
                  </a:lnTo>
                  <a:lnTo>
                    <a:pt x="666" y="98"/>
                  </a:lnTo>
                  <a:lnTo>
                    <a:pt x="670" y="76"/>
                  </a:lnTo>
                  <a:lnTo>
                    <a:pt x="670" y="76"/>
                  </a:lnTo>
                  <a:lnTo>
                    <a:pt x="674" y="56"/>
                  </a:lnTo>
                  <a:lnTo>
                    <a:pt x="674" y="56"/>
                  </a:lnTo>
                  <a:lnTo>
                    <a:pt x="672" y="56"/>
                  </a:lnTo>
                  <a:lnTo>
                    <a:pt x="672" y="56"/>
                  </a:lnTo>
                  <a:lnTo>
                    <a:pt x="668" y="52"/>
                  </a:lnTo>
                  <a:lnTo>
                    <a:pt x="668" y="52"/>
                  </a:lnTo>
                  <a:lnTo>
                    <a:pt x="652" y="44"/>
                  </a:lnTo>
                  <a:lnTo>
                    <a:pt x="652" y="44"/>
                  </a:lnTo>
                  <a:lnTo>
                    <a:pt x="636" y="38"/>
                  </a:lnTo>
                  <a:lnTo>
                    <a:pt x="636" y="38"/>
                  </a:lnTo>
                  <a:lnTo>
                    <a:pt x="632" y="36"/>
                  </a:lnTo>
                  <a:lnTo>
                    <a:pt x="632" y="36"/>
                  </a:lnTo>
                  <a:lnTo>
                    <a:pt x="630" y="34"/>
                  </a:lnTo>
                  <a:lnTo>
                    <a:pt x="630" y="34"/>
                  </a:lnTo>
                  <a:lnTo>
                    <a:pt x="616" y="50"/>
                  </a:lnTo>
                  <a:lnTo>
                    <a:pt x="616" y="50"/>
                  </a:lnTo>
                  <a:lnTo>
                    <a:pt x="602" y="66"/>
                  </a:lnTo>
                  <a:lnTo>
                    <a:pt x="602" y="66"/>
                  </a:lnTo>
                  <a:lnTo>
                    <a:pt x="586" y="86"/>
                  </a:lnTo>
                  <a:lnTo>
                    <a:pt x="586" y="86"/>
                  </a:lnTo>
                  <a:lnTo>
                    <a:pt x="574" y="102"/>
                  </a:lnTo>
                  <a:lnTo>
                    <a:pt x="574" y="102"/>
                  </a:lnTo>
                  <a:lnTo>
                    <a:pt x="562" y="98"/>
                  </a:lnTo>
                  <a:lnTo>
                    <a:pt x="562" y="98"/>
                  </a:lnTo>
                  <a:lnTo>
                    <a:pt x="552" y="96"/>
                  </a:lnTo>
                  <a:lnTo>
                    <a:pt x="552" y="96"/>
                  </a:lnTo>
                  <a:lnTo>
                    <a:pt x="548" y="94"/>
                  </a:lnTo>
                  <a:lnTo>
                    <a:pt x="548" y="94"/>
                  </a:lnTo>
                  <a:lnTo>
                    <a:pt x="544" y="94"/>
                  </a:lnTo>
                  <a:lnTo>
                    <a:pt x="544" y="94"/>
                  </a:lnTo>
                  <a:lnTo>
                    <a:pt x="536" y="92"/>
                  </a:lnTo>
                  <a:lnTo>
                    <a:pt x="536" y="92"/>
                  </a:lnTo>
                  <a:lnTo>
                    <a:pt x="530" y="90"/>
                  </a:lnTo>
                  <a:lnTo>
                    <a:pt x="530" y="90"/>
                  </a:lnTo>
                  <a:lnTo>
                    <a:pt x="510" y="86"/>
                  </a:lnTo>
                  <a:lnTo>
                    <a:pt x="510" y="86"/>
                  </a:lnTo>
                  <a:lnTo>
                    <a:pt x="498" y="84"/>
                  </a:lnTo>
                  <a:lnTo>
                    <a:pt x="498" y="84"/>
                  </a:lnTo>
                  <a:lnTo>
                    <a:pt x="494" y="64"/>
                  </a:lnTo>
                  <a:lnTo>
                    <a:pt x="494" y="64"/>
                  </a:lnTo>
                  <a:lnTo>
                    <a:pt x="484" y="20"/>
                  </a:lnTo>
                  <a:lnTo>
                    <a:pt x="484" y="20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436" y="0"/>
                  </a:lnTo>
                  <a:lnTo>
                    <a:pt x="436" y="0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422" y="20"/>
                  </a:lnTo>
                  <a:lnTo>
                    <a:pt x="422" y="20"/>
                  </a:lnTo>
                  <a:lnTo>
                    <a:pt x="412" y="64"/>
                  </a:lnTo>
                  <a:lnTo>
                    <a:pt x="412" y="64"/>
                  </a:lnTo>
                  <a:lnTo>
                    <a:pt x="408" y="84"/>
                  </a:lnTo>
                  <a:lnTo>
                    <a:pt x="408" y="84"/>
                  </a:lnTo>
                  <a:lnTo>
                    <a:pt x="394" y="86"/>
                  </a:lnTo>
                  <a:lnTo>
                    <a:pt x="394" y="86"/>
                  </a:lnTo>
                  <a:lnTo>
                    <a:pt x="376" y="90"/>
                  </a:lnTo>
                  <a:lnTo>
                    <a:pt x="376" y="90"/>
                  </a:lnTo>
                  <a:lnTo>
                    <a:pt x="370" y="92"/>
                  </a:lnTo>
                  <a:lnTo>
                    <a:pt x="370" y="92"/>
                  </a:lnTo>
                  <a:lnTo>
                    <a:pt x="362" y="94"/>
                  </a:lnTo>
                  <a:lnTo>
                    <a:pt x="362" y="94"/>
                  </a:lnTo>
                  <a:lnTo>
                    <a:pt x="358" y="94"/>
                  </a:lnTo>
                  <a:lnTo>
                    <a:pt x="358" y="94"/>
                  </a:lnTo>
                  <a:lnTo>
                    <a:pt x="354" y="96"/>
                  </a:lnTo>
                  <a:lnTo>
                    <a:pt x="354" y="96"/>
                  </a:lnTo>
                  <a:lnTo>
                    <a:pt x="344" y="98"/>
                  </a:lnTo>
                  <a:lnTo>
                    <a:pt x="344" y="98"/>
                  </a:lnTo>
                  <a:lnTo>
                    <a:pt x="332" y="102"/>
                  </a:lnTo>
                  <a:lnTo>
                    <a:pt x="332" y="102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04" y="66"/>
                  </a:lnTo>
                  <a:lnTo>
                    <a:pt x="304" y="66"/>
                  </a:lnTo>
                  <a:lnTo>
                    <a:pt x="290" y="50"/>
                  </a:lnTo>
                  <a:lnTo>
                    <a:pt x="290" y="50"/>
                  </a:lnTo>
                  <a:lnTo>
                    <a:pt x="276" y="34"/>
                  </a:lnTo>
                  <a:lnTo>
                    <a:pt x="276" y="34"/>
                  </a:lnTo>
                  <a:lnTo>
                    <a:pt x="274" y="36"/>
                  </a:lnTo>
                  <a:lnTo>
                    <a:pt x="274" y="36"/>
                  </a:lnTo>
                  <a:lnTo>
                    <a:pt x="268" y="38"/>
                  </a:lnTo>
                  <a:lnTo>
                    <a:pt x="268" y="38"/>
                  </a:lnTo>
                  <a:lnTo>
                    <a:pt x="254" y="44"/>
                  </a:lnTo>
                  <a:lnTo>
                    <a:pt x="254" y="44"/>
                  </a:lnTo>
                  <a:lnTo>
                    <a:pt x="238" y="52"/>
                  </a:lnTo>
                  <a:lnTo>
                    <a:pt x="238" y="52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2" y="56"/>
                  </a:lnTo>
                  <a:lnTo>
                    <a:pt x="232" y="56"/>
                  </a:lnTo>
                  <a:lnTo>
                    <a:pt x="236" y="76"/>
                  </a:lnTo>
                  <a:lnTo>
                    <a:pt x="236" y="76"/>
                  </a:lnTo>
                  <a:lnTo>
                    <a:pt x="240" y="98"/>
                  </a:lnTo>
                  <a:lnTo>
                    <a:pt x="240" y="98"/>
                  </a:lnTo>
                  <a:lnTo>
                    <a:pt x="244" y="122"/>
                  </a:lnTo>
                  <a:lnTo>
                    <a:pt x="244" y="122"/>
                  </a:lnTo>
                  <a:lnTo>
                    <a:pt x="250" y="142"/>
                  </a:lnTo>
                  <a:lnTo>
                    <a:pt x="250" y="142"/>
                  </a:lnTo>
                  <a:lnTo>
                    <a:pt x="240" y="148"/>
                  </a:lnTo>
                  <a:lnTo>
                    <a:pt x="240" y="148"/>
                  </a:lnTo>
                  <a:lnTo>
                    <a:pt x="224" y="160"/>
                  </a:lnTo>
                  <a:lnTo>
                    <a:pt x="224" y="160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6" y="166"/>
                  </a:lnTo>
                  <a:lnTo>
                    <a:pt x="216" y="166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198" y="182"/>
                  </a:lnTo>
                  <a:lnTo>
                    <a:pt x="198" y="182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28" y="162"/>
                  </a:lnTo>
                  <a:lnTo>
                    <a:pt x="128" y="162"/>
                  </a:lnTo>
                  <a:lnTo>
                    <a:pt x="114" y="156"/>
                  </a:lnTo>
                  <a:lnTo>
                    <a:pt x="114" y="156"/>
                  </a:lnTo>
                  <a:lnTo>
                    <a:pt x="110" y="154"/>
                  </a:lnTo>
                  <a:lnTo>
                    <a:pt x="110" y="154"/>
                  </a:lnTo>
                  <a:lnTo>
                    <a:pt x="104" y="160"/>
                  </a:lnTo>
                  <a:lnTo>
                    <a:pt x="104" y="160"/>
                  </a:lnTo>
                  <a:lnTo>
                    <a:pt x="100" y="166"/>
                  </a:lnTo>
                  <a:lnTo>
                    <a:pt x="100" y="166"/>
                  </a:lnTo>
                  <a:lnTo>
                    <a:pt x="94" y="172"/>
                  </a:lnTo>
                  <a:lnTo>
                    <a:pt x="94" y="172"/>
                  </a:lnTo>
                  <a:lnTo>
                    <a:pt x="84" y="186"/>
                  </a:lnTo>
                  <a:lnTo>
                    <a:pt x="84" y="186"/>
                  </a:lnTo>
                  <a:lnTo>
                    <a:pt x="80" y="192"/>
                  </a:lnTo>
                  <a:lnTo>
                    <a:pt x="80" y="192"/>
                  </a:lnTo>
                  <a:lnTo>
                    <a:pt x="92" y="210"/>
                  </a:lnTo>
                  <a:lnTo>
                    <a:pt x="92" y="210"/>
                  </a:lnTo>
                  <a:lnTo>
                    <a:pt x="118" y="246"/>
                  </a:lnTo>
                  <a:lnTo>
                    <a:pt x="118" y="246"/>
                  </a:lnTo>
                  <a:lnTo>
                    <a:pt x="132" y="262"/>
                  </a:lnTo>
                  <a:lnTo>
                    <a:pt x="132" y="262"/>
                  </a:lnTo>
                  <a:lnTo>
                    <a:pt x="128" y="266"/>
                  </a:lnTo>
                  <a:lnTo>
                    <a:pt x="128" y="266"/>
                  </a:lnTo>
                  <a:lnTo>
                    <a:pt x="126" y="272"/>
                  </a:lnTo>
                  <a:lnTo>
                    <a:pt x="126" y="272"/>
                  </a:lnTo>
                  <a:lnTo>
                    <a:pt x="116" y="288"/>
                  </a:lnTo>
                  <a:lnTo>
                    <a:pt x="116" y="288"/>
                  </a:lnTo>
                  <a:lnTo>
                    <a:pt x="114" y="296"/>
                  </a:lnTo>
                  <a:lnTo>
                    <a:pt x="114" y="296"/>
                  </a:lnTo>
                  <a:lnTo>
                    <a:pt x="110" y="302"/>
                  </a:lnTo>
                  <a:lnTo>
                    <a:pt x="110" y="302"/>
                  </a:lnTo>
                  <a:lnTo>
                    <a:pt x="102" y="320"/>
                  </a:lnTo>
                  <a:lnTo>
                    <a:pt x="102" y="320"/>
                  </a:lnTo>
                  <a:lnTo>
                    <a:pt x="98" y="332"/>
                  </a:lnTo>
                  <a:lnTo>
                    <a:pt x="98" y="332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54" y="330"/>
                  </a:lnTo>
                  <a:lnTo>
                    <a:pt x="54" y="330"/>
                  </a:lnTo>
                  <a:lnTo>
                    <a:pt x="42" y="330"/>
                  </a:lnTo>
                  <a:lnTo>
                    <a:pt x="42" y="330"/>
                  </a:lnTo>
                  <a:lnTo>
                    <a:pt x="32" y="332"/>
                  </a:lnTo>
                  <a:lnTo>
                    <a:pt x="32" y="332"/>
                  </a:lnTo>
                  <a:lnTo>
                    <a:pt x="12" y="332"/>
                  </a:lnTo>
                  <a:lnTo>
                    <a:pt x="12" y="332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8" y="344"/>
                  </a:lnTo>
                  <a:lnTo>
                    <a:pt x="8" y="344"/>
                  </a:lnTo>
                  <a:lnTo>
                    <a:pt x="8" y="348"/>
                  </a:lnTo>
                  <a:lnTo>
                    <a:pt x="8" y="348"/>
                  </a:lnTo>
                  <a:lnTo>
                    <a:pt x="6" y="356"/>
                  </a:lnTo>
                  <a:lnTo>
                    <a:pt x="6" y="356"/>
                  </a:lnTo>
                  <a:lnTo>
                    <a:pt x="4" y="366"/>
                  </a:lnTo>
                  <a:lnTo>
                    <a:pt x="4" y="366"/>
                  </a:lnTo>
                  <a:lnTo>
                    <a:pt x="2" y="374"/>
                  </a:lnTo>
                  <a:lnTo>
                    <a:pt x="2" y="374"/>
                  </a:lnTo>
                  <a:lnTo>
                    <a:pt x="0" y="380"/>
                  </a:lnTo>
                  <a:lnTo>
                    <a:pt x="0" y="380"/>
                  </a:lnTo>
                  <a:lnTo>
                    <a:pt x="18" y="390"/>
                  </a:lnTo>
                  <a:lnTo>
                    <a:pt x="18" y="390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32"/>
                  </a:lnTo>
                  <a:lnTo>
                    <a:pt x="78" y="432"/>
                  </a:lnTo>
                  <a:lnTo>
                    <a:pt x="76" y="452"/>
                  </a:lnTo>
                  <a:lnTo>
                    <a:pt x="76" y="452"/>
                  </a:lnTo>
                  <a:lnTo>
                    <a:pt x="76" y="458"/>
                  </a:lnTo>
                  <a:lnTo>
                    <a:pt x="76" y="458"/>
                  </a:lnTo>
                  <a:lnTo>
                    <a:pt x="76" y="466"/>
                  </a:lnTo>
                  <a:lnTo>
                    <a:pt x="76" y="46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8" y="498"/>
                  </a:lnTo>
                  <a:lnTo>
                    <a:pt x="78" y="498"/>
                  </a:lnTo>
                  <a:lnTo>
                    <a:pt x="60" y="506"/>
                  </a:lnTo>
                  <a:lnTo>
                    <a:pt x="60" y="506"/>
                  </a:lnTo>
                  <a:lnTo>
                    <a:pt x="18" y="526"/>
                  </a:lnTo>
                  <a:lnTo>
                    <a:pt x="18" y="526"/>
                  </a:lnTo>
                  <a:lnTo>
                    <a:pt x="0" y="536"/>
                  </a:lnTo>
                  <a:lnTo>
                    <a:pt x="0" y="536"/>
                  </a:lnTo>
                  <a:lnTo>
                    <a:pt x="2" y="544"/>
                  </a:lnTo>
                  <a:lnTo>
                    <a:pt x="2" y="544"/>
                  </a:lnTo>
                  <a:lnTo>
                    <a:pt x="4" y="552"/>
                  </a:lnTo>
                  <a:lnTo>
                    <a:pt x="4" y="552"/>
                  </a:lnTo>
                  <a:lnTo>
                    <a:pt x="6" y="560"/>
                  </a:lnTo>
                  <a:lnTo>
                    <a:pt x="6" y="560"/>
                  </a:lnTo>
                  <a:lnTo>
                    <a:pt x="8" y="570"/>
                  </a:lnTo>
                  <a:lnTo>
                    <a:pt x="8" y="570"/>
                  </a:lnTo>
                  <a:lnTo>
                    <a:pt x="8" y="574"/>
                  </a:lnTo>
                  <a:lnTo>
                    <a:pt x="8" y="574"/>
                  </a:lnTo>
                  <a:lnTo>
                    <a:pt x="10" y="578"/>
                  </a:lnTo>
                  <a:lnTo>
                    <a:pt x="10" y="578"/>
                  </a:lnTo>
                  <a:lnTo>
                    <a:pt x="12" y="584"/>
                  </a:lnTo>
                  <a:lnTo>
                    <a:pt x="12" y="584"/>
                  </a:lnTo>
                  <a:lnTo>
                    <a:pt x="32" y="586"/>
                  </a:lnTo>
                  <a:lnTo>
                    <a:pt x="32" y="586"/>
                  </a:lnTo>
                  <a:lnTo>
                    <a:pt x="42" y="586"/>
                  </a:lnTo>
                  <a:lnTo>
                    <a:pt x="42" y="586"/>
                  </a:lnTo>
                  <a:lnTo>
                    <a:pt x="54" y="586"/>
                  </a:lnTo>
                  <a:lnTo>
                    <a:pt x="54" y="586"/>
                  </a:lnTo>
                  <a:lnTo>
                    <a:pt x="78" y="586"/>
                  </a:lnTo>
                  <a:lnTo>
                    <a:pt x="78" y="586"/>
                  </a:lnTo>
                  <a:lnTo>
                    <a:pt x="98" y="586"/>
                  </a:lnTo>
                  <a:lnTo>
                    <a:pt x="98" y="586"/>
                  </a:lnTo>
                  <a:lnTo>
                    <a:pt x="102" y="598"/>
                  </a:lnTo>
                  <a:lnTo>
                    <a:pt x="102" y="598"/>
                  </a:lnTo>
                  <a:lnTo>
                    <a:pt x="110" y="616"/>
                  </a:lnTo>
                  <a:lnTo>
                    <a:pt x="110" y="616"/>
                  </a:lnTo>
                  <a:lnTo>
                    <a:pt x="114" y="622"/>
                  </a:lnTo>
                  <a:lnTo>
                    <a:pt x="114" y="622"/>
                  </a:lnTo>
                  <a:lnTo>
                    <a:pt x="116" y="628"/>
                  </a:lnTo>
                  <a:lnTo>
                    <a:pt x="116" y="628"/>
                  </a:lnTo>
                  <a:lnTo>
                    <a:pt x="126" y="646"/>
                  </a:lnTo>
                  <a:lnTo>
                    <a:pt x="126" y="646"/>
                  </a:lnTo>
                  <a:lnTo>
                    <a:pt x="128" y="650"/>
                  </a:lnTo>
                  <a:lnTo>
                    <a:pt x="128" y="650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18" y="672"/>
                  </a:lnTo>
                  <a:lnTo>
                    <a:pt x="118" y="672"/>
                  </a:lnTo>
                  <a:lnTo>
                    <a:pt x="92" y="708"/>
                  </a:lnTo>
                  <a:lnTo>
                    <a:pt x="92" y="708"/>
                  </a:lnTo>
                  <a:lnTo>
                    <a:pt x="80" y="726"/>
                  </a:lnTo>
                  <a:lnTo>
                    <a:pt x="80" y="726"/>
                  </a:lnTo>
                  <a:lnTo>
                    <a:pt x="84" y="732"/>
                  </a:lnTo>
                  <a:lnTo>
                    <a:pt x="84" y="732"/>
                  </a:lnTo>
                  <a:lnTo>
                    <a:pt x="94" y="746"/>
                  </a:lnTo>
                  <a:lnTo>
                    <a:pt x="94" y="746"/>
                  </a:lnTo>
                  <a:lnTo>
                    <a:pt x="100" y="752"/>
                  </a:lnTo>
                  <a:lnTo>
                    <a:pt x="100" y="752"/>
                  </a:lnTo>
                  <a:lnTo>
                    <a:pt x="104" y="758"/>
                  </a:lnTo>
                  <a:lnTo>
                    <a:pt x="104" y="758"/>
                  </a:lnTo>
                  <a:lnTo>
                    <a:pt x="110" y="764"/>
                  </a:lnTo>
                  <a:lnTo>
                    <a:pt x="110" y="764"/>
                  </a:lnTo>
                  <a:lnTo>
                    <a:pt x="114" y="762"/>
                  </a:lnTo>
                  <a:lnTo>
                    <a:pt x="114" y="762"/>
                  </a:lnTo>
                  <a:lnTo>
                    <a:pt x="128" y="756"/>
                  </a:lnTo>
                  <a:lnTo>
                    <a:pt x="128" y="756"/>
                  </a:lnTo>
                  <a:lnTo>
                    <a:pt x="170" y="738"/>
                  </a:lnTo>
                  <a:lnTo>
                    <a:pt x="170" y="738"/>
                  </a:lnTo>
                  <a:lnTo>
                    <a:pt x="188" y="728"/>
                  </a:lnTo>
                  <a:lnTo>
                    <a:pt x="188" y="728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212" y="748"/>
                  </a:lnTo>
                  <a:lnTo>
                    <a:pt x="212" y="748"/>
                  </a:lnTo>
                  <a:lnTo>
                    <a:pt x="216" y="752"/>
                  </a:lnTo>
                  <a:lnTo>
                    <a:pt x="216" y="752"/>
                  </a:lnTo>
                  <a:lnTo>
                    <a:pt x="218" y="754"/>
                  </a:lnTo>
                  <a:lnTo>
                    <a:pt x="218" y="754"/>
                  </a:lnTo>
                  <a:lnTo>
                    <a:pt x="224" y="758"/>
                  </a:lnTo>
                  <a:lnTo>
                    <a:pt x="224" y="758"/>
                  </a:lnTo>
                  <a:lnTo>
                    <a:pt x="240" y="770"/>
                  </a:lnTo>
                  <a:lnTo>
                    <a:pt x="240" y="770"/>
                  </a:lnTo>
                  <a:lnTo>
                    <a:pt x="250" y="776"/>
                  </a:lnTo>
                  <a:lnTo>
                    <a:pt x="250" y="776"/>
                  </a:lnTo>
                  <a:lnTo>
                    <a:pt x="244" y="796"/>
                  </a:lnTo>
                  <a:lnTo>
                    <a:pt x="244" y="796"/>
                  </a:lnTo>
                  <a:lnTo>
                    <a:pt x="240" y="820"/>
                  </a:lnTo>
                  <a:lnTo>
                    <a:pt x="240" y="820"/>
                  </a:lnTo>
                  <a:lnTo>
                    <a:pt x="236" y="840"/>
                  </a:lnTo>
                  <a:lnTo>
                    <a:pt x="236" y="840"/>
                  </a:lnTo>
                  <a:lnTo>
                    <a:pt x="232" y="862"/>
                  </a:lnTo>
                  <a:lnTo>
                    <a:pt x="232" y="862"/>
                  </a:lnTo>
                  <a:lnTo>
                    <a:pt x="234" y="862"/>
                  </a:lnTo>
                  <a:lnTo>
                    <a:pt x="234" y="862"/>
                  </a:lnTo>
                  <a:lnTo>
                    <a:pt x="238" y="864"/>
                  </a:lnTo>
                  <a:lnTo>
                    <a:pt x="238" y="864"/>
                  </a:lnTo>
                  <a:lnTo>
                    <a:pt x="254" y="872"/>
                  </a:lnTo>
                  <a:lnTo>
                    <a:pt x="254" y="872"/>
                  </a:lnTo>
                  <a:lnTo>
                    <a:pt x="268" y="880"/>
                  </a:lnTo>
                  <a:lnTo>
                    <a:pt x="268" y="880"/>
                  </a:lnTo>
                  <a:lnTo>
                    <a:pt x="274" y="882"/>
                  </a:lnTo>
                  <a:lnTo>
                    <a:pt x="274" y="882"/>
                  </a:lnTo>
                  <a:lnTo>
                    <a:pt x="276" y="882"/>
                  </a:lnTo>
                  <a:lnTo>
                    <a:pt x="276" y="882"/>
                  </a:lnTo>
                  <a:lnTo>
                    <a:pt x="290" y="868"/>
                  </a:lnTo>
                  <a:lnTo>
                    <a:pt x="290" y="868"/>
                  </a:lnTo>
                  <a:lnTo>
                    <a:pt x="304" y="852"/>
                  </a:lnTo>
                  <a:lnTo>
                    <a:pt x="304" y="852"/>
                  </a:lnTo>
                  <a:lnTo>
                    <a:pt x="320" y="832"/>
                  </a:lnTo>
                  <a:lnTo>
                    <a:pt x="320" y="832"/>
                  </a:lnTo>
                  <a:lnTo>
                    <a:pt x="332" y="816"/>
                  </a:lnTo>
                  <a:lnTo>
                    <a:pt x="332" y="816"/>
                  </a:lnTo>
                  <a:lnTo>
                    <a:pt x="344" y="820"/>
                  </a:lnTo>
                  <a:lnTo>
                    <a:pt x="344" y="820"/>
                  </a:lnTo>
                  <a:lnTo>
                    <a:pt x="354" y="822"/>
                  </a:lnTo>
                  <a:lnTo>
                    <a:pt x="354" y="822"/>
                  </a:lnTo>
                  <a:lnTo>
                    <a:pt x="358" y="824"/>
                  </a:lnTo>
                  <a:lnTo>
                    <a:pt x="358" y="824"/>
                  </a:lnTo>
                  <a:lnTo>
                    <a:pt x="362" y="824"/>
                  </a:lnTo>
                  <a:lnTo>
                    <a:pt x="362" y="824"/>
                  </a:lnTo>
                  <a:lnTo>
                    <a:pt x="370" y="826"/>
                  </a:lnTo>
                  <a:lnTo>
                    <a:pt x="370" y="826"/>
                  </a:lnTo>
                  <a:lnTo>
                    <a:pt x="376" y="828"/>
                  </a:lnTo>
                  <a:lnTo>
                    <a:pt x="376" y="828"/>
                  </a:lnTo>
                  <a:lnTo>
                    <a:pt x="394" y="832"/>
                  </a:lnTo>
                  <a:lnTo>
                    <a:pt x="394" y="832"/>
                  </a:lnTo>
                  <a:lnTo>
                    <a:pt x="408" y="832"/>
                  </a:lnTo>
                  <a:lnTo>
                    <a:pt x="408" y="832"/>
                  </a:lnTo>
                  <a:lnTo>
                    <a:pt x="412" y="854"/>
                  </a:lnTo>
                  <a:lnTo>
                    <a:pt x="412" y="854"/>
                  </a:lnTo>
                  <a:lnTo>
                    <a:pt x="422" y="898"/>
                  </a:lnTo>
                  <a:lnTo>
                    <a:pt x="422" y="898"/>
                  </a:lnTo>
                  <a:lnTo>
                    <a:pt x="428" y="918"/>
                  </a:lnTo>
                  <a:lnTo>
                    <a:pt x="428" y="918"/>
                  </a:lnTo>
                  <a:lnTo>
                    <a:pt x="430" y="918"/>
                  </a:lnTo>
                  <a:lnTo>
                    <a:pt x="430" y="918"/>
                  </a:lnTo>
                  <a:lnTo>
                    <a:pt x="436" y="918"/>
                  </a:lnTo>
                  <a:lnTo>
                    <a:pt x="436" y="918"/>
                  </a:lnTo>
                  <a:lnTo>
                    <a:pt x="452" y="918"/>
                  </a:lnTo>
                  <a:lnTo>
                    <a:pt x="452" y="918"/>
                  </a:lnTo>
                  <a:lnTo>
                    <a:pt x="470" y="918"/>
                  </a:lnTo>
                  <a:lnTo>
                    <a:pt x="470" y="918"/>
                  </a:lnTo>
                  <a:lnTo>
                    <a:pt x="476" y="918"/>
                  </a:lnTo>
                  <a:lnTo>
                    <a:pt x="476" y="918"/>
                  </a:lnTo>
                  <a:lnTo>
                    <a:pt x="478" y="918"/>
                  </a:lnTo>
                  <a:lnTo>
                    <a:pt x="478" y="918"/>
                  </a:lnTo>
                  <a:lnTo>
                    <a:pt x="484" y="898"/>
                  </a:lnTo>
                  <a:lnTo>
                    <a:pt x="484" y="898"/>
                  </a:lnTo>
                  <a:lnTo>
                    <a:pt x="494" y="854"/>
                  </a:lnTo>
                  <a:lnTo>
                    <a:pt x="494" y="854"/>
                  </a:lnTo>
                  <a:lnTo>
                    <a:pt x="498" y="832"/>
                  </a:lnTo>
                  <a:lnTo>
                    <a:pt x="498" y="832"/>
                  </a:lnTo>
                  <a:lnTo>
                    <a:pt x="510" y="832"/>
                  </a:lnTo>
                  <a:lnTo>
                    <a:pt x="510" y="832"/>
                  </a:lnTo>
                  <a:lnTo>
                    <a:pt x="530" y="828"/>
                  </a:lnTo>
                  <a:lnTo>
                    <a:pt x="530" y="828"/>
                  </a:lnTo>
                  <a:lnTo>
                    <a:pt x="536" y="826"/>
                  </a:lnTo>
                  <a:lnTo>
                    <a:pt x="536" y="826"/>
                  </a:lnTo>
                  <a:lnTo>
                    <a:pt x="544" y="824"/>
                  </a:lnTo>
                  <a:lnTo>
                    <a:pt x="544" y="824"/>
                  </a:lnTo>
                  <a:lnTo>
                    <a:pt x="548" y="824"/>
                  </a:lnTo>
                  <a:lnTo>
                    <a:pt x="548" y="824"/>
                  </a:lnTo>
                  <a:lnTo>
                    <a:pt x="552" y="822"/>
                  </a:lnTo>
                  <a:lnTo>
                    <a:pt x="552" y="822"/>
                  </a:lnTo>
                  <a:lnTo>
                    <a:pt x="562" y="820"/>
                  </a:lnTo>
                  <a:lnTo>
                    <a:pt x="562" y="820"/>
                  </a:lnTo>
                  <a:lnTo>
                    <a:pt x="574" y="816"/>
                  </a:lnTo>
                  <a:lnTo>
                    <a:pt x="574" y="816"/>
                  </a:lnTo>
                  <a:lnTo>
                    <a:pt x="586" y="832"/>
                  </a:lnTo>
                  <a:lnTo>
                    <a:pt x="586" y="832"/>
                  </a:lnTo>
                  <a:lnTo>
                    <a:pt x="602" y="852"/>
                  </a:lnTo>
                  <a:lnTo>
                    <a:pt x="602" y="852"/>
                  </a:lnTo>
                  <a:lnTo>
                    <a:pt x="616" y="868"/>
                  </a:lnTo>
                  <a:lnTo>
                    <a:pt x="616" y="868"/>
                  </a:lnTo>
                  <a:lnTo>
                    <a:pt x="630" y="882"/>
                  </a:lnTo>
                  <a:lnTo>
                    <a:pt x="630" y="882"/>
                  </a:lnTo>
                  <a:lnTo>
                    <a:pt x="632" y="882"/>
                  </a:lnTo>
                  <a:lnTo>
                    <a:pt x="632" y="882"/>
                  </a:lnTo>
                  <a:lnTo>
                    <a:pt x="636" y="880"/>
                  </a:lnTo>
                  <a:lnTo>
                    <a:pt x="636" y="880"/>
                  </a:lnTo>
                  <a:lnTo>
                    <a:pt x="652" y="872"/>
                  </a:lnTo>
                  <a:lnTo>
                    <a:pt x="652" y="872"/>
                  </a:lnTo>
                  <a:lnTo>
                    <a:pt x="668" y="864"/>
                  </a:lnTo>
                  <a:lnTo>
                    <a:pt x="668" y="864"/>
                  </a:lnTo>
                  <a:lnTo>
                    <a:pt x="672" y="862"/>
                  </a:lnTo>
                  <a:lnTo>
                    <a:pt x="672" y="862"/>
                  </a:lnTo>
                  <a:lnTo>
                    <a:pt x="674" y="862"/>
                  </a:lnTo>
                  <a:lnTo>
                    <a:pt x="674" y="862"/>
                  </a:lnTo>
                  <a:lnTo>
                    <a:pt x="670" y="840"/>
                  </a:lnTo>
                  <a:lnTo>
                    <a:pt x="670" y="840"/>
                  </a:lnTo>
                  <a:lnTo>
                    <a:pt x="666" y="820"/>
                  </a:lnTo>
                  <a:lnTo>
                    <a:pt x="666" y="820"/>
                  </a:lnTo>
                  <a:lnTo>
                    <a:pt x="662" y="796"/>
                  </a:lnTo>
                  <a:lnTo>
                    <a:pt x="662" y="796"/>
                  </a:lnTo>
                  <a:lnTo>
                    <a:pt x="656" y="776"/>
                  </a:lnTo>
                  <a:lnTo>
                    <a:pt x="656" y="776"/>
                  </a:lnTo>
                  <a:lnTo>
                    <a:pt x="666" y="770"/>
                  </a:lnTo>
                  <a:lnTo>
                    <a:pt x="666" y="770"/>
                  </a:lnTo>
                  <a:lnTo>
                    <a:pt x="682" y="758"/>
                  </a:lnTo>
                  <a:lnTo>
                    <a:pt x="682" y="758"/>
                  </a:lnTo>
                  <a:lnTo>
                    <a:pt x="688" y="754"/>
                  </a:lnTo>
                  <a:lnTo>
                    <a:pt x="688" y="754"/>
                  </a:lnTo>
                  <a:lnTo>
                    <a:pt x="690" y="752"/>
                  </a:lnTo>
                  <a:lnTo>
                    <a:pt x="690" y="752"/>
                  </a:lnTo>
                  <a:lnTo>
                    <a:pt x="694" y="748"/>
                  </a:lnTo>
                  <a:lnTo>
                    <a:pt x="694" y="748"/>
                  </a:lnTo>
                  <a:lnTo>
                    <a:pt x="708" y="736"/>
                  </a:lnTo>
                  <a:lnTo>
                    <a:pt x="708" y="736"/>
                  </a:lnTo>
                  <a:lnTo>
                    <a:pt x="718" y="728"/>
                  </a:lnTo>
                  <a:lnTo>
                    <a:pt x="718" y="728"/>
                  </a:lnTo>
                  <a:lnTo>
                    <a:pt x="736" y="738"/>
                  </a:lnTo>
                  <a:lnTo>
                    <a:pt x="736" y="738"/>
                  </a:lnTo>
                  <a:lnTo>
                    <a:pt x="776" y="756"/>
                  </a:lnTo>
                  <a:lnTo>
                    <a:pt x="776" y="756"/>
                  </a:lnTo>
                  <a:lnTo>
                    <a:pt x="790" y="762"/>
                  </a:lnTo>
                  <a:lnTo>
                    <a:pt x="790" y="762"/>
                  </a:lnTo>
                  <a:lnTo>
                    <a:pt x="796" y="764"/>
                  </a:lnTo>
                  <a:lnTo>
                    <a:pt x="796" y="764"/>
                  </a:lnTo>
                  <a:lnTo>
                    <a:pt x="802" y="758"/>
                  </a:lnTo>
                  <a:lnTo>
                    <a:pt x="802" y="758"/>
                  </a:lnTo>
                  <a:lnTo>
                    <a:pt x="806" y="752"/>
                  </a:lnTo>
                  <a:lnTo>
                    <a:pt x="806" y="752"/>
                  </a:lnTo>
                  <a:lnTo>
                    <a:pt x="812" y="746"/>
                  </a:lnTo>
                  <a:lnTo>
                    <a:pt x="812" y="746"/>
                  </a:lnTo>
                  <a:lnTo>
                    <a:pt x="822" y="732"/>
                  </a:lnTo>
                  <a:lnTo>
                    <a:pt x="822" y="732"/>
                  </a:lnTo>
                  <a:lnTo>
                    <a:pt x="826" y="726"/>
                  </a:lnTo>
                  <a:lnTo>
                    <a:pt x="826" y="726"/>
                  </a:lnTo>
                  <a:lnTo>
                    <a:pt x="814" y="708"/>
                  </a:lnTo>
                  <a:lnTo>
                    <a:pt x="814" y="708"/>
                  </a:lnTo>
                  <a:lnTo>
                    <a:pt x="788" y="672"/>
                  </a:lnTo>
                  <a:lnTo>
                    <a:pt x="788" y="672"/>
                  </a:lnTo>
                  <a:lnTo>
                    <a:pt x="774" y="656"/>
                  </a:lnTo>
                  <a:lnTo>
                    <a:pt x="774" y="656"/>
                  </a:lnTo>
                  <a:lnTo>
                    <a:pt x="778" y="650"/>
                  </a:lnTo>
                  <a:lnTo>
                    <a:pt x="778" y="650"/>
                  </a:lnTo>
                  <a:lnTo>
                    <a:pt x="780" y="646"/>
                  </a:lnTo>
                  <a:lnTo>
                    <a:pt x="780" y="646"/>
                  </a:lnTo>
                  <a:lnTo>
                    <a:pt x="790" y="628"/>
                  </a:lnTo>
                  <a:lnTo>
                    <a:pt x="790" y="628"/>
                  </a:lnTo>
                  <a:lnTo>
                    <a:pt x="792" y="622"/>
                  </a:lnTo>
                  <a:lnTo>
                    <a:pt x="792" y="622"/>
                  </a:lnTo>
                  <a:lnTo>
                    <a:pt x="796" y="616"/>
                  </a:lnTo>
                  <a:lnTo>
                    <a:pt x="796" y="616"/>
                  </a:lnTo>
                  <a:lnTo>
                    <a:pt x="804" y="598"/>
                  </a:lnTo>
                  <a:lnTo>
                    <a:pt x="804" y="598"/>
                  </a:lnTo>
                  <a:lnTo>
                    <a:pt x="808" y="586"/>
                  </a:lnTo>
                  <a:lnTo>
                    <a:pt x="808" y="586"/>
                  </a:lnTo>
                  <a:lnTo>
                    <a:pt x="828" y="586"/>
                  </a:lnTo>
                  <a:lnTo>
                    <a:pt x="828" y="586"/>
                  </a:lnTo>
                  <a:lnTo>
                    <a:pt x="852" y="586"/>
                  </a:lnTo>
                  <a:lnTo>
                    <a:pt x="852" y="586"/>
                  </a:lnTo>
                  <a:lnTo>
                    <a:pt x="864" y="586"/>
                  </a:lnTo>
                  <a:lnTo>
                    <a:pt x="864" y="586"/>
                  </a:lnTo>
                  <a:lnTo>
                    <a:pt x="874" y="586"/>
                  </a:lnTo>
                  <a:lnTo>
                    <a:pt x="874" y="586"/>
                  </a:lnTo>
                  <a:lnTo>
                    <a:pt x="894" y="584"/>
                  </a:lnTo>
                  <a:lnTo>
                    <a:pt x="894" y="584"/>
                  </a:lnTo>
                  <a:lnTo>
                    <a:pt x="896" y="578"/>
                  </a:lnTo>
                  <a:lnTo>
                    <a:pt x="896" y="578"/>
                  </a:lnTo>
                  <a:lnTo>
                    <a:pt x="898" y="574"/>
                  </a:lnTo>
                  <a:lnTo>
                    <a:pt x="898" y="574"/>
                  </a:lnTo>
                  <a:lnTo>
                    <a:pt x="898" y="570"/>
                  </a:lnTo>
                  <a:lnTo>
                    <a:pt x="898" y="570"/>
                  </a:lnTo>
                  <a:lnTo>
                    <a:pt x="900" y="560"/>
                  </a:lnTo>
                  <a:lnTo>
                    <a:pt x="900" y="560"/>
                  </a:lnTo>
                  <a:lnTo>
                    <a:pt x="902" y="552"/>
                  </a:lnTo>
                  <a:lnTo>
                    <a:pt x="902" y="552"/>
                  </a:lnTo>
                  <a:lnTo>
                    <a:pt x="904" y="544"/>
                  </a:lnTo>
                  <a:lnTo>
                    <a:pt x="904" y="544"/>
                  </a:lnTo>
                  <a:lnTo>
                    <a:pt x="906" y="536"/>
                  </a:lnTo>
                  <a:lnTo>
                    <a:pt x="906" y="536"/>
                  </a:lnTo>
                  <a:lnTo>
                    <a:pt x="888" y="526"/>
                  </a:lnTo>
                  <a:lnTo>
                    <a:pt x="888" y="526"/>
                  </a:lnTo>
                  <a:lnTo>
                    <a:pt x="846" y="506"/>
                  </a:lnTo>
                  <a:lnTo>
                    <a:pt x="846" y="506"/>
                  </a:lnTo>
                  <a:close/>
                  <a:moveTo>
                    <a:pt x="452" y="736"/>
                  </a:moveTo>
                  <a:lnTo>
                    <a:pt x="452" y="736"/>
                  </a:lnTo>
                  <a:lnTo>
                    <a:pt x="424" y="734"/>
                  </a:lnTo>
                  <a:lnTo>
                    <a:pt x="398" y="730"/>
                  </a:lnTo>
                  <a:lnTo>
                    <a:pt x="370" y="724"/>
                  </a:lnTo>
                  <a:lnTo>
                    <a:pt x="346" y="714"/>
                  </a:lnTo>
                  <a:lnTo>
                    <a:pt x="320" y="702"/>
                  </a:lnTo>
                  <a:lnTo>
                    <a:pt x="298" y="688"/>
                  </a:lnTo>
                  <a:lnTo>
                    <a:pt x="276" y="672"/>
                  </a:lnTo>
                  <a:lnTo>
                    <a:pt x="258" y="654"/>
                  </a:lnTo>
                  <a:lnTo>
                    <a:pt x="240" y="634"/>
                  </a:lnTo>
                  <a:lnTo>
                    <a:pt x="224" y="614"/>
                  </a:lnTo>
                  <a:lnTo>
                    <a:pt x="210" y="590"/>
                  </a:lnTo>
                  <a:lnTo>
                    <a:pt x="198" y="566"/>
                  </a:lnTo>
                  <a:lnTo>
                    <a:pt x="188" y="542"/>
                  </a:lnTo>
                  <a:lnTo>
                    <a:pt x="182" y="514"/>
                  </a:lnTo>
                  <a:lnTo>
                    <a:pt x="178" y="488"/>
                  </a:lnTo>
                  <a:lnTo>
                    <a:pt x="176" y="458"/>
                  </a:lnTo>
                  <a:lnTo>
                    <a:pt x="176" y="458"/>
                  </a:lnTo>
                  <a:lnTo>
                    <a:pt x="178" y="430"/>
                  </a:lnTo>
                  <a:lnTo>
                    <a:pt x="182" y="402"/>
                  </a:lnTo>
                  <a:lnTo>
                    <a:pt x="188" y="376"/>
                  </a:lnTo>
                  <a:lnTo>
                    <a:pt x="198" y="350"/>
                  </a:lnTo>
                  <a:lnTo>
                    <a:pt x="210" y="326"/>
                  </a:lnTo>
                  <a:lnTo>
                    <a:pt x="224" y="304"/>
                  </a:lnTo>
                  <a:lnTo>
                    <a:pt x="240" y="282"/>
                  </a:lnTo>
                  <a:lnTo>
                    <a:pt x="258" y="262"/>
                  </a:lnTo>
                  <a:lnTo>
                    <a:pt x="276" y="246"/>
                  </a:lnTo>
                  <a:lnTo>
                    <a:pt x="298" y="230"/>
                  </a:lnTo>
                  <a:lnTo>
                    <a:pt x="320" y="216"/>
                  </a:lnTo>
                  <a:lnTo>
                    <a:pt x="346" y="204"/>
                  </a:lnTo>
                  <a:lnTo>
                    <a:pt x="370" y="194"/>
                  </a:lnTo>
                  <a:lnTo>
                    <a:pt x="398" y="188"/>
                  </a:lnTo>
                  <a:lnTo>
                    <a:pt x="424" y="184"/>
                  </a:lnTo>
                  <a:lnTo>
                    <a:pt x="452" y="182"/>
                  </a:lnTo>
                  <a:lnTo>
                    <a:pt x="452" y="182"/>
                  </a:lnTo>
                  <a:lnTo>
                    <a:pt x="482" y="184"/>
                  </a:lnTo>
                  <a:lnTo>
                    <a:pt x="508" y="188"/>
                  </a:lnTo>
                  <a:lnTo>
                    <a:pt x="536" y="194"/>
                  </a:lnTo>
                  <a:lnTo>
                    <a:pt x="560" y="204"/>
                  </a:lnTo>
                  <a:lnTo>
                    <a:pt x="584" y="216"/>
                  </a:lnTo>
                  <a:lnTo>
                    <a:pt x="608" y="230"/>
                  </a:lnTo>
                  <a:lnTo>
                    <a:pt x="630" y="246"/>
                  </a:lnTo>
                  <a:lnTo>
                    <a:pt x="648" y="262"/>
                  </a:lnTo>
                  <a:lnTo>
                    <a:pt x="666" y="282"/>
                  </a:lnTo>
                  <a:lnTo>
                    <a:pt x="682" y="304"/>
                  </a:lnTo>
                  <a:lnTo>
                    <a:pt x="696" y="326"/>
                  </a:lnTo>
                  <a:lnTo>
                    <a:pt x="708" y="350"/>
                  </a:lnTo>
                  <a:lnTo>
                    <a:pt x="718" y="376"/>
                  </a:lnTo>
                  <a:lnTo>
                    <a:pt x="724" y="402"/>
                  </a:lnTo>
                  <a:lnTo>
                    <a:pt x="728" y="430"/>
                  </a:lnTo>
                  <a:lnTo>
                    <a:pt x="730" y="458"/>
                  </a:lnTo>
                  <a:lnTo>
                    <a:pt x="730" y="458"/>
                  </a:lnTo>
                  <a:lnTo>
                    <a:pt x="728" y="488"/>
                  </a:lnTo>
                  <a:lnTo>
                    <a:pt x="724" y="514"/>
                  </a:lnTo>
                  <a:lnTo>
                    <a:pt x="718" y="542"/>
                  </a:lnTo>
                  <a:lnTo>
                    <a:pt x="708" y="566"/>
                  </a:lnTo>
                  <a:lnTo>
                    <a:pt x="696" y="590"/>
                  </a:lnTo>
                  <a:lnTo>
                    <a:pt x="682" y="614"/>
                  </a:lnTo>
                  <a:lnTo>
                    <a:pt x="666" y="634"/>
                  </a:lnTo>
                  <a:lnTo>
                    <a:pt x="648" y="654"/>
                  </a:lnTo>
                  <a:lnTo>
                    <a:pt x="630" y="672"/>
                  </a:lnTo>
                  <a:lnTo>
                    <a:pt x="608" y="688"/>
                  </a:lnTo>
                  <a:lnTo>
                    <a:pt x="584" y="702"/>
                  </a:lnTo>
                  <a:lnTo>
                    <a:pt x="560" y="714"/>
                  </a:lnTo>
                  <a:lnTo>
                    <a:pt x="536" y="724"/>
                  </a:lnTo>
                  <a:lnTo>
                    <a:pt x="508" y="730"/>
                  </a:lnTo>
                  <a:lnTo>
                    <a:pt x="482" y="734"/>
                  </a:lnTo>
                  <a:lnTo>
                    <a:pt x="452" y="736"/>
                  </a:lnTo>
                  <a:lnTo>
                    <a:pt x="452" y="736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원형 18"/>
            <p:cNvSpPr/>
            <p:nvPr/>
          </p:nvSpPr>
          <p:spPr>
            <a:xfrm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원형 19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rgbClr val="92D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원형 20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2304647"/>
                <a:gd name="adj2" fmla="val 8510004"/>
              </a:avLst>
            </a:prstGeom>
            <a:solidFill>
              <a:srgbClr val="75AB8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5" name="자유형 24"/>
          <p:cNvSpPr/>
          <p:nvPr/>
        </p:nvSpPr>
        <p:spPr>
          <a:xfrm>
            <a:off x="6927644" y="2682622"/>
            <a:ext cx="1164706" cy="967288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자유형 25"/>
          <p:cNvSpPr/>
          <p:nvPr/>
        </p:nvSpPr>
        <p:spPr>
          <a:xfrm flipH="1">
            <a:off x="4066651" y="2803476"/>
            <a:ext cx="1232971" cy="846435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자유형 26"/>
          <p:cNvSpPr/>
          <p:nvPr/>
        </p:nvSpPr>
        <p:spPr>
          <a:xfrm flipH="1" flipV="1">
            <a:off x="4148808" y="5016578"/>
            <a:ext cx="1478828" cy="541544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5839343" y="4468487"/>
            <a:ext cx="544689" cy="544689"/>
            <a:chOff x="2207568" y="1196752"/>
            <a:chExt cx="1241730" cy="1241730"/>
          </a:xfrm>
        </p:grpSpPr>
        <p:sp>
          <p:nvSpPr>
            <p:cNvPr id="44" name="Freeform 40"/>
            <p:cNvSpPr>
              <a:spLocks/>
            </p:cNvSpPr>
            <p:nvPr/>
          </p:nvSpPr>
          <p:spPr bwMode="auto">
            <a:xfrm>
              <a:off x="2207568" y="1196752"/>
              <a:ext cx="1241730" cy="1241730"/>
            </a:xfrm>
            <a:custGeom>
              <a:avLst/>
              <a:gdLst>
                <a:gd name="T0" fmla="*/ 961 w 1922"/>
                <a:gd name="T1" fmla="*/ 0 h 1922"/>
                <a:gd name="T2" fmla="*/ 0 w 1922"/>
                <a:gd name="T3" fmla="*/ 961 h 1922"/>
                <a:gd name="T4" fmla="*/ 961 w 1922"/>
                <a:gd name="T5" fmla="*/ 1922 h 1922"/>
                <a:gd name="T6" fmla="*/ 1765 w 1922"/>
                <a:gd name="T7" fmla="*/ 1488 h 1922"/>
                <a:gd name="T8" fmla="*/ 1754 w 1922"/>
                <a:gd name="T9" fmla="*/ 1436 h 1922"/>
                <a:gd name="T10" fmla="*/ 1703 w 1922"/>
                <a:gd name="T11" fmla="*/ 1447 h 1922"/>
                <a:gd name="T12" fmla="*/ 961 w 1922"/>
                <a:gd name="T13" fmla="*/ 1848 h 1922"/>
                <a:gd name="T14" fmla="*/ 74 w 1922"/>
                <a:gd name="T15" fmla="*/ 961 h 1922"/>
                <a:gd name="T16" fmla="*/ 961 w 1922"/>
                <a:gd name="T17" fmla="*/ 74 h 1922"/>
                <a:gd name="T18" fmla="*/ 1848 w 1922"/>
                <a:gd name="T19" fmla="*/ 961 h 1922"/>
                <a:gd name="T20" fmla="*/ 1817 w 1922"/>
                <a:gd name="T21" fmla="*/ 1194 h 1922"/>
                <a:gd name="T22" fmla="*/ 1843 w 1922"/>
                <a:gd name="T23" fmla="*/ 1240 h 1922"/>
                <a:gd name="T24" fmla="*/ 1889 w 1922"/>
                <a:gd name="T25" fmla="*/ 1213 h 1922"/>
                <a:gd name="T26" fmla="*/ 1922 w 1922"/>
                <a:gd name="T27" fmla="*/ 961 h 1922"/>
                <a:gd name="T28" fmla="*/ 961 w 1922"/>
                <a:gd name="T29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22" h="1922">
                  <a:moveTo>
                    <a:pt x="961" y="0"/>
                  </a:moveTo>
                  <a:cubicBezTo>
                    <a:pt x="431" y="0"/>
                    <a:pt x="0" y="431"/>
                    <a:pt x="0" y="961"/>
                  </a:cubicBezTo>
                  <a:cubicBezTo>
                    <a:pt x="0" y="1491"/>
                    <a:pt x="431" y="1922"/>
                    <a:pt x="961" y="1922"/>
                  </a:cubicBezTo>
                  <a:cubicBezTo>
                    <a:pt x="1286" y="1922"/>
                    <a:pt x="1586" y="1760"/>
                    <a:pt x="1765" y="1488"/>
                  </a:cubicBezTo>
                  <a:cubicBezTo>
                    <a:pt x="1776" y="1471"/>
                    <a:pt x="1772" y="1448"/>
                    <a:pt x="1754" y="1436"/>
                  </a:cubicBezTo>
                  <a:cubicBezTo>
                    <a:pt x="1737" y="1425"/>
                    <a:pt x="1714" y="1430"/>
                    <a:pt x="1703" y="1447"/>
                  </a:cubicBezTo>
                  <a:cubicBezTo>
                    <a:pt x="1538" y="1698"/>
                    <a:pt x="1261" y="1848"/>
                    <a:pt x="961" y="1848"/>
                  </a:cubicBezTo>
                  <a:cubicBezTo>
                    <a:pt x="472" y="1848"/>
                    <a:pt x="74" y="1450"/>
                    <a:pt x="74" y="961"/>
                  </a:cubicBezTo>
                  <a:cubicBezTo>
                    <a:pt x="74" y="472"/>
                    <a:pt x="472" y="74"/>
                    <a:pt x="961" y="74"/>
                  </a:cubicBezTo>
                  <a:cubicBezTo>
                    <a:pt x="1450" y="74"/>
                    <a:pt x="1848" y="472"/>
                    <a:pt x="1848" y="961"/>
                  </a:cubicBezTo>
                  <a:cubicBezTo>
                    <a:pt x="1848" y="1040"/>
                    <a:pt x="1837" y="1118"/>
                    <a:pt x="1817" y="1194"/>
                  </a:cubicBezTo>
                  <a:cubicBezTo>
                    <a:pt x="1812" y="1214"/>
                    <a:pt x="1823" y="1234"/>
                    <a:pt x="1843" y="1240"/>
                  </a:cubicBezTo>
                  <a:cubicBezTo>
                    <a:pt x="1863" y="1245"/>
                    <a:pt x="1883" y="1233"/>
                    <a:pt x="1889" y="1213"/>
                  </a:cubicBezTo>
                  <a:cubicBezTo>
                    <a:pt x="1911" y="1132"/>
                    <a:pt x="1922" y="1047"/>
                    <a:pt x="1922" y="961"/>
                  </a:cubicBezTo>
                  <a:cubicBezTo>
                    <a:pt x="1922" y="431"/>
                    <a:pt x="1491" y="0"/>
                    <a:pt x="961" y="0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3341627" y="2018330"/>
              <a:ext cx="65539" cy="78413"/>
            </a:xfrm>
            <a:custGeom>
              <a:avLst/>
              <a:gdLst>
                <a:gd name="T0" fmla="*/ 75 w 103"/>
                <a:gd name="T1" fmla="*/ 8 h 121"/>
                <a:gd name="T2" fmla="*/ 26 w 103"/>
                <a:gd name="T3" fmla="*/ 28 h 121"/>
                <a:gd name="T4" fmla="*/ 9 w 103"/>
                <a:gd name="T5" fmla="*/ 68 h 121"/>
                <a:gd name="T6" fmla="*/ 26 w 103"/>
                <a:gd name="T7" fmla="*/ 117 h 121"/>
                <a:gd name="T8" fmla="*/ 42 w 103"/>
                <a:gd name="T9" fmla="*/ 121 h 121"/>
                <a:gd name="T10" fmla="*/ 76 w 103"/>
                <a:gd name="T11" fmla="*/ 100 h 121"/>
                <a:gd name="T12" fmla="*/ 95 w 103"/>
                <a:gd name="T13" fmla="*/ 56 h 121"/>
                <a:gd name="T14" fmla="*/ 75 w 103"/>
                <a:gd name="T15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21">
                  <a:moveTo>
                    <a:pt x="75" y="8"/>
                  </a:moveTo>
                  <a:cubicBezTo>
                    <a:pt x="56" y="0"/>
                    <a:pt x="34" y="9"/>
                    <a:pt x="26" y="28"/>
                  </a:cubicBezTo>
                  <a:cubicBezTo>
                    <a:pt x="21" y="41"/>
                    <a:pt x="15" y="55"/>
                    <a:pt x="9" y="68"/>
                  </a:cubicBezTo>
                  <a:cubicBezTo>
                    <a:pt x="0" y="86"/>
                    <a:pt x="8" y="109"/>
                    <a:pt x="26" y="117"/>
                  </a:cubicBezTo>
                  <a:cubicBezTo>
                    <a:pt x="31" y="120"/>
                    <a:pt x="37" y="121"/>
                    <a:pt x="42" y="121"/>
                  </a:cubicBezTo>
                  <a:cubicBezTo>
                    <a:pt x="56" y="121"/>
                    <a:pt x="69" y="113"/>
                    <a:pt x="76" y="100"/>
                  </a:cubicBezTo>
                  <a:cubicBezTo>
                    <a:pt x="82" y="85"/>
                    <a:pt x="89" y="71"/>
                    <a:pt x="95" y="56"/>
                  </a:cubicBezTo>
                  <a:cubicBezTo>
                    <a:pt x="103" y="37"/>
                    <a:pt x="94" y="16"/>
                    <a:pt x="75" y="8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6" name="Freeform 42"/>
            <p:cNvSpPr>
              <a:spLocks/>
            </p:cNvSpPr>
            <p:nvPr/>
          </p:nvSpPr>
          <p:spPr bwMode="auto">
            <a:xfrm>
              <a:off x="2419400" y="1460079"/>
              <a:ext cx="72561" cy="78413"/>
            </a:xfrm>
            <a:custGeom>
              <a:avLst/>
              <a:gdLst>
                <a:gd name="T0" fmla="*/ 12 w 112"/>
                <a:gd name="T1" fmla="*/ 115 h 120"/>
                <a:gd name="T2" fmla="*/ 25 w 112"/>
                <a:gd name="T3" fmla="*/ 120 h 120"/>
                <a:gd name="T4" fmla="*/ 43 w 112"/>
                <a:gd name="T5" fmla="*/ 111 h 120"/>
                <a:gd name="T6" fmla="*/ 103 w 112"/>
                <a:gd name="T7" fmla="*/ 40 h 120"/>
                <a:gd name="T8" fmla="*/ 102 w 112"/>
                <a:gd name="T9" fmla="*/ 9 h 120"/>
                <a:gd name="T10" fmla="*/ 71 w 112"/>
                <a:gd name="T11" fmla="*/ 9 h 120"/>
                <a:gd name="T12" fmla="*/ 7 w 112"/>
                <a:gd name="T13" fmla="*/ 84 h 120"/>
                <a:gd name="T14" fmla="*/ 12 w 112"/>
                <a:gd name="T1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20">
                  <a:moveTo>
                    <a:pt x="12" y="115"/>
                  </a:moveTo>
                  <a:cubicBezTo>
                    <a:pt x="16" y="118"/>
                    <a:pt x="20" y="120"/>
                    <a:pt x="25" y="120"/>
                  </a:cubicBezTo>
                  <a:cubicBezTo>
                    <a:pt x="32" y="120"/>
                    <a:pt x="38" y="117"/>
                    <a:pt x="43" y="111"/>
                  </a:cubicBezTo>
                  <a:cubicBezTo>
                    <a:pt x="61" y="86"/>
                    <a:pt x="82" y="62"/>
                    <a:pt x="103" y="40"/>
                  </a:cubicBezTo>
                  <a:cubicBezTo>
                    <a:pt x="112" y="31"/>
                    <a:pt x="111" y="17"/>
                    <a:pt x="102" y="9"/>
                  </a:cubicBezTo>
                  <a:cubicBezTo>
                    <a:pt x="94" y="0"/>
                    <a:pt x="79" y="0"/>
                    <a:pt x="71" y="9"/>
                  </a:cubicBezTo>
                  <a:cubicBezTo>
                    <a:pt x="48" y="33"/>
                    <a:pt x="27" y="58"/>
                    <a:pt x="7" y="84"/>
                  </a:cubicBezTo>
                  <a:cubicBezTo>
                    <a:pt x="0" y="94"/>
                    <a:pt x="2" y="108"/>
                    <a:pt x="12" y="115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2323432" y="1312616"/>
              <a:ext cx="1010003" cy="1011173"/>
            </a:xfrm>
            <a:custGeom>
              <a:avLst/>
              <a:gdLst>
                <a:gd name="T0" fmla="*/ 145 w 1564"/>
                <a:gd name="T1" fmla="*/ 367 h 1564"/>
                <a:gd name="T2" fmla="*/ 115 w 1564"/>
                <a:gd name="T3" fmla="*/ 374 h 1564"/>
                <a:gd name="T4" fmla="*/ 0 w 1564"/>
                <a:gd name="T5" fmla="*/ 782 h 1564"/>
                <a:gd name="T6" fmla="*/ 782 w 1564"/>
                <a:gd name="T7" fmla="*/ 1564 h 1564"/>
                <a:gd name="T8" fmla="*/ 1564 w 1564"/>
                <a:gd name="T9" fmla="*/ 782 h 1564"/>
                <a:gd name="T10" fmla="*/ 782 w 1564"/>
                <a:gd name="T11" fmla="*/ 0 h 1564"/>
                <a:gd name="T12" fmla="*/ 305 w 1564"/>
                <a:gd name="T13" fmla="*/ 163 h 1564"/>
                <a:gd name="T14" fmla="*/ 270 w 1564"/>
                <a:gd name="T15" fmla="*/ 191 h 1564"/>
                <a:gd name="T16" fmla="*/ 267 w 1564"/>
                <a:gd name="T17" fmla="*/ 223 h 1564"/>
                <a:gd name="T18" fmla="*/ 284 w 1564"/>
                <a:gd name="T19" fmla="*/ 230 h 1564"/>
                <a:gd name="T20" fmla="*/ 299 w 1564"/>
                <a:gd name="T21" fmla="*/ 225 h 1564"/>
                <a:gd name="T22" fmla="*/ 332 w 1564"/>
                <a:gd name="T23" fmla="*/ 198 h 1564"/>
                <a:gd name="T24" fmla="*/ 782 w 1564"/>
                <a:gd name="T25" fmla="*/ 45 h 1564"/>
                <a:gd name="T26" fmla="*/ 1520 w 1564"/>
                <a:gd name="T27" fmla="*/ 782 h 1564"/>
                <a:gd name="T28" fmla="*/ 782 w 1564"/>
                <a:gd name="T29" fmla="*/ 1520 h 1564"/>
                <a:gd name="T30" fmla="*/ 45 w 1564"/>
                <a:gd name="T31" fmla="*/ 782 h 1564"/>
                <a:gd name="T32" fmla="*/ 153 w 1564"/>
                <a:gd name="T33" fmla="*/ 398 h 1564"/>
                <a:gd name="T34" fmla="*/ 145 w 1564"/>
                <a:gd name="T35" fmla="*/ 367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4" h="1564">
                  <a:moveTo>
                    <a:pt x="145" y="367"/>
                  </a:moveTo>
                  <a:cubicBezTo>
                    <a:pt x="135" y="361"/>
                    <a:pt x="121" y="364"/>
                    <a:pt x="115" y="374"/>
                  </a:cubicBezTo>
                  <a:cubicBezTo>
                    <a:pt x="40" y="497"/>
                    <a:pt x="0" y="638"/>
                    <a:pt x="0" y="782"/>
                  </a:cubicBezTo>
                  <a:cubicBezTo>
                    <a:pt x="0" y="1213"/>
                    <a:pt x="351" y="1564"/>
                    <a:pt x="782" y="1564"/>
                  </a:cubicBezTo>
                  <a:cubicBezTo>
                    <a:pt x="1213" y="1564"/>
                    <a:pt x="1564" y="1213"/>
                    <a:pt x="1564" y="782"/>
                  </a:cubicBezTo>
                  <a:cubicBezTo>
                    <a:pt x="1564" y="351"/>
                    <a:pt x="1213" y="0"/>
                    <a:pt x="782" y="0"/>
                  </a:cubicBezTo>
                  <a:cubicBezTo>
                    <a:pt x="608" y="0"/>
                    <a:pt x="442" y="56"/>
                    <a:pt x="305" y="163"/>
                  </a:cubicBezTo>
                  <a:cubicBezTo>
                    <a:pt x="293" y="172"/>
                    <a:pt x="281" y="181"/>
                    <a:pt x="270" y="191"/>
                  </a:cubicBezTo>
                  <a:cubicBezTo>
                    <a:pt x="260" y="199"/>
                    <a:pt x="259" y="213"/>
                    <a:pt x="267" y="223"/>
                  </a:cubicBezTo>
                  <a:cubicBezTo>
                    <a:pt x="272" y="228"/>
                    <a:pt x="278" y="230"/>
                    <a:pt x="284" y="230"/>
                  </a:cubicBezTo>
                  <a:cubicBezTo>
                    <a:pt x="289" y="230"/>
                    <a:pt x="295" y="229"/>
                    <a:pt x="299" y="225"/>
                  </a:cubicBezTo>
                  <a:cubicBezTo>
                    <a:pt x="310" y="216"/>
                    <a:pt x="321" y="206"/>
                    <a:pt x="332" y="198"/>
                  </a:cubicBezTo>
                  <a:cubicBezTo>
                    <a:pt x="462" y="98"/>
                    <a:pt x="617" y="45"/>
                    <a:pt x="782" y="45"/>
                  </a:cubicBezTo>
                  <a:cubicBezTo>
                    <a:pt x="1189" y="45"/>
                    <a:pt x="1520" y="375"/>
                    <a:pt x="1520" y="782"/>
                  </a:cubicBezTo>
                  <a:cubicBezTo>
                    <a:pt x="1520" y="1189"/>
                    <a:pt x="1189" y="1520"/>
                    <a:pt x="782" y="1520"/>
                  </a:cubicBezTo>
                  <a:cubicBezTo>
                    <a:pt x="375" y="1520"/>
                    <a:pt x="45" y="1189"/>
                    <a:pt x="45" y="782"/>
                  </a:cubicBezTo>
                  <a:cubicBezTo>
                    <a:pt x="45" y="646"/>
                    <a:pt x="82" y="513"/>
                    <a:pt x="153" y="398"/>
                  </a:cubicBezTo>
                  <a:cubicBezTo>
                    <a:pt x="159" y="387"/>
                    <a:pt x="156" y="373"/>
                    <a:pt x="145" y="367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8" name="Freeform 44"/>
            <p:cNvSpPr>
              <a:spLocks/>
            </p:cNvSpPr>
            <p:nvPr/>
          </p:nvSpPr>
          <p:spPr bwMode="auto">
            <a:xfrm>
              <a:off x="2715495" y="1502211"/>
              <a:ext cx="266837" cy="591022"/>
            </a:xfrm>
            <a:custGeom>
              <a:avLst/>
              <a:gdLst>
                <a:gd name="T0" fmla="*/ 183 w 412"/>
                <a:gd name="T1" fmla="*/ 726 h 915"/>
                <a:gd name="T2" fmla="*/ 60 w 412"/>
                <a:gd name="T3" fmla="*/ 699 h 915"/>
                <a:gd name="T4" fmla="*/ 7 w 412"/>
                <a:gd name="T5" fmla="*/ 722 h 915"/>
                <a:gd name="T6" fmla="*/ 27 w 412"/>
                <a:gd name="T7" fmla="*/ 771 h 915"/>
                <a:gd name="T8" fmla="*/ 166 w 412"/>
                <a:gd name="T9" fmla="*/ 802 h 915"/>
                <a:gd name="T10" fmla="*/ 166 w 412"/>
                <a:gd name="T11" fmla="*/ 880 h 915"/>
                <a:gd name="T12" fmla="*/ 201 w 412"/>
                <a:gd name="T13" fmla="*/ 915 h 915"/>
                <a:gd name="T14" fmla="*/ 236 w 412"/>
                <a:gd name="T15" fmla="*/ 880 h 915"/>
                <a:gd name="T16" fmla="*/ 236 w 412"/>
                <a:gd name="T17" fmla="*/ 799 h 915"/>
                <a:gd name="T18" fmla="*/ 412 w 412"/>
                <a:gd name="T19" fmla="*/ 609 h 915"/>
                <a:gd name="T20" fmla="*/ 239 w 412"/>
                <a:gd name="T21" fmla="*/ 405 h 915"/>
                <a:gd name="T22" fmla="*/ 101 w 412"/>
                <a:gd name="T23" fmla="*/ 278 h 915"/>
                <a:gd name="T24" fmla="*/ 219 w 412"/>
                <a:gd name="T25" fmla="*/ 183 h 915"/>
                <a:gd name="T26" fmla="*/ 323 w 412"/>
                <a:gd name="T27" fmla="*/ 202 h 915"/>
                <a:gd name="T28" fmla="*/ 375 w 412"/>
                <a:gd name="T29" fmla="*/ 180 h 915"/>
                <a:gd name="T30" fmla="*/ 353 w 412"/>
                <a:gd name="T31" fmla="*/ 130 h 915"/>
                <a:gd name="T32" fmla="*/ 243 w 412"/>
                <a:gd name="T33" fmla="*/ 108 h 915"/>
                <a:gd name="T34" fmla="*/ 243 w 412"/>
                <a:gd name="T35" fmla="*/ 34 h 915"/>
                <a:gd name="T36" fmla="*/ 208 w 412"/>
                <a:gd name="T37" fmla="*/ 0 h 915"/>
                <a:gd name="T38" fmla="*/ 174 w 412"/>
                <a:gd name="T39" fmla="*/ 34 h 915"/>
                <a:gd name="T40" fmla="*/ 174 w 412"/>
                <a:gd name="T41" fmla="*/ 112 h 915"/>
                <a:gd name="T42" fmla="*/ 5 w 412"/>
                <a:gd name="T43" fmla="*/ 292 h 915"/>
                <a:gd name="T44" fmla="*/ 189 w 412"/>
                <a:gd name="T45" fmla="*/ 485 h 915"/>
                <a:gd name="T46" fmla="*/ 315 w 412"/>
                <a:gd name="T47" fmla="*/ 617 h 915"/>
                <a:gd name="T48" fmla="*/ 183 w 412"/>
                <a:gd name="T49" fmla="*/ 726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2" h="915">
                  <a:moveTo>
                    <a:pt x="183" y="726"/>
                  </a:moveTo>
                  <a:cubicBezTo>
                    <a:pt x="138" y="726"/>
                    <a:pt x="95" y="715"/>
                    <a:pt x="60" y="699"/>
                  </a:cubicBezTo>
                  <a:cubicBezTo>
                    <a:pt x="39" y="690"/>
                    <a:pt x="14" y="700"/>
                    <a:pt x="7" y="722"/>
                  </a:cubicBezTo>
                  <a:cubicBezTo>
                    <a:pt x="0" y="741"/>
                    <a:pt x="9" y="763"/>
                    <a:pt x="27" y="771"/>
                  </a:cubicBezTo>
                  <a:cubicBezTo>
                    <a:pt x="66" y="789"/>
                    <a:pt x="117" y="801"/>
                    <a:pt x="166" y="802"/>
                  </a:cubicBezTo>
                  <a:lnTo>
                    <a:pt x="166" y="880"/>
                  </a:lnTo>
                  <a:cubicBezTo>
                    <a:pt x="166" y="899"/>
                    <a:pt x="182" y="915"/>
                    <a:pt x="201" y="915"/>
                  </a:cubicBezTo>
                  <a:cubicBezTo>
                    <a:pt x="220" y="915"/>
                    <a:pt x="236" y="899"/>
                    <a:pt x="236" y="880"/>
                  </a:cubicBezTo>
                  <a:lnTo>
                    <a:pt x="236" y="799"/>
                  </a:lnTo>
                  <a:cubicBezTo>
                    <a:pt x="351" y="780"/>
                    <a:pt x="412" y="697"/>
                    <a:pt x="412" y="609"/>
                  </a:cubicBezTo>
                  <a:cubicBezTo>
                    <a:pt x="412" y="510"/>
                    <a:pt x="354" y="452"/>
                    <a:pt x="239" y="405"/>
                  </a:cubicBezTo>
                  <a:cubicBezTo>
                    <a:pt x="142" y="365"/>
                    <a:pt x="101" y="336"/>
                    <a:pt x="101" y="278"/>
                  </a:cubicBezTo>
                  <a:cubicBezTo>
                    <a:pt x="101" y="234"/>
                    <a:pt x="134" y="183"/>
                    <a:pt x="219" y="183"/>
                  </a:cubicBezTo>
                  <a:cubicBezTo>
                    <a:pt x="264" y="183"/>
                    <a:pt x="298" y="192"/>
                    <a:pt x="323" y="202"/>
                  </a:cubicBezTo>
                  <a:cubicBezTo>
                    <a:pt x="344" y="211"/>
                    <a:pt x="367" y="201"/>
                    <a:pt x="375" y="180"/>
                  </a:cubicBezTo>
                  <a:cubicBezTo>
                    <a:pt x="383" y="160"/>
                    <a:pt x="373" y="138"/>
                    <a:pt x="353" y="130"/>
                  </a:cubicBezTo>
                  <a:cubicBezTo>
                    <a:pt x="325" y="118"/>
                    <a:pt x="289" y="109"/>
                    <a:pt x="243" y="108"/>
                  </a:cubicBezTo>
                  <a:lnTo>
                    <a:pt x="243" y="34"/>
                  </a:lnTo>
                  <a:cubicBezTo>
                    <a:pt x="243" y="15"/>
                    <a:pt x="227" y="0"/>
                    <a:pt x="208" y="0"/>
                  </a:cubicBezTo>
                  <a:cubicBezTo>
                    <a:pt x="189" y="0"/>
                    <a:pt x="174" y="15"/>
                    <a:pt x="174" y="34"/>
                  </a:cubicBezTo>
                  <a:lnTo>
                    <a:pt x="174" y="112"/>
                  </a:lnTo>
                  <a:cubicBezTo>
                    <a:pt x="71" y="129"/>
                    <a:pt x="5" y="199"/>
                    <a:pt x="5" y="292"/>
                  </a:cubicBezTo>
                  <a:cubicBezTo>
                    <a:pt x="5" y="389"/>
                    <a:pt x="76" y="440"/>
                    <a:pt x="189" y="485"/>
                  </a:cubicBezTo>
                  <a:cubicBezTo>
                    <a:pt x="272" y="518"/>
                    <a:pt x="315" y="556"/>
                    <a:pt x="315" y="617"/>
                  </a:cubicBezTo>
                  <a:cubicBezTo>
                    <a:pt x="315" y="681"/>
                    <a:pt x="262" y="726"/>
                    <a:pt x="183" y="726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6374549" y="3718582"/>
            <a:ext cx="585547" cy="502506"/>
            <a:chOff x="8307377" y="2907788"/>
            <a:chExt cx="1287374" cy="1104802"/>
          </a:xfrm>
        </p:grpSpPr>
        <p:sp>
          <p:nvSpPr>
            <p:cNvPr id="50" name="Freeform 37"/>
            <p:cNvSpPr>
              <a:spLocks noEditPoints="1"/>
            </p:cNvSpPr>
            <p:nvPr/>
          </p:nvSpPr>
          <p:spPr bwMode="auto">
            <a:xfrm>
              <a:off x="8307377" y="2907788"/>
              <a:ext cx="1219494" cy="1048624"/>
            </a:xfrm>
            <a:custGeom>
              <a:avLst/>
              <a:gdLst>
                <a:gd name="T0" fmla="*/ 74 w 1888"/>
                <a:gd name="T1" fmla="*/ 300 h 1624"/>
                <a:gd name="T2" fmla="*/ 74 w 1888"/>
                <a:gd name="T3" fmla="*/ 297 h 1624"/>
                <a:gd name="T4" fmla="*/ 74 w 1888"/>
                <a:gd name="T5" fmla="*/ 75 h 1624"/>
                <a:gd name="T6" fmla="*/ 515 w 1888"/>
                <a:gd name="T7" fmla="*/ 75 h 1624"/>
                <a:gd name="T8" fmla="*/ 650 w 1888"/>
                <a:gd name="T9" fmla="*/ 316 h 1624"/>
                <a:gd name="T10" fmla="*/ 683 w 1888"/>
                <a:gd name="T11" fmla="*/ 335 h 1624"/>
                <a:gd name="T12" fmla="*/ 688 w 1888"/>
                <a:gd name="T13" fmla="*/ 334 h 1624"/>
                <a:gd name="T14" fmla="*/ 691 w 1888"/>
                <a:gd name="T15" fmla="*/ 335 h 1624"/>
                <a:gd name="T16" fmla="*/ 1627 w 1888"/>
                <a:gd name="T17" fmla="*/ 335 h 1624"/>
                <a:gd name="T18" fmla="*/ 1629 w 1888"/>
                <a:gd name="T19" fmla="*/ 449 h 1624"/>
                <a:gd name="T20" fmla="*/ 247 w 1888"/>
                <a:gd name="T21" fmla="*/ 449 h 1624"/>
                <a:gd name="T22" fmla="*/ 210 w 1888"/>
                <a:gd name="T23" fmla="*/ 486 h 1624"/>
                <a:gd name="T24" fmla="*/ 210 w 1888"/>
                <a:gd name="T25" fmla="*/ 1550 h 1624"/>
                <a:gd name="T26" fmla="*/ 74 w 1888"/>
                <a:gd name="T27" fmla="*/ 1550 h 1624"/>
                <a:gd name="T28" fmla="*/ 74 w 1888"/>
                <a:gd name="T29" fmla="*/ 302 h 1624"/>
                <a:gd name="T30" fmla="*/ 74 w 1888"/>
                <a:gd name="T31" fmla="*/ 300 h 1624"/>
                <a:gd name="T32" fmla="*/ 1247 w 1888"/>
                <a:gd name="T33" fmla="*/ 1550 h 1624"/>
                <a:gd name="T34" fmla="*/ 284 w 1888"/>
                <a:gd name="T35" fmla="*/ 1550 h 1624"/>
                <a:gd name="T36" fmla="*/ 284 w 1888"/>
                <a:gd name="T37" fmla="*/ 523 h 1624"/>
                <a:gd name="T38" fmla="*/ 1814 w 1888"/>
                <a:gd name="T39" fmla="*/ 523 h 1624"/>
                <a:gd name="T40" fmla="*/ 1814 w 1888"/>
                <a:gd name="T41" fmla="*/ 954 h 1624"/>
                <a:gd name="T42" fmla="*/ 1851 w 1888"/>
                <a:gd name="T43" fmla="*/ 991 h 1624"/>
                <a:gd name="T44" fmla="*/ 1888 w 1888"/>
                <a:gd name="T45" fmla="*/ 954 h 1624"/>
                <a:gd name="T46" fmla="*/ 1888 w 1888"/>
                <a:gd name="T47" fmla="*/ 486 h 1624"/>
                <a:gd name="T48" fmla="*/ 1851 w 1888"/>
                <a:gd name="T49" fmla="*/ 449 h 1624"/>
                <a:gd name="T50" fmla="*/ 1703 w 1888"/>
                <a:gd name="T51" fmla="*/ 449 h 1624"/>
                <a:gd name="T52" fmla="*/ 1701 w 1888"/>
                <a:gd name="T53" fmla="*/ 297 h 1624"/>
                <a:gd name="T54" fmla="*/ 1664 w 1888"/>
                <a:gd name="T55" fmla="*/ 260 h 1624"/>
                <a:gd name="T56" fmla="*/ 704 w 1888"/>
                <a:gd name="T57" fmla="*/ 260 h 1624"/>
                <a:gd name="T58" fmla="*/ 569 w 1888"/>
                <a:gd name="T59" fmla="*/ 19 h 1624"/>
                <a:gd name="T60" fmla="*/ 536 w 1888"/>
                <a:gd name="T61" fmla="*/ 0 h 1624"/>
                <a:gd name="T62" fmla="*/ 37 w 1888"/>
                <a:gd name="T63" fmla="*/ 0 h 1624"/>
                <a:gd name="T64" fmla="*/ 0 w 1888"/>
                <a:gd name="T65" fmla="*/ 38 h 1624"/>
                <a:gd name="T66" fmla="*/ 0 w 1888"/>
                <a:gd name="T67" fmla="*/ 297 h 1624"/>
                <a:gd name="T68" fmla="*/ 0 w 1888"/>
                <a:gd name="T69" fmla="*/ 300 h 1624"/>
                <a:gd name="T70" fmla="*/ 0 w 1888"/>
                <a:gd name="T71" fmla="*/ 302 h 1624"/>
                <a:gd name="T72" fmla="*/ 0 w 1888"/>
                <a:gd name="T73" fmla="*/ 1587 h 1624"/>
                <a:gd name="T74" fmla="*/ 37 w 1888"/>
                <a:gd name="T75" fmla="*/ 1624 h 1624"/>
                <a:gd name="T76" fmla="*/ 239 w 1888"/>
                <a:gd name="T77" fmla="*/ 1624 h 1624"/>
                <a:gd name="T78" fmla="*/ 243 w 1888"/>
                <a:gd name="T79" fmla="*/ 1624 h 1624"/>
                <a:gd name="T80" fmla="*/ 247 w 1888"/>
                <a:gd name="T81" fmla="*/ 1624 h 1624"/>
                <a:gd name="T82" fmla="*/ 1247 w 1888"/>
                <a:gd name="T83" fmla="*/ 1624 h 1624"/>
                <a:gd name="T84" fmla="*/ 1284 w 1888"/>
                <a:gd name="T85" fmla="*/ 1587 h 1624"/>
                <a:gd name="T86" fmla="*/ 1247 w 1888"/>
                <a:gd name="T87" fmla="*/ 1550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8" h="1624">
                  <a:moveTo>
                    <a:pt x="74" y="300"/>
                  </a:moveTo>
                  <a:cubicBezTo>
                    <a:pt x="74" y="299"/>
                    <a:pt x="74" y="298"/>
                    <a:pt x="74" y="297"/>
                  </a:cubicBezTo>
                  <a:lnTo>
                    <a:pt x="74" y="75"/>
                  </a:lnTo>
                  <a:lnTo>
                    <a:pt x="515" y="75"/>
                  </a:lnTo>
                  <a:lnTo>
                    <a:pt x="650" y="316"/>
                  </a:lnTo>
                  <a:cubicBezTo>
                    <a:pt x="657" y="328"/>
                    <a:pt x="670" y="335"/>
                    <a:pt x="683" y="335"/>
                  </a:cubicBezTo>
                  <a:cubicBezTo>
                    <a:pt x="684" y="335"/>
                    <a:pt x="686" y="334"/>
                    <a:pt x="688" y="334"/>
                  </a:cubicBezTo>
                  <a:cubicBezTo>
                    <a:pt x="689" y="334"/>
                    <a:pt x="690" y="335"/>
                    <a:pt x="691" y="335"/>
                  </a:cubicBezTo>
                  <a:lnTo>
                    <a:pt x="1627" y="335"/>
                  </a:lnTo>
                  <a:lnTo>
                    <a:pt x="1629" y="449"/>
                  </a:lnTo>
                  <a:lnTo>
                    <a:pt x="247" y="449"/>
                  </a:lnTo>
                  <a:cubicBezTo>
                    <a:pt x="227" y="449"/>
                    <a:pt x="210" y="466"/>
                    <a:pt x="210" y="486"/>
                  </a:cubicBezTo>
                  <a:lnTo>
                    <a:pt x="210" y="1550"/>
                  </a:lnTo>
                  <a:lnTo>
                    <a:pt x="74" y="1550"/>
                  </a:lnTo>
                  <a:lnTo>
                    <a:pt x="74" y="302"/>
                  </a:lnTo>
                  <a:cubicBezTo>
                    <a:pt x="74" y="301"/>
                    <a:pt x="74" y="301"/>
                    <a:pt x="74" y="300"/>
                  </a:cubicBezTo>
                  <a:close/>
                  <a:moveTo>
                    <a:pt x="1247" y="1550"/>
                  </a:moveTo>
                  <a:lnTo>
                    <a:pt x="284" y="1550"/>
                  </a:lnTo>
                  <a:lnTo>
                    <a:pt x="284" y="523"/>
                  </a:lnTo>
                  <a:lnTo>
                    <a:pt x="1814" y="523"/>
                  </a:lnTo>
                  <a:lnTo>
                    <a:pt x="1814" y="954"/>
                  </a:lnTo>
                  <a:cubicBezTo>
                    <a:pt x="1814" y="975"/>
                    <a:pt x="1830" y="991"/>
                    <a:pt x="1851" y="991"/>
                  </a:cubicBezTo>
                  <a:cubicBezTo>
                    <a:pt x="1872" y="991"/>
                    <a:pt x="1888" y="975"/>
                    <a:pt x="1888" y="954"/>
                  </a:cubicBezTo>
                  <a:lnTo>
                    <a:pt x="1888" y="486"/>
                  </a:lnTo>
                  <a:cubicBezTo>
                    <a:pt x="1888" y="466"/>
                    <a:pt x="1872" y="449"/>
                    <a:pt x="1851" y="449"/>
                  </a:cubicBezTo>
                  <a:lnTo>
                    <a:pt x="1703" y="449"/>
                  </a:lnTo>
                  <a:lnTo>
                    <a:pt x="1701" y="297"/>
                  </a:lnTo>
                  <a:cubicBezTo>
                    <a:pt x="1701" y="277"/>
                    <a:pt x="1684" y="260"/>
                    <a:pt x="1664" y="260"/>
                  </a:cubicBezTo>
                  <a:lnTo>
                    <a:pt x="704" y="260"/>
                  </a:lnTo>
                  <a:lnTo>
                    <a:pt x="569" y="19"/>
                  </a:lnTo>
                  <a:cubicBezTo>
                    <a:pt x="562" y="8"/>
                    <a:pt x="550" y="0"/>
                    <a:pt x="536" y="0"/>
                  </a:cubicBezTo>
                  <a:lnTo>
                    <a:pt x="37" y="0"/>
                  </a:lnTo>
                  <a:cubicBezTo>
                    <a:pt x="17" y="0"/>
                    <a:pt x="0" y="17"/>
                    <a:pt x="0" y="38"/>
                  </a:cubicBezTo>
                  <a:lnTo>
                    <a:pt x="0" y="297"/>
                  </a:lnTo>
                  <a:cubicBezTo>
                    <a:pt x="0" y="298"/>
                    <a:pt x="0" y="299"/>
                    <a:pt x="0" y="300"/>
                  </a:cubicBezTo>
                  <a:cubicBezTo>
                    <a:pt x="0" y="301"/>
                    <a:pt x="0" y="301"/>
                    <a:pt x="0" y="302"/>
                  </a:cubicBezTo>
                  <a:lnTo>
                    <a:pt x="0" y="1587"/>
                  </a:lnTo>
                  <a:cubicBezTo>
                    <a:pt x="0" y="1608"/>
                    <a:pt x="17" y="1624"/>
                    <a:pt x="37" y="1624"/>
                  </a:cubicBezTo>
                  <a:lnTo>
                    <a:pt x="239" y="1624"/>
                  </a:lnTo>
                  <a:cubicBezTo>
                    <a:pt x="240" y="1624"/>
                    <a:pt x="242" y="1624"/>
                    <a:pt x="243" y="1624"/>
                  </a:cubicBezTo>
                  <a:cubicBezTo>
                    <a:pt x="244" y="1624"/>
                    <a:pt x="246" y="1624"/>
                    <a:pt x="247" y="1624"/>
                  </a:cubicBezTo>
                  <a:lnTo>
                    <a:pt x="1247" y="1624"/>
                  </a:lnTo>
                  <a:cubicBezTo>
                    <a:pt x="1267" y="1624"/>
                    <a:pt x="1284" y="1608"/>
                    <a:pt x="1284" y="1587"/>
                  </a:cubicBezTo>
                  <a:cubicBezTo>
                    <a:pt x="1284" y="1567"/>
                    <a:pt x="1267" y="1550"/>
                    <a:pt x="1247" y="1550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1" name="Freeform 38"/>
            <p:cNvSpPr>
              <a:spLocks noEditPoints="1"/>
            </p:cNvSpPr>
            <p:nvPr/>
          </p:nvSpPr>
          <p:spPr bwMode="auto">
            <a:xfrm>
              <a:off x="9104378" y="3522217"/>
              <a:ext cx="490373" cy="490373"/>
            </a:xfrm>
            <a:custGeom>
              <a:avLst/>
              <a:gdLst>
                <a:gd name="T0" fmla="*/ 379 w 758"/>
                <a:gd name="T1" fmla="*/ 684 h 758"/>
                <a:gd name="T2" fmla="*/ 75 w 758"/>
                <a:gd name="T3" fmla="*/ 379 h 758"/>
                <a:gd name="T4" fmla="*/ 379 w 758"/>
                <a:gd name="T5" fmla="*/ 74 h 758"/>
                <a:gd name="T6" fmla="*/ 684 w 758"/>
                <a:gd name="T7" fmla="*/ 379 h 758"/>
                <a:gd name="T8" fmla="*/ 379 w 758"/>
                <a:gd name="T9" fmla="*/ 684 h 758"/>
                <a:gd name="T10" fmla="*/ 379 w 758"/>
                <a:gd name="T11" fmla="*/ 0 h 758"/>
                <a:gd name="T12" fmla="*/ 0 w 758"/>
                <a:gd name="T13" fmla="*/ 379 h 758"/>
                <a:gd name="T14" fmla="*/ 379 w 758"/>
                <a:gd name="T15" fmla="*/ 758 h 758"/>
                <a:gd name="T16" fmla="*/ 758 w 758"/>
                <a:gd name="T17" fmla="*/ 379 h 758"/>
                <a:gd name="T18" fmla="*/ 379 w 758"/>
                <a:gd name="T1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8" h="758">
                  <a:moveTo>
                    <a:pt x="379" y="684"/>
                  </a:moveTo>
                  <a:cubicBezTo>
                    <a:pt x="211" y="684"/>
                    <a:pt x="75" y="547"/>
                    <a:pt x="75" y="379"/>
                  </a:cubicBezTo>
                  <a:cubicBezTo>
                    <a:pt x="75" y="211"/>
                    <a:pt x="211" y="74"/>
                    <a:pt x="379" y="74"/>
                  </a:cubicBezTo>
                  <a:cubicBezTo>
                    <a:pt x="547" y="74"/>
                    <a:pt x="684" y="211"/>
                    <a:pt x="684" y="379"/>
                  </a:cubicBezTo>
                  <a:cubicBezTo>
                    <a:pt x="684" y="547"/>
                    <a:pt x="547" y="684"/>
                    <a:pt x="379" y="684"/>
                  </a:cubicBezTo>
                  <a:close/>
                  <a:moveTo>
                    <a:pt x="379" y="0"/>
                  </a:moveTo>
                  <a:cubicBezTo>
                    <a:pt x="170" y="0"/>
                    <a:pt x="0" y="170"/>
                    <a:pt x="0" y="379"/>
                  </a:cubicBezTo>
                  <a:cubicBezTo>
                    <a:pt x="0" y="588"/>
                    <a:pt x="170" y="758"/>
                    <a:pt x="379" y="758"/>
                  </a:cubicBezTo>
                  <a:cubicBezTo>
                    <a:pt x="588" y="758"/>
                    <a:pt x="758" y="588"/>
                    <a:pt x="758" y="379"/>
                  </a:cubicBezTo>
                  <a:cubicBezTo>
                    <a:pt x="758" y="170"/>
                    <a:pt x="588" y="0"/>
                    <a:pt x="379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9231945" y="3602970"/>
              <a:ext cx="235239" cy="319503"/>
            </a:xfrm>
            <a:custGeom>
              <a:avLst/>
              <a:gdLst>
                <a:gd name="T0" fmla="*/ 209 w 365"/>
                <a:gd name="T1" fmla="*/ 15 h 494"/>
                <a:gd name="T2" fmla="*/ 156 w 365"/>
                <a:gd name="T3" fmla="*/ 15 h 494"/>
                <a:gd name="T4" fmla="*/ 14 w 365"/>
                <a:gd name="T5" fmla="*/ 156 h 494"/>
                <a:gd name="T6" fmla="*/ 14 w 365"/>
                <a:gd name="T7" fmla="*/ 209 h 494"/>
                <a:gd name="T8" fmla="*/ 41 w 365"/>
                <a:gd name="T9" fmla="*/ 220 h 494"/>
                <a:gd name="T10" fmla="*/ 67 w 365"/>
                <a:gd name="T11" fmla="*/ 209 h 494"/>
                <a:gd name="T12" fmla="*/ 145 w 365"/>
                <a:gd name="T13" fmla="*/ 130 h 494"/>
                <a:gd name="T14" fmla="*/ 145 w 365"/>
                <a:gd name="T15" fmla="*/ 457 h 494"/>
                <a:gd name="T16" fmla="*/ 182 w 365"/>
                <a:gd name="T17" fmla="*/ 494 h 494"/>
                <a:gd name="T18" fmla="*/ 219 w 365"/>
                <a:gd name="T19" fmla="*/ 457 h 494"/>
                <a:gd name="T20" fmla="*/ 219 w 365"/>
                <a:gd name="T21" fmla="*/ 130 h 494"/>
                <a:gd name="T22" fmla="*/ 298 w 365"/>
                <a:gd name="T23" fmla="*/ 209 h 494"/>
                <a:gd name="T24" fmla="*/ 324 w 365"/>
                <a:gd name="T25" fmla="*/ 220 h 494"/>
                <a:gd name="T26" fmla="*/ 350 w 365"/>
                <a:gd name="T27" fmla="*/ 209 h 494"/>
                <a:gd name="T28" fmla="*/ 350 w 365"/>
                <a:gd name="T29" fmla="*/ 156 h 494"/>
                <a:gd name="T30" fmla="*/ 209 w 365"/>
                <a:gd name="T31" fmla="*/ 15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5" h="494">
                  <a:moveTo>
                    <a:pt x="209" y="15"/>
                  </a:moveTo>
                  <a:cubicBezTo>
                    <a:pt x="194" y="0"/>
                    <a:pt x="170" y="0"/>
                    <a:pt x="156" y="15"/>
                  </a:cubicBezTo>
                  <a:lnTo>
                    <a:pt x="14" y="156"/>
                  </a:lnTo>
                  <a:cubicBezTo>
                    <a:pt x="0" y="171"/>
                    <a:pt x="0" y="194"/>
                    <a:pt x="14" y="209"/>
                  </a:cubicBezTo>
                  <a:cubicBezTo>
                    <a:pt x="22" y="216"/>
                    <a:pt x="31" y="220"/>
                    <a:pt x="41" y="220"/>
                  </a:cubicBezTo>
                  <a:cubicBezTo>
                    <a:pt x="50" y="220"/>
                    <a:pt x="60" y="216"/>
                    <a:pt x="67" y="209"/>
                  </a:cubicBezTo>
                  <a:lnTo>
                    <a:pt x="145" y="130"/>
                  </a:lnTo>
                  <a:lnTo>
                    <a:pt x="145" y="457"/>
                  </a:lnTo>
                  <a:cubicBezTo>
                    <a:pt x="145" y="477"/>
                    <a:pt x="162" y="494"/>
                    <a:pt x="182" y="494"/>
                  </a:cubicBezTo>
                  <a:cubicBezTo>
                    <a:pt x="203" y="494"/>
                    <a:pt x="219" y="477"/>
                    <a:pt x="219" y="457"/>
                  </a:cubicBezTo>
                  <a:lnTo>
                    <a:pt x="219" y="130"/>
                  </a:lnTo>
                  <a:lnTo>
                    <a:pt x="298" y="209"/>
                  </a:lnTo>
                  <a:cubicBezTo>
                    <a:pt x="305" y="216"/>
                    <a:pt x="314" y="220"/>
                    <a:pt x="324" y="220"/>
                  </a:cubicBezTo>
                  <a:cubicBezTo>
                    <a:pt x="333" y="220"/>
                    <a:pt x="343" y="216"/>
                    <a:pt x="350" y="209"/>
                  </a:cubicBezTo>
                  <a:cubicBezTo>
                    <a:pt x="365" y="194"/>
                    <a:pt x="365" y="171"/>
                    <a:pt x="350" y="156"/>
                  </a:cubicBezTo>
                  <a:lnTo>
                    <a:pt x="209" y="15"/>
                  </a:ln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336456" y="3764489"/>
            <a:ext cx="611915" cy="343410"/>
            <a:chOff x="4316520" y="1469441"/>
            <a:chExt cx="1242900" cy="697523"/>
          </a:xfrm>
        </p:grpSpPr>
        <p:sp>
          <p:nvSpPr>
            <p:cNvPr id="54" name="Freeform 47"/>
            <p:cNvSpPr>
              <a:spLocks/>
            </p:cNvSpPr>
            <p:nvPr/>
          </p:nvSpPr>
          <p:spPr bwMode="auto">
            <a:xfrm>
              <a:off x="4316520" y="1621586"/>
              <a:ext cx="853178" cy="545378"/>
            </a:xfrm>
            <a:custGeom>
              <a:avLst/>
              <a:gdLst>
                <a:gd name="T0" fmla="*/ 1291 w 1321"/>
                <a:gd name="T1" fmla="*/ 784 h 843"/>
                <a:gd name="T2" fmla="*/ 379 w 1321"/>
                <a:gd name="T3" fmla="*/ 784 h 843"/>
                <a:gd name="T4" fmla="*/ 59 w 1321"/>
                <a:gd name="T5" fmla="*/ 463 h 843"/>
                <a:gd name="T6" fmla="*/ 379 w 1321"/>
                <a:gd name="T7" fmla="*/ 143 h 843"/>
                <a:gd name="T8" fmla="*/ 489 w 1321"/>
                <a:gd name="T9" fmla="*/ 143 h 843"/>
                <a:gd name="T10" fmla="*/ 515 w 1321"/>
                <a:gd name="T11" fmla="*/ 128 h 843"/>
                <a:gd name="T12" fmla="*/ 521 w 1321"/>
                <a:gd name="T13" fmla="*/ 120 h 843"/>
                <a:gd name="T14" fmla="*/ 556 w 1321"/>
                <a:gd name="T15" fmla="*/ 50 h 843"/>
                <a:gd name="T16" fmla="*/ 547 w 1321"/>
                <a:gd name="T17" fmla="*/ 9 h 843"/>
                <a:gd name="T18" fmla="*/ 506 w 1321"/>
                <a:gd name="T19" fmla="*/ 18 h 843"/>
                <a:gd name="T20" fmla="*/ 471 w 1321"/>
                <a:gd name="T21" fmla="*/ 84 h 843"/>
                <a:gd name="T22" fmla="*/ 379 w 1321"/>
                <a:gd name="T23" fmla="*/ 84 h 843"/>
                <a:gd name="T24" fmla="*/ 0 w 1321"/>
                <a:gd name="T25" fmla="*/ 463 h 843"/>
                <a:gd name="T26" fmla="*/ 379 w 1321"/>
                <a:gd name="T27" fmla="*/ 843 h 843"/>
                <a:gd name="T28" fmla="*/ 1291 w 1321"/>
                <a:gd name="T29" fmla="*/ 843 h 843"/>
                <a:gd name="T30" fmla="*/ 1321 w 1321"/>
                <a:gd name="T31" fmla="*/ 813 h 843"/>
                <a:gd name="T32" fmla="*/ 1291 w 1321"/>
                <a:gd name="T33" fmla="*/ 784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1" h="843">
                  <a:moveTo>
                    <a:pt x="1291" y="784"/>
                  </a:moveTo>
                  <a:lnTo>
                    <a:pt x="379" y="784"/>
                  </a:lnTo>
                  <a:cubicBezTo>
                    <a:pt x="203" y="784"/>
                    <a:pt x="59" y="640"/>
                    <a:pt x="59" y="463"/>
                  </a:cubicBezTo>
                  <a:cubicBezTo>
                    <a:pt x="59" y="287"/>
                    <a:pt x="203" y="143"/>
                    <a:pt x="379" y="143"/>
                  </a:cubicBezTo>
                  <a:lnTo>
                    <a:pt x="489" y="143"/>
                  </a:lnTo>
                  <a:cubicBezTo>
                    <a:pt x="500" y="143"/>
                    <a:pt x="510" y="137"/>
                    <a:pt x="515" y="128"/>
                  </a:cubicBezTo>
                  <a:cubicBezTo>
                    <a:pt x="517" y="126"/>
                    <a:pt x="519" y="123"/>
                    <a:pt x="521" y="120"/>
                  </a:cubicBezTo>
                  <a:cubicBezTo>
                    <a:pt x="531" y="95"/>
                    <a:pt x="542" y="72"/>
                    <a:pt x="556" y="50"/>
                  </a:cubicBezTo>
                  <a:cubicBezTo>
                    <a:pt x="565" y="36"/>
                    <a:pt x="561" y="17"/>
                    <a:pt x="547" y="9"/>
                  </a:cubicBezTo>
                  <a:cubicBezTo>
                    <a:pt x="533" y="0"/>
                    <a:pt x="514" y="4"/>
                    <a:pt x="506" y="18"/>
                  </a:cubicBezTo>
                  <a:cubicBezTo>
                    <a:pt x="493" y="39"/>
                    <a:pt x="481" y="61"/>
                    <a:pt x="471" y="84"/>
                  </a:cubicBezTo>
                  <a:lnTo>
                    <a:pt x="379" y="84"/>
                  </a:lnTo>
                  <a:cubicBezTo>
                    <a:pt x="170" y="84"/>
                    <a:pt x="0" y="254"/>
                    <a:pt x="0" y="463"/>
                  </a:cubicBezTo>
                  <a:cubicBezTo>
                    <a:pt x="0" y="673"/>
                    <a:pt x="170" y="843"/>
                    <a:pt x="379" y="843"/>
                  </a:cubicBezTo>
                  <a:lnTo>
                    <a:pt x="1291" y="843"/>
                  </a:lnTo>
                  <a:cubicBezTo>
                    <a:pt x="1308" y="843"/>
                    <a:pt x="1321" y="830"/>
                    <a:pt x="1321" y="813"/>
                  </a:cubicBezTo>
                  <a:cubicBezTo>
                    <a:pt x="1321" y="797"/>
                    <a:pt x="1308" y="784"/>
                    <a:pt x="1291" y="784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5" name="Freeform 48"/>
            <p:cNvSpPr>
              <a:spLocks/>
            </p:cNvSpPr>
            <p:nvPr/>
          </p:nvSpPr>
          <p:spPr bwMode="auto">
            <a:xfrm>
              <a:off x="5186082" y="2128342"/>
              <a:ext cx="45644" cy="38622"/>
            </a:xfrm>
            <a:custGeom>
              <a:avLst/>
              <a:gdLst>
                <a:gd name="T0" fmla="*/ 40 w 70"/>
                <a:gd name="T1" fmla="*/ 0 h 59"/>
                <a:gd name="T2" fmla="*/ 30 w 70"/>
                <a:gd name="T3" fmla="*/ 0 h 59"/>
                <a:gd name="T4" fmla="*/ 0 w 70"/>
                <a:gd name="T5" fmla="*/ 29 h 59"/>
                <a:gd name="T6" fmla="*/ 30 w 70"/>
                <a:gd name="T7" fmla="*/ 59 h 59"/>
                <a:gd name="T8" fmla="*/ 40 w 70"/>
                <a:gd name="T9" fmla="*/ 59 h 59"/>
                <a:gd name="T10" fmla="*/ 70 w 70"/>
                <a:gd name="T11" fmla="*/ 29 h 59"/>
                <a:gd name="T12" fmla="*/ 40 w 7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9">
                  <a:moveTo>
                    <a:pt x="40" y="0"/>
                  </a:moveTo>
                  <a:lnTo>
                    <a:pt x="30" y="0"/>
                  </a:ln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lnTo>
                    <a:pt x="40" y="59"/>
                  </a:lnTo>
                  <a:cubicBezTo>
                    <a:pt x="56" y="59"/>
                    <a:pt x="70" y="46"/>
                    <a:pt x="70" y="29"/>
                  </a:cubicBezTo>
                  <a:cubicBezTo>
                    <a:pt x="70" y="13"/>
                    <a:pt x="56" y="0"/>
                    <a:pt x="40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4669962" y="1469441"/>
              <a:ext cx="889458" cy="697522"/>
            </a:xfrm>
            <a:custGeom>
              <a:avLst/>
              <a:gdLst>
                <a:gd name="T0" fmla="*/ 999 w 1378"/>
                <a:gd name="T1" fmla="*/ 321 h 1080"/>
                <a:gd name="T2" fmla="*/ 899 w 1378"/>
                <a:gd name="T3" fmla="*/ 321 h 1080"/>
                <a:gd name="T4" fmla="*/ 415 w 1378"/>
                <a:gd name="T5" fmla="*/ 0 h 1080"/>
                <a:gd name="T6" fmla="*/ 11 w 1378"/>
                <a:gd name="T7" fmla="*/ 184 h 1080"/>
                <a:gd name="T8" fmla="*/ 14 w 1378"/>
                <a:gd name="T9" fmla="*/ 226 h 1080"/>
                <a:gd name="T10" fmla="*/ 56 w 1378"/>
                <a:gd name="T11" fmla="*/ 223 h 1080"/>
                <a:gd name="T12" fmla="*/ 415 w 1378"/>
                <a:gd name="T13" fmla="*/ 60 h 1080"/>
                <a:gd name="T14" fmla="*/ 853 w 1378"/>
                <a:gd name="T15" fmla="*/ 363 h 1080"/>
                <a:gd name="T16" fmla="*/ 880 w 1378"/>
                <a:gd name="T17" fmla="*/ 380 h 1080"/>
                <a:gd name="T18" fmla="*/ 882 w 1378"/>
                <a:gd name="T19" fmla="*/ 380 h 1080"/>
                <a:gd name="T20" fmla="*/ 883 w 1378"/>
                <a:gd name="T21" fmla="*/ 380 h 1080"/>
                <a:gd name="T22" fmla="*/ 999 w 1378"/>
                <a:gd name="T23" fmla="*/ 380 h 1080"/>
                <a:gd name="T24" fmla="*/ 1319 w 1378"/>
                <a:gd name="T25" fmla="*/ 700 h 1080"/>
                <a:gd name="T26" fmla="*/ 999 w 1378"/>
                <a:gd name="T27" fmla="*/ 1021 h 1080"/>
                <a:gd name="T28" fmla="*/ 927 w 1378"/>
                <a:gd name="T29" fmla="*/ 1021 h 1080"/>
                <a:gd name="T30" fmla="*/ 898 w 1378"/>
                <a:gd name="T31" fmla="*/ 1050 h 1080"/>
                <a:gd name="T32" fmla="*/ 927 w 1378"/>
                <a:gd name="T33" fmla="*/ 1080 h 1080"/>
                <a:gd name="T34" fmla="*/ 999 w 1378"/>
                <a:gd name="T35" fmla="*/ 1080 h 1080"/>
                <a:gd name="T36" fmla="*/ 1378 w 1378"/>
                <a:gd name="T37" fmla="*/ 700 h 1080"/>
                <a:gd name="T38" fmla="*/ 999 w 1378"/>
                <a:gd name="T39" fmla="*/ 321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78" h="1080">
                  <a:moveTo>
                    <a:pt x="999" y="321"/>
                  </a:moveTo>
                  <a:lnTo>
                    <a:pt x="899" y="321"/>
                  </a:lnTo>
                  <a:cubicBezTo>
                    <a:pt x="805" y="128"/>
                    <a:pt x="613" y="0"/>
                    <a:pt x="415" y="0"/>
                  </a:cubicBezTo>
                  <a:cubicBezTo>
                    <a:pt x="260" y="0"/>
                    <a:pt x="113" y="67"/>
                    <a:pt x="11" y="184"/>
                  </a:cubicBezTo>
                  <a:cubicBezTo>
                    <a:pt x="0" y="197"/>
                    <a:pt x="2" y="215"/>
                    <a:pt x="14" y="226"/>
                  </a:cubicBezTo>
                  <a:cubicBezTo>
                    <a:pt x="26" y="237"/>
                    <a:pt x="45" y="236"/>
                    <a:pt x="56" y="223"/>
                  </a:cubicBezTo>
                  <a:cubicBezTo>
                    <a:pt x="147" y="119"/>
                    <a:pt x="278" y="60"/>
                    <a:pt x="415" y="60"/>
                  </a:cubicBezTo>
                  <a:cubicBezTo>
                    <a:pt x="596" y="60"/>
                    <a:pt x="772" y="181"/>
                    <a:pt x="853" y="363"/>
                  </a:cubicBezTo>
                  <a:cubicBezTo>
                    <a:pt x="858" y="374"/>
                    <a:pt x="868" y="380"/>
                    <a:pt x="880" y="380"/>
                  </a:cubicBezTo>
                  <a:cubicBezTo>
                    <a:pt x="880" y="380"/>
                    <a:pt x="881" y="380"/>
                    <a:pt x="882" y="380"/>
                  </a:cubicBezTo>
                  <a:cubicBezTo>
                    <a:pt x="882" y="380"/>
                    <a:pt x="883" y="380"/>
                    <a:pt x="883" y="380"/>
                  </a:cubicBezTo>
                  <a:lnTo>
                    <a:pt x="999" y="380"/>
                  </a:lnTo>
                  <a:cubicBezTo>
                    <a:pt x="1175" y="380"/>
                    <a:pt x="1319" y="524"/>
                    <a:pt x="1319" y="700"/>
                  </a:cubicBezTo>
                  <a:cubicBezTo>
                    <a:pt x="1319" y="877"/>
                    <a:pt x="1175" y="1021"/>
                    <a:pt x="999" y="1021"/>
                  </a:cubicBezTo>
                  <a:lnTo>
                    <a:pt x="927" y="1021"/>
                  </a:lnTo>
                  <a:cubicBezTo>
                    <a:pt x="911" y="1021"/>
                    <a:pt x="898" y="1034"/>
                    <a:pt x="898" y="1050"/>
                  </a:cubicBezTo>
                  <a:cubicBezTo>
                    <a:pt x="898" y="1067"/>
                    <a:pt x="911" y="1080"/>
                    <a:pt x="927" y="1080"/>
                  </a:cubicBezTo>
                  <a:lnTo>
                    <a:pt x="999" y="1080"/>
                  </a:lnTo>
                  <a:cubicBezTo>
                    <a:pt x="1208" y="1080"/>
                    <a:pt x="1378" y="910"/>
                    <a:pt x="1378" y="700"/>
                  </a:cubicBezTo>
                  <a:cubicBezTo>
                    <a:pt x="1378" y="491"/>
                    <a:pt x="1208" y="321"/>
                    <a:pt x="999" y="32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008191" y="1597008"/>
              <a:ext cx="449410" cy="310140"/>
            </a:xfrm>
            <a:custGeom>
              <a:avLst/>
              <a:gdLst>
                <a:gd name="T0" fmla="*/ 282 w 696"/>
                <a:gd name="T1" fmla="*/ 302 h 480"/>
                <a:gd name="T2" fmla="*/ 285 w 696"/>
                <a:gd name="T3" fmla="*/ 302 h 480"/>
                <a:gd name="T4" fmla="*/ 388 w 696"/>
                <a:gd name="T5" fmla="*/ 302 h 480"/>
                <a:gd name="T6" fmla="*/ 650 w 696"/>
                <a:gd name="T7" fmla="*/ 467 h 480"/>
                <a:gd name="T8" fmla="*/ 670 w 696"/>
                <a:gd name="T9" fmla="*/ 480 h 480"/>
                <a:gd name="T10" fmla="*/ 680 w 696"/>
                <a:gd name="T11" fmla="*/ 478 h 480"/>
                <a:gd name="T12" fmla="*/ 690 w 696"/>
                <a:gd name="T13" fmla="*/ 448 h 480"/>
                <a:gd name="T14" fmla="*/ 388 w 696"/>
                <a:gd name="T15" fmla="*/ 258 h 480"/>
                <a:gd name="T16" fmla="*/ 293 w 696"/>
                <a:gd name="T17" fmla="*/ 258 h 480"/>
                <a:gd name="T18" fmla="*/ 34 w 696"/>
                <a:gd name="T19" fmla="*/ 5 h 480"/>
                <a:gd name="T20" fmla="*/ 5 w 696"/>
                <a:gd name="T21" fmla="*/ 17 h 480"/>
                <a:gd name="T22" fmla="*/ 17 w 696"/>
                <a:gd name="T23" fmla="*/ 46 h 480"/>
                <a:gd name="T24" fmla="*/ 258 w 696"/>
                <a:gd name="T25" fmla="*/ 289 h 480"/>
                <a:gd name="T26" fmla="*/ 279 w 696"/>
                <a:gd name="T27" fmla="*/ 302 h 480"/>
                <a:gd name="T28" fmla="*/ 282 w 696"/>
                <a:gd name="T29" fmla="*/ 30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6" h="480">
                  <a:moveTo>
                    <a:pt x="282" y="302"/>
                  </a:moveTo>
                  <a:cubicBezTo>
                    <a:pt x="283" y="302"/>
                    <a:pt x="284" y="302"/>
                    <a:pt x="285" y="302"/>
                  </a:cubicBezTo>
                  <a:lnTo>
                    <a:pt x="388" y="302"/>
                  </a:lnTo>
                  <a:cubicBezTo>
                    <a:pt x="499" y="302"/>
                    <a:pt x="602" y="367"/>
                    <a:pt x="650" y="467"/>
                  </a:cubicBezTo>
                  <a:cubicBezTo>
                    <a:pt x="654" y="475"/>
                    <a:pt x="662" y="480"/>
                    <a:pt x="670" y="480"/>
                  </a:cubicBezTo>
                  <a:cubicBezTo>
                    <a:pt x="674" y="480"/>
                    <a:pt x="677" y="479"/>
                    <a:pt x="680" y="478"/>
                  </a:cubicBezTo>
                  <a:cubicBezTo>
                    <a:pt x="691" y="472"/>
                    <a:pt x="696" y="459"/>
                    <a:pt x="690" y="448"/>
                  </a:cubicBezTo>
                  <a:cubicBezTo>
                    <a:pt x="634" y="332"/>
                    <a:pt x="516" y="258"/>
                    <a:pt x="388" y="258"/>
                  </a:cubicBezTo>
                  <a:lnTo>
                    <a:pt x="293" y="258"/>
                  </a:lnTo>
                  <a:cubicBezTo>
                    <a:pt x="238" y="144"/>
                    <a:pt x="145" y="52"/>
                    <a:pt x="34" y="5"/>
                  </a:cubicBezTo>
                  <a:cubicBezTo>
                    <a:pt x="23" y="0"/>
                    <a:pt x="10" y="6"/>
                    <a:pt x="5" y="17"/>
                  </a:cubicBezTo>
                  <a:cubicBezTo>
                    <a:pt x="0" y="28"/>
                    <a:pt x="5" y="41"/>
                    <a:pt x="17" y="46"/>
                  </a:cubicBezTo>
                  <a:cubicBezTo>
                    <a:pt x="121" y="91"/>
                    <a:pt x="210" y="179"/>
                    <a:pt x="258" y="289"/>
                  </a:cubicBezTo>
                  <a:cubicBezTo>
                    <a:pt x="262" y="297"/>
                    <a:pt x="270" y="302"/>
                    <a:pt x="279" y="302"/>
                  </a:cubicBezTo>
                  <a:cubicBezTo>
                    <a:pt x="280" y="302"/>
                    <a:pt x="281" y="302"/>
                    <a:pt x="282" y="302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5437705" y="1909489"/>
              <a:ext cx="37451" cy="77242"/>
            </a:xfrm>
            <a:custGeom>
              <a:avLst/>
              <a:gdLst>
                <a:gd name="T0" fmla="*/ 3 w 59"/>
                <a:gd name="T1" fmla="*/ 31 h 121"/>
                <a:gd name="T2" fmla="*/ 14 w 59"/>
                <a:gd name="T3" fmla="*/ 99 h 121"/>
                <a:gd name="T4" fmla="*/ 36 w 59"/>
                <a:gd name="T5" fmla="*/ 121 h 121"/>
                <a:gd name="T6" fmla="*/ 37 w 59"/>
                <a:gd name="T7" fmla="*/ 121 h 121"/>
                <a:gd name="T8" fmla="*/ 58 w 59"/>
                <a:gd name="T9" fmla="*/ 98 h 121"/>
                <a:gd name="T10" fmla="*/ 46 w 59"/>
                <a:gd name="T11" fmla="*/ 18 h 121"/>
                <a:gd name="T12" fmla="*/ 18 w 59"/>
                <a:gd name="T13" fmla="*/ 3 h 121"/>
                <a:gd name="T14" fmla="*/ 3 w 59"/>
                <a:gd name="T15" fmla="*/ 3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21">
                  <a:moveTo>
                    <a:pt x="3" y="31"/>
                  </a:moveTo>
                  <a:cubicBezTo>
                    <a:pt x="9" y="53"/>
                    <a:pt x="13" y="76"/>
                    <a:pt x="14" y="99"/>
                  </a:cubicBezTo>
                  <a:cubicBezTo>
                    <a:pt x="14" y="111"/>
                    <a:pt x="24" y="121"/>
                    <a:pt x="36" y="121"/>
                  </a:cubicBezTo>
                  <a:lnTo>
                    <a:pt x="37" y="121"/>
                  </a:lnTo>
                  <a:cubicBezTo>
                    <a:pt x="49" y="120"/>
                    <a:pt x="59" y="110"/>
                    <a:pt x="58" y="98"/>
                  </a:cubicBezTo>
                  <a:cubicBezTo>
                    <a:pt x="57" y="71"/>
                    <a:pt x="53" y="44"/>
                    <a:pt x="46" y="18"/>
                  </a:cubicBezTo>
                  <a:cubicBezTo>
                    <a:pt x="42" y="7"/>
                    <a:pt x="30" y="0"/>
                    <a:pt x="18" y="3"/>
                  </a:cubicBezTo>
                  <a:cubicBezTo>
                    <a:pt x="6" y="7"/>
                    <a:pt x="0" y="19"/>
                    <a:pt x="3" y="3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pic>
        <p:nvPicPr>
          <p:cNvPr id="41" name="그림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10745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 유치 계획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79376" y="1844824"/>
            <a:ext cx="3330830" cy="1325919"/>
            <a:chOff x="1026337" y="2924944"/>
            <a:chExt cx="3330830" cy="1325919"/>
          </a:xfrm>
        </p:grpSpPr>
        <p:sp>
          <p:nvSpPr>
            <p:cNvPr id="6" name="TextBox 5"/>
            <p:cNvSpPr txBox="1"/>
            <p:nvPr/>
          </p:nvSpPr>
          <p:spPr>
            <a:xfrm>
              <a:off x="1026337" y="3296756"/>
              <a:ext cx="3330830" cy="954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프로그램 개발 상용화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공인중개사 전용 공유오피스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사업 안정화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lvl="0" algn="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고도화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Text Box 8"/>
            <p:cNvSpPr txBox="1">
              <a:spLocks noChangeArrowheads="1"/>
            </p:cNvSpPr>
            <p:nvPr/>
          </p:nvSpPr>
          <p:spPr bwMode="auto">
            <a:xfrm>
              <a:off x="1026337" y="2924944"/>
              <a:ext cx="333083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클라우드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펀딩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30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억 유치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35360" y="4581128"/>
            <a:ext cx="3563175" cy="1470516"/>
            <a:chOff x="793992" y="2564904"/>
            <a:chExt cx="3563175" cy="1470516"/>
          </a:xfrm>
        </p:grpSpPr>
        <p:sp>
          <p:nvSpPr>
            <p:cNvPr id="9" name="TextBox 8"/>
            <p:cNvSpPr txBox="1"/>
            <p:nvPr/>
          </p:nvSpPr>
          <p:spPr>
            <a:xfrm>
              <a:off x="793992" y="3296756"/>
              <a:ext cx="3563175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기존 부동산 시장 선점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온 국민 필수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앱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으로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각인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새로운 시장의 안정화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Text Box 8"/>
            <p:cNvSpPr txBox="1">
              <a:spLocks noChangeArrowheads="1"/>
            </p:cNvSpPr>
            <p:nvPr/>
          </p:nvSpPr>
          <p:spPr bwMode="auto">
            <a:xfrm>
              <a:off x="1207754" y="2564904"/>
              <a:ext cx="3114630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자산 </a:t>
              </a: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운용사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400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억 투자유치 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  <a:p>
              <a:pPr algn="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또는 기술 특례 상장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328248" y="1772816"/>
            <a:ext cx="3600400" cy="1110476"/>
            <a:chOff x="1746417" y="2924944"/>
            <a:chExt cx="3600400" cy="1110476"/>
          </a:xfrm>
        </p:grpSpPr>
        <p:sp>
          <p:nvSpPr>
            <p:cNvPr id="12" name="TextBox 11"/>
            <p:cNvSpPr txBox="1"/>
            <p:nvPr/>
          </p:nvSpPr>
          <p:spPr>
            <a:xfrm>
              <a:off x="1746417" y="3296756"/>
              <a:ext cx="3600400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 전국 확대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점진적 마케팅 시장 확장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신규 시장 안정화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Text Box 8"/>
            <p:cNvSpPr txBox="1">
              <a:spLocks noChangeArrowheads="1"/>
            </p:cNvSpPr>
            <p:nvPr/>
          </p:nvSpPr>
          <p:spPr bwMode="auto">
            <a:xfrm>
              <a:off x="1746417" y="2924944"/>
              <a:ext cx="3055236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벤처캐피탈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50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억 투자 유치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8503136" y="4407922"/>
            <a:ext cx="1232357" cy="1248678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Freeform 5"/>
          <p:cNvSpPr>
            <a:spLocks noEditPoints="1"/>
          </p:cNvSpPr>
          <p:nvPr/>
        </p:nvSpPr>
        <p:spPr bwMode="auto">
          <a:xfrm>
            <a:off x="2423508" y="3849936"/>
            <a:ext cx="452995" cy="458994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rgbClr val="A8BAEC"/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2722267" y="3356992"/>
            <a:ext cx="646200" cy="654757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Freeform 5"/>
          <p:cNvSpPr>
            <a:spLocks noEditPoints="1"/>
          </p:cNvSpPr>
          <p:nvPr/>
        </p:nvSpPr>
        <p:spPr bwMode="auto">
          <a:xfrm rot="516516">
            <a:off x="2841521" y="3998953"/>
            <a:ext cx="547919" cy="555176"/>
          </a:xfrm>
          <a:custGeom>
            <a:avLst/>
            <a:gdLst>
              <a:gd name="T0" fmla="*/ 830 w 906"/>
              <a:gd name="T1" fmla="*/ 452 h 918"/>
              <a:gd name="T2" fmla="*/ 906 w 906"/>
              <a:gd name="T3" fmla="*/ 380 h 918"/>
              <a:gd name="T4" fmla="*/ 896 w 906"/>
              <a:gd name="T5" fmla="*/ 340 h 918"/>
              <a:gd name="T6" fmla="*/ 828 w 906"/>
              <a:gd name="T7" fmla="*/ 330 h 918"/>
              <a:gd name="T8" fmla="*/ 780 w 906"/>
              <a:gd name="T9" fmla="*/ 272 h 918"/>
              <a:gd name="T10" fmla="*/ 826 w 906"/>
              <a:gd name="T11" fmla="*/ 192 h 918"/>
              <a:gd name="T12" fmla="*/ 790 w 906"/>
              <a:gd name="T13" fmla="*/ 156 h 918"/>
              <a:gd name="T14" fmla="*/ 694 w 906"/>
              <a:gd name="T15" fmla="*/ 168 h 918"/>
              <a:gd name="T16" fmla="*/ 662 w 906"/>
              <a:gd name="T17" fmla="*/ 122 h 918"/>
              <a:gd name="T18" fmla="*/ 668 w 906"/>
              <a:gd name="T19" fmla="*/ 52 h 918"/>
              <a:gd name="T20" fmla="*/ 602 w 906"/>
              <a:gd name="T21" fmla="*/ 66 h 918"/>
              <a:gd name="T22" fmla="*/ 548 w 906"/>
              <a:gd name="T23" fmla="*/ 94 h 918"/>
              <a:gd name="T24" fmla="*/ 494 w 906"/>
              <a:gd name="T25" fmla="*/ 64 h 918"/>
              <a:gd name="T26" fmla="*/ 452 w 906"/>
              <a:gd name="T27" fmla="*/ 0 h 918"/>
              <a:gd name="T28" fmla="*/ 408 w 906"/>
              <a:gd name="T29" fmla="*/ 84 h 918"/>
              <a:gd name="T30" fmla="*/ 358 w 906"/>
              <a:gd name="T31" fmla="*/ 94 h 918"/>
              <a:gd name="T32" fmla="*/ 290 w 906"/>
              <a:gd name="T33" fmla="*/ 50 h 918"/>
              <a:gd name="T34" fmla="*/ 238 w 906"/>
              <a:gd name="T35" fmla="*/ 52 h 918"/>
              <a:gd name="T36" fmla="*/ 250 w 906"/>
              <a:gd name="T37" fmla="*/ 142 h 918"/>
              <a:gd name="T38" fmla="*/ 212 w 906"/>
              <a:gd name="T39" fmla="*/ 168 h 918"/>
              <a:gd name="T40" fmla="*/ 110 w 906"/>
              <a:gd name="T41" fmla="*/ 154 h 918"/>
              <a:gd name="T42" fmla="*/ 80 w 906"/>
              <a:gd name="T43" fmla="*/ 192 h 918"/>
              <a:gd name="T44" fmla="*/ 116 w 906"/>
              <a:gd name="T45" fmla="*/ 288 h 918"/>
              <a:gd name="T46" fmla="*/ 78 w 906"/>
              <a:gd name="T47" fmla="*/ 330 h 918"/>
              <a:gd name="T48" fmla="*/ 8 w 906"/>
              <a:gd name="T49" fmla="*/ 344 h 918"/>
              <a:gd name="T50" fmla="*/ 0 w 906"/>
              <a:gd name="T51" fmla="*/ 380 h 918"/>
              <a:gd name="T52" fmla="*/ 76 w 906"/>
              <a:gd name="T53" fmla="*/ 458 h 918"/>
              <a:gd name="T54" fmla="*/ 18 w 906"/>
              <a:gd name="T55" fmla="*/ 526 h 918"/>
              <a:gd name="T56" fmla="*/ 8 w 906"/>
              <a:gd name="T57" fmla="*/ 574 h 918"/>
              <a:gd name="T58" fmla="*/ 54 w 906"/>
              <a:gd name="T59" fmla="*/ 586 h 918"/>
              <a:gd name="T60" fmla="*/ 116 w 906"/>
              <a:gd name="T61" fmla="*/ 628 h 918"/>
              <a:gd name="T62" fmla="*/ 92 w 906"/>
              <a:gd name="T63" fmla="*/ 708 h 918"/>
              <a:gd name="T64" fmla="*/ 110 w 906"/>
              <a:gd name="T65" fmla="*/ 764 h 918"/>
              <a:gd name="T66" fmla="*/ 198 w 906"/>
              <a:gd name="T67" fmla="*/ 736 h 918"/>
              <a:gd name="T68" fmla="*/ 250 w 906"/>
              <a:gd name="T69" fmla="*/ 776 h 918"/>
              <a:gd name="T70" fmla="*/ 234 w 906"/>
              <a:gd name="T71" fmla="*/ 862 h 918"/>
              <a:gd name="T72" fmla="*/ 290 w 906"/>
              <a:gd name="T73" fmla="*/ 868 h 918"/>
              <a:gd name="T74" fmla="*/ 354 w 906"/>
              <a:gd name="T75" fmla="*/ 822 h 918"/>
              <a:gd name="T76" fmla="*/ 408 w 906"/>
              <a:gd name="T77" fmla="*/ 832 h 918"/>
              <a:gd name="T78" fmla="*/ 436 w 906"/>
              <a:gd name="T79" fmla="*/ 918 h 918"/>
              <a:gd name="T80" fmla="*/ 494 w 906"/>
              <a:gd name="T81" fmla="*/ 854 h 918"/>
              <a:gd name="T82" fmla="*/ 544 w 906"/>
              <a:gd name="T83" fmla="*/ 824 h 918"/>
              <a:gd name="T84" fmla="*/ 602 w 906"/>
              <a:gd name="T85" fmla="*/ 852 h 918"/>
              <a:gd name="T86" fmla="*/ 652 w 906"/>
              <a:gd name="T87" fmla="*/ 872 h 918"/>
              <a:gd name="T88" fmla="*/ 662 w 906"/>
              <a:gd name="T89" fmla="*/ 796 h 918"/>
              <a:gd name="T90" fmla="*/ 690 w 906"/>
              <a:gd name="T91" fmla="*/ 752 h 918"/>
              <a:gd name="T92" fmla="*/ 790 w 906"/>
              <a:gd name="T93" fmla="*/ 762 h 918"/>
              <a:gd name="T94" fmla="*/ 822 w 906"/>
              <a:gd name="T95" fmla="*/ 732 h 918"/>
              <a:gd name="T96" fmla="*/ 780 w 906"/>
              <a:gd name="T97" fmla="*/ 646 h 918"/>
              <a:gd name="T98" fmla="*/ 808 w 906"/>
              <a:gd name="T99" fmla="*/ 586 h 918"/>
              <a:gd name="T100" fmla="*/ 896 w 906"/>
              <a:gd name="T101" fmla="*/ 578 h 918"/>
              <a:gd name="T102" fmla="*/ 904 w 906"/>
              <a:gd name="T103" fmla="*/ 544 h 918"/>
              <a:gd name="T104" fmla="*/ 370 w 906"/>
              <a:gd name="T105" fmla="*/ 724 h 918"/>
              <a:gd name="T106" fmla="*/ 182 w 906"/>
              <a:gd name="T107" fmla="*/ 514 h 918"/>
              <a:gd name="T108" fmla="*/ 258 w 906"/>
              <a:gd name="T109" fmla="*/ 262 h 918"/>
              <a:gd name="T110" fmla="*/ 508 w 906"/>
              <a:gd name="T111" fmla="*/ 188 h 918"/>
              <a:gd name="T112" fmla="*/ 718 w 906"/>
              <a:gd name="T113" fmla="*/ 376 h 918"/>
              <a:gd name="T114" fmla="*/ 666 w 906"/>
              <a:gd name="T115" fmla="*/ 634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906" h="918">
                <a:moveTo>
                  <a:pt x="846" y="506"/>
                </a:moveTo>
                <a:lnTo>
                  <a:pt x="846" y="506"/>
                </a:lnTo>
                <a:lnTo>
                  <a:pt x="828" y="498"/>
                </a:lnTo>
                <a:lnTo>
                  <a:pt x="828" y="498"/>
                </a:lnTo>
                <a:lnTo>
                  <a:pt x="828" y="486"/>
                </a:lnTo>
                <a:lnTo>
                  <a:pt x="828" y="486"/>
                </a:lnTo>
                <a:lnTo>
                  <a:pt x="830" y="466"/>
                </a:lnTo>
                <a:lnTo>
                  <a:pt x="830" y="466"/>
                </a:lnTo>
                <a:lnTo>
                  <a:pt x="830" y="458"/>
                </a:lnTo>
                <a:lnTo>
                  <a:pt x="830" y="458"/>
                </a:lnTo>
                <a:lnTo>
                  <a:pt x="830" y="452"/>
                </a:lnTo>
                <a:lnTo>
                  <a:pt x="830" y="452"/>
                </a:lnTo>
                <a:lnTo>
                  <a:pt x="828" y="432"/>
                </a:lnTo>
                <a:lnTo>
                  <a:pt x="828" y="432"/>
                </a:lnTo>
                <a:lnTo>
                  <a:pt x="828" y="420"/>
                </a:lnTo>
                <a:lnTo>
                  <a:pt x="828" y="420"/>
                </a:lnTo>
                <a:lnTo>
                  <a:pt x="846" y="412"/>
                </a:lnTo>
                <a:lnTo>
                  <a:pt x="846" y="412"/>
                </a:lnTo>
                <a:lnTo>
                  <a:pt x="888" y="390"/>
                </a:lnTo>
                <a:lnTo>
                  <a:pt x="888" y="390"/>
                </a:lnTo>
                <a:lnTo>
                  <a:pt x="906" y="380"/>
                </a:lnTo>
                <a:lnTo>
                  <a:pt x="906" y="380"/>
                </a:lnTo>
                <a:lnTo>
                  <a:pt x="904" y="374"/>
                </a:lnTo>
                <a:lnTo>
                  <a:pt x="904" y="374"/>
                </a:lnTo>
                <a:lnTo>
                  <a:pt x="902" y="366"/>
                </a:lnTo>
                <a:lnTo>
                  <a:pt x="902" y="366"/>
                </a:lnTo>
                <a:lnTo>
                  <a:pt x="900" y="356"/>
                </a:lnTo>
                <a:lnTo>
                  <a:pt x="900" y="356"/>
                </a:lnTo>
                <a:lnTo>
                  <a:pt x="898" y="348"/>
                </a:lnTo>
                <a:lnTo>
                  <a:pt x="898" y="348"/>
                </a:lnTo>
                <a:lnTo>
                  <a:pt x="898" y="344"/>
                </a:lnTo>
                <a:lnTo>
                  <a:pt x="898" y="344"/>
                </a:lnTo>
                <a:lnTo>
                  <a:pt x="896" y="340"/>
                </a:lnTo>
                <a:lnTo>
                  <a:pt x="896" y="340"/>
                </a:lnTo>
                <a:lnTo>
                  <a:pt x="894" y="332"/>
                </a:lnTo>
                <a:lnTo>
                  <a:pt x="894" y="332"/>
                </a:lnTo>
                <a:lnTo>
                  <a:pt x="874" y="332"/>
                </a:lnTo>
                <a:lnTo>
                  <a:pt x="874" y="332"/>
                </a:lnTo>
                <a:lnTo>
                  <a:pt x="864" y="330"/>
                </a:lnTo>
                <a:lnTo>
                  <a:pt x="864" y="330"/>
                </a:lnTo>
                <a:lnTo>
                  <a:pt x="852" y="330"/>
                </a:lnTo>
                <a:lnTo>
                  <a:pt x="852" y="330"/>
                </a:lnTo>
                <a:lnTo>
                  <a:pt x="828" y="330"/>
                </a:lnTo>
                <a:lnTo>
                  <a:pt x="828" y="330"/>
                </a:lnTo>
                <a:lnTo>
                  <a:pt x="808" y="332"/>
                </a:lnTo>
                <a:lnTo>
                  <a:pt x="808" y="332"/>
                </a:lnTo>
                <a:lnTo>
                  <a:pt x="804" y="320"/>
                </a:lnTo>
                <a:lnTo>
                  <a:pt x="804" y="320"/>
                </a:lnTo>
                <a:lnTo>
                  <a:pt x="796" y="302"/>
                </a:lnTo>
                <a:lnTo>
                  <a:pt x="796" y="302"/>
                </a:lnTo>
                <a:lnTo>
                  <a:pt x="792" y="296"/>
                </a:lnTo>
                <a:lnTo>
                  <a:pt x="792" y="296"/>
                </a:lnTo>
                <a:lnTo>
                  <a:pt x="790" y="288"/>
                </a:lnTo>
                <a:lnTo>
                  <a:pt x="790" y="288"/>
                </a:lnTo>
                <a:lnTo>
                  <a:pt x="780" y="272"/>
                </a:lnTo>
                <a:lnTo>
                  <a:pt x="780" y="272"/>
                </a:lnTo>
                <a:lnTo>
                  <a:pt x="778" y="266"/>
                </a:lnTo>
                <a:lnTo>
                  <a:pt x="778" y="266"/>
                </a:lnTo>
                <a:lnTo>
                  <a:pt x="774" y="262"/>
                </a:lnTo>
                <a:lnTo>
                  <a:pt x="774" y="262"/>
                </a:lnTo>
                <a:lnTo>
                  <a:pt x="788" y="246"/>
                </a:lnTo>
                <a:lnTo>
                  <a:pt x="788" y="246"/>
                </a:lnTo>
                <a:lnTo>
                  <a:pt x="814" y="210"/>
                </a:lnTo>
                <a:lnTo>
                  <a:pt x="814" y="210"/>
                </a:lnTo>
                <a:lnTo>
                  <a:pt x="826" y="192"/>
                </a:lnTo>
                <a:lnTo>
                  <a:pt x="826" y="192"/>
                </a:lnTo>
                <a:lnTo>
                  <a:pt x="822" y="186"/>
                </a:lnTo>
                <a:lnTo>
                  <a:pt x="822" y="186"/>
                </a:lnTo>
                <a:lnTo>
                  <a:pt x="812" y="172"/>
                </a:lnTo>
                <a:lnTo>
                  <a:pt x="812" y="172"/>
                </a:lnTo>
                <a:lnTo>
                  <a:pt x="806" y="166"/>
                </a:lnTo>
                <a:lnTo>
                  <a:pt x="806" y="166"/>
                </a:lnTo>
                <a:lnTo>
                  <a:pt x="802" y="160"/>
                </a:lnTo>
                <a:lnTo>
                  <a:pt x="802" y="160"/>
                </a:lnTo>
                <a:lnTo>
                  <a:pt x="796" y="154"/>
                </a:lnTo>
                <a:lnTo>
                  <a:pt x="796" y="154"/>
                </a:lnTo>
                <a:lnTo>
                  <a:pt x="790" y="156"/>
                </a:lnTo>
                <a:lnTo>
                  <a:pt x="790" y="156"/>
                </a:lnTo>
                <a:lnTo>
                  <a:pt x="776" y="162"/>
                </a:lnTo>
                <a:lnTo>
                  <a:pt x="776" y="162"/>
                </a:lnTo>
                <a:lnTo>
                  <a:pt x="736" y="180"/>
                </a:lnTo>
                <a:lnTo>
                  <a:pt x="736" y="180"/>
                </a:lnTo>
                <a:lnTo>
                  <a:pt x="718" y="190"/>
                </a:lnTo>
                <a:lnTo>
                  <a:pt x="718" y="190"/>
                </a:lnTo>
                <a:lnTo>
                  <a:pt x="708" y="182"/>
                </a:lnTo>
                <a:lnTo>
                  <a:pt x="708" y="182"/>
                </a:lnTo>
                <a:lnTo>
                  <a:pt x="694" y="168"/>
                </a:lnTo>
                <a:lnTo>
                  <a:pt x="694" y="168"/>
                </a:lnTo>
                <a:lnTo>
                  <a:pt x="690" y="166"/>
                </a:lnTo>
                <a:lnTo>
                  <a:pt x="690" y="166"/>
                </a:lnTo>
                <a:lnTo>
                  <a:pt x="688" y="164"/>
                </a:lnTo>
                <a:lnTo>
                  <a:pt x="688" y="164"/>
                </a:lnTo>
                <a:lnTo>
                  <a:pt x="682" y="160"/>
                </a:lnTo>
                <a:lnTo>
                  <a:pt x="682" y="160"/>
                </a:lnTo>
                <a:lnTo>
                  <a:pt x="666" y="148"/>
                </a:lnTo>
                <a:lnTo>
                  <a:pt x="666" y="148"/>
                </a:lnTo>
                <a:lnTo>
                  <a:pt x="656" y="142"/>
                </a:lnTo>
                <a:lnTo>
                  <a:pt x="656" y="142"/>
                </a:lnTo>
                <a:lnTo>
                  <a:pt x="662" y="122"/>
                </a:lnTo>
                <a:lnTo>
                  <a:pt x="662" y="122"/>
                </a:lnTo>
                <a:lnTo>
                  <a:pt x="666" y="98"/>
                </a:lnTo>
                <a:lnTo>
                  <a:pt x="666" y="98"/>
                </a:lnTo>
                <a:lnTo>
                  <a:pt x="670" y="76"/>
                </a:lnTo>
                <a:lnTo>
                  <a:pt x="670" y="76"/>
                </a:lnTo>
                <a:lnTo>
                  <a:pt x="674" y="56"/>
                </a:lnTo>
                <a:lnTo>
                  <a:pt x="674" y="56"/>
                </a:lnTo>
                <a:lnTo>
                  <a:pt x="672" y="56"/>
                </a:lnTo>
                <a:lnTo>
                  <a:pt x="672" y="56"/>
                </a:lnTo>
                <a:lnTo>
                  <a:pt x="668" y="52"/>
                </a:lnTo>
                <a:lnTo>
                  <a:pt x="668" y="52"/>
                </a:lnTo>
                <a:lnTo>
                  <a:pt x="652" y="44"/>
                </a:lnTo>
                <a:lnTo>
                  <a:pt x="652" y="44"/>
                </a:lnTo>
                <a:lnTo>
                  <a:pt x="636" y="38"/>
                </a:lnTo>
                <a:lnTo>
                  <a:pt x="636" y="38"/>
                </a:lnTo>
                <a:lnTo>
                  <a:pt x="632" y="36"/>
                </a:lnTo>
                <a:lnTo>
                  <a:pt x="632" y="36"/>
                </a:lnTo>
                <a:lnTo>
                  <a:pt x="630" y="34"/>
                </a:lnTo>
                <a:lnTo>
                  <a:pt x="630" y="34"/>
                </a:lnTo>
                <a:lnTo>
                  <a:pt x="616" y="50"/>
                </a:lnTo>
                <a:lnTo>
                  <a:pt x="616" y="50"/>
                </a:lnTo>
                <a:lnTo>
                  <a:pt x="602" y="66"/>
                </a:lnTo>
                <a:lnTo>
                  <a:pt x="602" y="66"/>
                </a:lnTo>
                <a:lnTo>
                  <a:pt x="586" y="86"/>
                </a:lnTo>
                <a:lnTo>
                  <a:pt x="586" y="86"/>
                </a:lnTo>
                <a:lnTo>
                  <a:pt x="574" y="102"/>
                </a:lnTo>
                <a:lnTo>
                  <a:pt x="574" y="102"/>
                </a:lnTo>
                <a:lnTo>
                  <a:pt x="562" y="98"/>
                </a:lnTo>
                <a:lnTo>
                  <a:pt x="562" y="98"/>
                </a:lnTo>
                <a:lnTo>
                  <a:pt x="552" y="96"/>
                </a:lnTo>
                <a:lnTo>
                  <a:pt x="552" y="96"/>
                </a:lnTo>
                <a:lnTo>
                  <a:pt x="548" y="94"/>
                </a:lnTo>
                <a:lnTo>
                  <a:pt x="548" y="94"/>
                </a:lnTo>
                <a:lnTo>
                  <a:pt x="544" y="94"/>
                </a:lnTo>
                <a:lnTo>
                  <a:pt x="544" y="94"/>
                </a:lnTo>
                <a:lnTo>
                  <a:pt x="536" y="92"/>
                </a:lnTo>
                <a:lnTo>
                  <a:pt x="536" y="92"/>
                </a:lnTo>
                <a:lnTo>
                  <a:pt x="530" y="90"/>
                </a:lnTo>
                <a:lnTo>
                  <a:pt x="530" y="90"/>
                </a:lnTo>
                <a:lnTo>
                  <a:pt x="510" y="86"/>
                </a:lnTo>
                <a:lnTo>
                  <a:pt x="510" y="86"/>
                </a:lnTo>
                <a:lnTo>
                  <a:pt x="498" y="84"/>
                </a:lnTo>
                <a:lnTo>
                  <a:pt x="498" y="84"/>
                </a:lnTo>
                <a:lnTo>
                  <a:pt x="494" y="64"/>
                </a:lnTo>
                <a:lnTo>
                  <a:pt x="494" y="64"/>
                </a:lnTo>
                <a:lnTo>
                  <a:pt x="484" y="20"/>
                </a:lnTo>
                <a:lnTo>
                  <a:pt x="484" y="20"/>
                </a:lnTo>
                <a:lnTo>
                  <a:pt x="478" y="0"/>
                </a:lnTo>
                <a:lnTo>
                  <a:pt x="478" y="0"/>
                </a:lnTo>
                <a:lnTo>
                  <a:pt x="476" y="0"/>
                </a:lnTo>
                <a:lnTo>
                  <a:pt x="476" y="0"/>
                </a:lnTo>
                <a:lnTo>
                  <a:pt x="470" y="0"/>
                </a:lnTo>
                <a:lnTo>
                  <a:pt x="470" y="0"/>
                </a:lnTo>
                <a:lnTo>
                  <a:pt x="452" y="0"/>
                </a:lnTo>
                <a:lnTo>
                  <a:pt x="452" y="0"/>
                </a:lnTo>
                <a:lnTo>
                  <a:pt x="436" y="0"/>
                </a:lnTo>
                <a:lnTo>
                  <a:pt x="436" y="0"/>
                </a:lnTo>
                <a:lnTo>
                  <a:pt x="430" y="0"/>
                </a:lnTo>
                <a:lnTo>
                  <a:pt x="430" y="0"/>
                </a:lnTo>
                <a:lnTo>
                  <a:pt x="428" y="0"/>
                </a:lnTo>
                <a:lnTo>
                  <a:pt x="428" y="0"/>
                </a:lnTo>
                <a:lnTo>
                  <a:pt x="422" y="20"/>
                </a:lnTo>
                <a:lnTo>
                  <a:pt x="422" y="20"/>
                </a:lnTo>
                <a:lnTo>
                  <a:pt x="412" y="64"/>
                </a:lnTo>
                <a:lnTo>
                  <a:pt x="412" y="64"/>
                </a:lnTo>
                <a:lnTo>
                  <a:pt x="408" y="84"/>
                </a:lnTo>
                <a:lnTo>
                  <a:pt x="408" y="84"/>
                </a:lnTo>
                <a:lnTo>
                  <a:pt x="394" y="86"/>
                </a:lnTo>
                <a:lnTo>
                  <a:pt x="394" y="86"/>
                </a:lnTo>
                <a:lnTo>
                  <a:pt x="376" y="90"/>
                </a:lnTo>
                <a:lnTo>
                  <a:pt x="376" y="90"/>
                </a:lnTo>
                <a:lnTo>
                  <a:pt x="370" y="92"/>
                </a:lnTo>
                <a:lnTo>
                  <a:pt x="370" y="92"/>
                </a:lnTo>
                <a:lnTo>
                  <a:pt x="362" y="94"/>
                </a:lnTo>
                <a:lnTo>
                  <a:pt x="362" y="94"/>
                </a:lnTo>
                <a:lnTo>
                  <a:pt x="358" y="94"/>
                </a:lnTo>
                <a:lnTo>
                  <a:pt x="358" y="94"/>
                </a:lnTo>
                <a:lnTo>
                  <a:pt x="354" y="96"/>
                </a:lnTo>
                <a:lnTo>
                  <a:pt x="354" y="96"/>
                </a:lnTo>
                <a:lnTo>
                  <a:pt x="344" y="98"/>
                </a:lnTo>
                <a:lnTo>
                  <a:pt x="344" y="98"/>
                </a:lnTo>
                <a:lnTo>
                  <a:pt x="332" y="102"/>
                </a:lnTo>
                <a:lnTo>
                  <a:pt x="332" y="102"/>
                </a:lnTo>
                <a:lnTo>
                  <a:pt x="320" y="86"/>
                </a:lnTo>
                <a:lnTo>
                  <a:pt x="320" y="86"/>
                </a:lnTo>
                <a:lnTo>
                  <a:pt x="304" y="66"/>
                </a:lnTo>
                <a:lnTo>
                  <a:pt x="304" y="66"/>
                </a:lnTo>
                <a:lnTo>
                  <a:pt x="290" y="50"/>
                </a:lnTo>
                <a:lnTo>
                  <a:pt x="290" y="50"/>
                </a:lnTo>
                <a:lnTo>
                  <a:pt x="276" y="34"/>
                </a:lnTo>
                <a:lnTo>
                  <a:pt x="276" y="34"/>
                </a:lnTo>
                <a:lnTo>
                  <a:pt x="274" y="36"/>
                </a:lnTo>
                <a:lnTo>
                  <a:pt x="274" y="36"/>
                </a:lnTo>
                <a:lnTo>
                  <a:pt x="268" y="38"/>
                </a:lnTo>
                <a:lnTo>
                  <a:pt x="268" y="38"/>
                </a:lnTo>
                <a:lnTo>
                  <a:pt x="254" y="44"/>
                </a:lnTo>
                <a:lnTo>
                  <a:pt x="254" y="44"/>
                </a:lnTo>
                <a:lnTo>
                  <a:pt x="238" y="52"/>
                </a:lnTo>
                <a:lnTo>
                  <a:pt x="238" y="52"/>
                </a:lnTo>
                <a:lnTo>
                  <a:pt x="234" y="56"/>
                </a:lnTo>
                <a:lnTo>
                  <a:pt x="234" y="56"/>
                </a:lnTo>
                <a:lnTo>
                  <a:pt x="232" y="56"/>
                </a:lnTo>
                <a:lnTo>
                  <a:pt x="232" y="56"/>
                </a:lnTo>
                <a:lnTo>
                  <a:pt x="236" y="76"/>
                </a:lnTo>
                <a:lnTo>
                  <a:pt x="236" y="76"/>
                </a:lnTo>
                <a:lnTo>
                  <a:pt x="240" y="98"/>
                </a:lnTo>
                <a:lnTo>
                  <a:pt x="240" y="98"/>
                </a:lnTo>
                <a:lnTo>
                  <a:pt x="244" y="122"/>
                </a:lnTo>
                <a:lnTo>
                  <a:pt x="244" y="122"/>
                </a:lnTo>
                <a:lnTo>
                  <a:pt x="250" y="142"/>
                </a:lnTo>
                <a:lnTo>
                  <a:pt x="250" y="142"/>
                </a:lnTo>
                <a:lnTo>
                  <a:pt x="240" y="148"/>
                </a:lnTo>
                <a:lnTo>
                  <a:pt x="240" y="148"/>
                </a:lnTo>
                <a:lnTo>
                  <a:pt x="224" y="160"/>
                </a:lnTo>
                <a:lnTo>
                  <a:pt x="224" y="160"/>
                </a:lnTo>
                <a:lnTo>
                  <a:pt x="218" y="164"/>
                </a:lnTo>
                <a:lnTo>
                  <a:pt x="218" y="164"/>
                </a:lnTo>
                <a:lnTo>
                  <a:pt x="216" y="166"/>
                </a:lnTo>
                <a:lnTo>
                  <a:pt x="216" y="166"/>
                </a:lnTo>
                <a:lnTo>
                  <a:pt x="212" y="168"/>
                </a:lnTo>
                <a:lnTo>
                  <a:pt x="212" y="168"/>
                </a:lnTo>
                <a:lnTo>
                  <a:pt x="198" y="182"/>
                </a:lnTo>
                <a:lnTo>
                  <a:pt x="198" y="182"/>
                </a:lnTo>
                <a:lnTo>
                  <a:pt x="188" y="190"/>
                </a:lnTo>
                <a:lnTo>
                  <a:pt x="188" y="190"/>
                </a:lnTo>
                <a:lnTo>
                  <a:pt x="170" y="180"/>
                </a:lnTo>
                <a:lnTo>
                  <a:pt x="170" y="180"/>
                </a:lnTo>
                <a:lnTo>
                  <a:pt x="128" y="162"/>
                </a:lnTo>
                <a:lnTo>
                  <a:pt x="128" y="162"/>
                </a:lnTo>
                <a:lnTo>
                  <a:pt x="114" y="156"/>
                </a:lnTo>
                <a:lnTo>
                  <a:pt x="114" y="156"/>
                </a:lnTo>
                <a:lnTo>
                  <a:pt x="110" y="154"/>
                </a:lnTo>
                <a:lnTo>
                  <a:pt x="110" y="154"/>
                </a:lnTo>
                <a:lnTo>
                  <a:pt x="104" y="160"/>
                </a:lnTo>
                <a:lnTo>
                  <a:pt x="104" y="160"/>
                </a:lnTo>
                <a:lnTo>
                  <a:pt x="100" y="166"/>
                </a:lnTo>
                <a:lnTo>
                  <a:pt x="100" y="166"/>
                </a:lnTo>
                <a:lnTo>
                  <a:pt x="94" y="172"/>
                </a:lnTo>
                <a:lnTo>
                  <a:pt x="94" y="172"/>
                </a:lnTo>
                <a:lnTo>
                  <a:pt x="84" y="186"/>
                </a:lnTo>
                <a:lnTo>
                  <a:pt x="84" y="186"/>
                </a:lnTo>
                <a:lnTo>
                  <a:pt x="80" y="192"/>
                </a:lnTo>
                <a:lnTo>
                  <a:pt x="80" y="192"/>
                </a:lnTo>
                <a:lnTo>
                  <a:pt x="92" y="210"/>
                </a:lnTo>
                <a:lnTo>
                  <a:pt x="92" y="210"/>
                </a:lnTo>
                <a:lnTo>
                  <a:pt x="118" y="246"/>
                </a:lnTo>
                <a:lnTo>
                  <a:pt x="118" y="246"/>
                </a:lnTo>
                <a:lnTo>
                  <a:pt x="132" y="262"/>
                </a:lnTo>
                <a:lnTo>
                  <a:pt x="132" y="262"/>
                </a:lnTo>
                <a:lnTo>
                  <a:pt x="128" y="266"/>
                </a:lnTo>
                <a:lnTo>
                  <a:pt x="128" y="266"/>
                </a:lnTo>
                <a:lnTo>
                  <a:pt x="126" y="272"/>
                </a:lnTo>
                <a:lnTo>
                  <a:pt x="126" y="272"/>
                </a:lnTo>
                <a:lnTo>
                  <a:pt x="116" y="288"/>
                </a:lnTo>
                <a:lnTo>
                  <a:pt x="116" y="288"/>
                </a:lnTo>
                <a:lnTo>
                  <a:pt x="114" y="296"/>
                </a:lnTo>
                <a:lnTo>
                  <a:pt x="114" y="296"/>
                </a:lnTo>
                <a:lnTo>
                  <a:pt x="110" y="302"/>
                </a:lnTo>
                <a:lnTo>
                  <a:pt x="110" y="302"/>
                </a:lnTo>
                <a:lnTo>
                  <a:pt x="102" y="320"/>
                </a:lnTo>
                <a:lnTo>
                  <a:pt x="102" y="320"/>
                </a:lnTo>
                <a:lnTo>
                  <a:pt x="98" y="332"/>
                </a:lnTo>
                <a:lnTo>
                  <a:pt x="98" y="332"/>
                </a:lnTo>
                <a:lnTo>
                  <a:pt x="78" y="330"/>
                </a:lnTo>
                <a:lnTo>
                  <a:pt x="78" y="330"/>
                </a:lnTo>
                <a:lnTo>
                  <a:pt x="54" y="330"/>
                </a:lnTo>
                <a:lnTo>
                  <a:pt x="54" y="330"/>
                </a:lnTo>
                <a:lnTo>
                  <a:pt x="42" y="330"/>
                </a:lnTo>
                <a:lnTo>
                  <a:pt x="42" y="330"/>
                </a:lnTo>
                <a:lnTo>
                  <a:pt x="32" y="332"/>
                </a:lnTo>
                <a:lnTo>
                  <a:pt x="32" y="332"/>
                </a:lnTo>
                <a:lnTo>
                  <a:pt x="12" y="332"/>
                </a:lnTo>
                <a:lnTo>
                  <a:pt x="12" y="332"/>
                </a:lnTo>
                <a:lnTo>
                  <a:pt x="10" y="340"/>
                </a:lnTo>
                <a:lnTo>
                  <a:pt x="10" y="340"/>
                </a:lnTo>
                <a:lnTo>
                  <a:pt x="8" y="344"/>
                </a:lnTo>
                <a:lnTo>
                  <a:pt x="8" y="344"/>
                </a:lnTo>
                <a:lnTo>
                  <a:pt x="8" y="348"/>
                </a:lnTo>
                <a:lnTo>
                  <a:pt x="8" y="348"/>
                </a:lnTo>
                <a:lnTo>
                  <a:pt x="6" y="356"/>
                </a:lnTo>
                <a:lnTo>
                  <a:pt x="6" y="356"/>
                </a:lnTo>
                <a:lnTo>
                  <a:pt x="4" y="366"/>
                </a:lnTo>
                <a:lnTo>
                  <a:pt x="4" y="366"/>
                </a:lnTo>
                <a:lnTo>
                  <a:pt x="2" y="374"/>
                </a:lnTo>
                <a:lnTo>
                  <a:pt x="2" y="374"/>
                </a:lnTo>
                <a:lnTo>
                  <a:pt x="0" y="380"/>
                </a:lnTo>
                <a:lnTo>
                  <a:pt x="0" y="380"/>
                </a:lnTo>
                <a:lnTo>
                  <a:pt x="18" y="390"/>
                </a:lnTo>
                <a:lnTo>
                  <a:pt x="18" y="390"/>
                </a:lnTo>
                <a:lnTo>
                  <a:pt x="60" y="412"/>
                </a:lnTo>
                <a:lnTo>
                  <a:pt x="60" y="412"/>
                </a:lnTo>
                <a:lnTo>
                  <a:pt x="78" y="420"/>
                </a:lnTo>
                <a:lnTo>
                  <a:pt x="78" y="420"/>
                </a:lnTo>
                <a:lnTo>
                  <a:pt x="78" y="432"/>
                </a:lnTo>
                <a:lnTo>
                  <a:pt x="78" y="432"/>
                </a:lnTo>
                <a:lnTo>
                  <a:pt x="76" y="452"/>
                </a:lnTo>
                <a:lnTo>
                  <a:pt x="76" y="452"/>
                </a:lnTo>
                <a:lnTo>
                  <a:pt x="76" y="458"/>
                </a:lnTo>
                <a:lnTo>
                  <a:pt x="76" y="458"/>
                </a:lnTo>
                <a:lnTo>
                  <a:pt x="76" y="466"/>
                </a:lnTo>
                <a:lnTo>
                  <a:pt x="76" y="466"/>
                </a:lnTo>
                <a:lnTo>
                  <a:pt x="78" y="486"/>
                </a:lnTo>
                <a:lnTo>
                  <a:pt x="78" y="486"/>
                </a:lnTo>
                <a:lnTo>
                  <a:pt x="78" y="498"/>
                </a:lnTo>
                <a:lnTo>
                  <a:pt x="78" y="498"/>
                </a:lnTo>
                <a:lnTo>
                  <a:pt x="60" y="506"/>
                </a:lnTo>
                <a:lnTo>
                  <a:pt x="60" y="506"/>
                </a:lnTo>
                <a:lnTo>
                  <a:pt x="18" y="526"/>
                </a:lnTo>
                <a:lnTo>
                  <a:pt x="18" y="526"/>
                </a:lnTo>
                <a:lnTo>
                  <a:pt x="0" y="536"/>
                </a:lnTo>
                <a:lnTo>
                  <a:pt x="0" y="536"/>
                </a:lnTo>
                <a:lnTo>
                  <a:pt x="2" y="544"/>
                </a:lnTo>
                <a:lnTo>
                  <a:pt x="2" y="544"/>
                </a:lnTo>
                <a:lnTo>
                  <a:pt x="4" y="552"/>
                </a:lnTo>
                <a:lnTo>
                  <a:pt x="4" y="552"/>
                </a:lnTo>
                <a:lnTo>
                  <a:pt x="6" y="560"/>
                </a:lnTo>
                <a:lnTo>
                  <a:pt x="6" y="560"/>
                </a:lnTo>
                <a:lnTo>
                  <a:pt x="8" y="570"/>
                </a:lnTo>
                <a:lnTo>
                  <a:pt x="8" y="570"/>
                </a:lnTo>
                <a:lnTo>
                  <a:pt x="8" y="574"/>
                </a:lnTo>
                <a:lnTo>
                  <a:pt x="8" y="574"/>
                </a:lnTo>
                <a:lnTo>
                  <a:pt x="10" y="578"/>
                </a:lnTo>
                <a:lnTo>
                  <a:pt x="10" y="578"/>
                </a:lnTo>
                <a:lnTo>
                  <a:pt x="12" y="584"/>
                </a:lnTo>
                <a:lnTo>
                  <a:pt x="12" y="584"/>
                </a:lnTo>
                <a:lnTo>
                  <a:pt x="32" y="586"/>
                </a:lnTo>
                <a:lnTo>
                  <a:pt x="32" y="586"/>
                </a:lnTo>
                <a:lnTo>
                  <a:pt x="42" y="586"/>
                </a:lnTo>
                <a:lnTo>
                  <a:pt x="42" y="586"/>
                </a:lnTo>
                <a:lnTo>
                  <a:pt x="54" y="586"/>
                </a:lnTo>
                <a:lnTo>
                  <a:pt x="54" y="586"/>
                </a:lnTo>
                <a:lnTo>
                  <a:pt x="78" y="586"/>
                </a:lnTo>
                <a:lnTo>
                  <a:pt x="78" y="586"/>
                </a:lnTo>
                <a:lnTo>
                  <a:pt x="98" y="586"/>
                </a:lnTo>
                <a:lnTo>
                  <a:pt x="98" y="586"/>
                </a:lnTo>
                <a:lnTo>
                  <a:pt x="102" y="598"/>
                </a:lnTo>
                <a:lnTo>
                  <a:pt x="102" y="598"/>
                </a:lnTo>
                <a:lnTo>
                  <a:pt x="110" y="616"/>
                </a:lnTo>
                <a:lnTo>
                  <a:pt x="110" y="616"/>
                </a:lnTo>
                <a:lnTo>
                  <a:pt x="114" y="622"/>
                </a:lnTo>
                <a:lnTo>
                  <a:pt x="114" y="622"/>
                </a:lnTo>
                <a:lnTo>
                  <a:pt x="116" y="628"/>
                </a:lnTo>
                <a:lnTo>
                  <a:pt x="116" y="628"/>
                </a:lnTo>
                <a:lnTo>
                  <a:pt x="126" y="646"/>
                </a:lnTo>
                <a:lnTo>
                  <a:pt x="126" y="646"/>
                </a:lnTo>
                <a:lnTo>
                  <a:pt x="128" y="650"/>
                </a:lnTo>
                <a:lnTo>
                  <a:pt x="128" y="650"/>
                </a:lnTo>
                <a:lnTo>
                  <a:pt x="132" y="656"/>
                </a:lnTo>
                <a:lnTo>
                  <a:pt x="132" y="656"/>
                </a:lnTo>
                <a:lnTo>
                  <a:pt x="118" y="672"/>
                </a:lnTo>
                <a:lnTo>
                  <a:pt x="118" y="672"/>
                </a:lnTo>
                <a:lnTo>
                  <a:pt x="92" y="708"/>
                </a:lnTo>
                <a:lnTo>
                  <a:pt x="92" y="708"/>
                </a:lnTo>
                <a:lnTo>
                  <a:pt x="80" y="726"/>
                </a:lnTo>
                <a:lnTo>
                  <a:pt x="80" y="726"/>
                </a:lnTo>
                <a:lnTo>
                  <a:pt x="84" y="732"/>
                </a:lnTo>
                <a:lnTo>
                  <a:pt x="84" y="732"/>
                </a:lnTo>
                <a:lnTo>
                  <a:pt x="94" y="746"/>
                </a:lnTo>
                <a:lnTo>
                  <a:pt x="94" y="746"/>
                </a:lnTo>
                <a:lnTo>
                  <a:pt x="100" y="752"/>
                </a:lnTo>
                <a:lnTo>
                  <a:pt x="100" y="752"/>
                </a:lnTo>
                <a:lnTo>
                  <a:pt x="104" y="758"/>
                </a:lnTo>
                <a:lnTo>
                  <a:pt x="104" y="758"/>
                </a:lnTo>
                <a:lnTo>
                  <a:pt x="110" y="764"/>
                </a:lnTo>
                <a:lnTo>
                  <a:pt x="110" y="764"/>
                </a:lnTo>
                <a:lnTo>
                  <a:pt x="114" y="762"/>
                </a:lnTo>
                <a:lnTo>
                  <a:pt x="114" y="762"/>
                </a:lnTo>
                <a:lnTo>
                  <a:pt x="128" y="756"/>
                </a:lnTo>
                <a:lnTo>
                  <a:pt x="128" y="756"/>
                </a:lnTo>
                <a:lnTo>
                  <a:pt x="170" y="738"/>
                </a:lnTo>
                <a:lnTo>
                  <a:pt x="170" y="738"/>
                </a:lnTo>
                <a:lnTo>
                  <a:pt x="188" y="728"/>
                </a:lnTo>
                <a:lnTo>
                  <a:pt x="188" y="728"/>
                </a:lnTo>
                <a:lnTo>
                  <a:pt x="198" y="736"/>
                </a:lnTo>
                <a:lnTo>
                  <a:pt x="198" y="736"/>
                </a:lnTo>
                <a:lnTo>
                  <a:pt x="212" y="748"/>
                </a:lnTo>
                <a:lnTo>
                  <a:pt x="212" y="748"/>
                </a:lnTo>
                <a:lnTo>
                  <a:pt x="216" y="752"/>
                </a:lnTo>
                <a:lnTo>
                  <a:pt x="216" y="752"/>
                </a:lnTo>
                <a:lnTo>
                  <a:pt x="218" y="754"/>
                </a:lnTo>
                <a:lnTo>
                  <a:pt x="218" y="754"/>
                </a:lnTo>
                <a:lnTo>
                  <a:pt x="224" y="758"/>
                </a:lnTo>
                <a:lnTo>
                  <a:pt x="224" y="758"/>
                </a:lnTo>
                <a:lnTo>
                  <a:pt x="240" y="770"/>
                </a:lnTo>
                <a:lnTo>
                  <a:pt x="240" y="770"/>
                </a:lnTo>
                <a:lnTo>
                  <a:pt x="250" y="776"/>
                </a:lnTo>
                <a:lnTo>
                  <a:pt x="250" y="776"/>
                </a:lnTo>
                <a:lnTo>
                  <a:pt x="244" y="796"/>
                </a:lnTo>
                <a:lnTo>
                  <a:pt x="244" y="796"/>
                </a:lnTo>
                <a:lnTo>
                  <a:pt x="240" y="820"/>
                </a:lnTo>
                <a:lnTo>
                  <a:pt x="240" y="820"/>
                </a:lnTo>
                <a:lnTo>
                  <a:pt x="236" y="840"/>
                </a:lnTo>
                <a:lnTo>
                  <a:pt x="236" y="840"/>
                </a:lnTo>
                <a:lnTo>
                  <a:pt x="232" y="862"/>
                </a:lnTo>
                <a:lnTo>
                  <a:pt x="232" y="862"/>
                </a:lnTo>
                <a:lnTo>
                  <a:pt x="234" y="862"/>
                </a:lnTo>
                <a:lnTo>
                  <a:pt x="234" y="862"/>
                </a:lnTo>
                <a:lnTo>
                  <a:pt x="238" y="864"/>
                </a:lnTo>
                <a:lnTo>
                  <a:pt x="238" y="864"/>
                </a:lnTo>
                <a:lnTo>
                  <a:pt x="254" y="872"/>
                </a:lnTo>
                <a:lnTo>
                  <a:pt x="254" y="872"/>
                </a:lnTo>
                <a:lnTo>
                  <a:pt x="268" y="880"/>
                </a:lnTo>
                <a:lnTo>
                  <a:pt x="268" y="880"/>
                </a:lnTo>
                <a:lnTo>
                  <a:pt x="274" y="882"/>
                </a:lnTo>
                <a:lnTo>
                  <a:pt x="274" y="882"/>
                </a:lnTo>
                <a:lnTo>
                  <a:pt x="276" y="882"/>
                </a:lnTo>
                <a:lnTo>
                  <a:pt x="276" y="882"/>
                </a:lnTo>
                <a:lnTo>
                  <a:pt x="290" y="868"/>
                </a:lnTo>
                <a:lnTo>
                  <a:pt x="290" y="868"/>
                </a:lnTo>
                <a:lnTo>
                  <a:pt x="304" y="852"/>
                </a:lnTo>
                <a:lnTo>
                  <a:pt x="304" y="852"/>
                </a:lnTo>
                <a:lnTo>
                  <a:pt x="320" y="832"/>
                </a:lnTo>
                <a:lnTo>
                  <a:pt x="320" y="832"/>
                </a:lnTo>
                <a:lnTo>
                  <a:pt x="332" y="816"/>
                </a:lnTo>
                <a:lnTo>
                  <a:pt x="332" y="816"/>
                </a:lnTo>
                <a:lnTo>
                  <a:pt x="344" y="820"/>
                </a:lnTo>
                <a:lnTo>
                  <a:pt x="344" y="820"/>
                </a:lnTo>
                <a:lnTo>
                  <a:pt x="354" y="822"/>
                </a:lnTo>
                <a:lnTo>
                  <a:pt x="354" y="822"/>
                </a:lnTo>
                <a:lnTo>
                  <a:pt x="358" y="824"/>
                </a:lnTo>
                <a:lnTo>
                  <a:pt x="358" y="824"/>
                </a:lnTo>
                <a:lnTo>
                  <a:pt x="362" y="824"/>
                </a:lnTo>
                <a:lnTo>
                  <a:pt x="362" y="824"/>
                </a:lnTo>
                <a:lnTo>
                  <a:pt x="370" y="826"/>
                </a:lnTo>
                <a:lnTo>
                  <a:pt x="370" y="826"/>
                </a:lnTo>
                <a:lnTo>
                  <a:pt x="376" y="828"/>
                </a:lnTo>
                <a:lnTo>
                  <a:pt x="376" y="828"/>
                </a:lnTo>
                <a:lnTo>
                  <a:pt x="394" y="832"/>
                </a:lnTo>
                <a:lnTo>
                  <a:pt x="394" y="832"/>
                </a:lnTo>
                <a:lnTo>
                  <a:pt x="408" y="832"/>
                </a:lnTo>
                <a:lnTo>
                  <a:pt x="408" y="832"/>
                </a:lnTo>
                <a:lnTo>
                  <a:pt x="412" y="854"/>
                </a:lnTo>
                <a:lnTo>
                  <a:pt x="412" y="854"/>
                </a:lnTo>
                <a:lnTo>
                  <a:pt x="422" y="898"/>
                </a:lnTo>
                <a:lnTo>
                  <a:pt x="422" y="898"/>
                </a:lnTo>
                <a:lnTo>
                  <a:pt x="428" y="918"/>
                </a:lnTo>
                <a:lnTo>
                  <a:pt x="428" y="918"/>
                </a:lnTo>
                <a:lnTo>
                  <a:pt x="430" y="918"/>
                </a:lnTo>
                <a:lnTo>
                  <a:pt x="430" y="918"/>
                </a:lnTo>
                <a:lnTo>
                  <a:pt x="436" y="918"/>
                </a:lnTo>
                <a:lnTo>
                  <a:pt x="436" y="918"/>
                </a:lnTo>
                <a:lnTo>
                  <a:pt x="452" y="918"/>
                </a:lnTo>
                <a:lnTo>
                  <a:pt x="452" y="918"/>
                </a:lnTo>
                <a:lnTo>
                  <a:pt x="470" y="918"/>
                </a:lnTo>
                <a:lnTo>
                  <a:pt x="470" y="918"/>
                </a:lnTo>
                <a:lnTo>
                  <a:pt x="476" y="918"/>
                </a:lnTo>
                <a:lnTo>
                  <a:pt x="476" y="918"/>
                </a:lnTo>
                <a:lnTo>
                  <a:pt x="478" y="918"/>
                </a:lnTo>
                <a:lnTo>
                  <a:pt x="478" y="918"/>
                </a:lnTo>
                <a:lnTo>
                  <a:pt x="484" y="898"/>
                </a:lnTo>
                <a:lnTo>
                  <a:pt x="484" y="898"/>
                </a:lnTo>
                <a:lnTo>
                  <a:pt x="494" y="854"/>
                </a:lnTo>
                <a:lnTo>
                  <a:pt x="494" y="854"/>
                </a:lnTo>
                <a:lnTo>
                  <a:pt x="498" y="832"/>
                </a:lnTo>
                <a:lnTo>
                  <a:pt x="498" y="832"/>
                </a:lnTo>
                <a:lnTo>
                  <a:pt x="510" y="832"/>
                </a:lnTo>
                <a:lnTo>
                  <a:pt x="510" y="832"/>
                </a:lnTo>
                <a:lnTo>
                  <a:pt x="530" y="828"/>
                </a:lnTo>
                <a:lnTo>
                  <a:pt x="530" y="828"/>
                </a:lnTo>
                <a:lnTo>
                  <a:pt x="536" y="826"/>
                </a:lnTo>
                <a:lnTo>
                  <a:pt x="536" y="826"/>
                </a:lnTo>
                <a:lnTo>
                  <a:pt x="544" y="824"/>
                </a:lnTo>
                <a:lnTo>
                  <a:pt x="544" y="824"/>
                </a:lnTo>
                <a:lnTo>
                  <a:pt x="548" y="824"/>
                </a:lnTo>
                <a:lnTo>
                  <a:pt x="548" y="824"/>
                </a:lnTo>
                <a:lnTo>
                  <a:pt x="552" y="822"/>
                </a:lnTo>
                <a:lnTo>
                  <a:pt x="552" y="822"/>
                </a:lnTo>
                <a:lnTo>
                  <a:pt x="562" y="820"/>
                </a:lnTo>
                <a:lnTo>
                  <a:pt x="562" y="820"/>
                </a:lnTo>
                <a:lnTo>
                  <a:pt x="574" y="816"/>
                </a:lnTo>
                <a:lnTo>
                  <a:pt x="574" y="816"/>
                </a:lnTo>
                <a:lnTo>
                  <a:pt x="586" y="832"/>
                </a:lnTo>
                <a:lnTo>
                  <a:pt x="586" y="832"/>
                </a:lnTo>
                <a:lnTo>
                  <a:pt x="602" y="852"/>
                </a:lnTo>
                <a:lnTo>
                  <a:pt x="602" y="852"/>
                </a:lnTo>
                <a:lnTo>
                  <a:pt x="616" y="868"/>
                </a:lnTo>
                <a:lnTo>
                  <a:pt x="616" y="868"/>
                </a:lnTo>
                <a:lnTo>
                  <a:pt x="630" y="882"/>
                </a:lnTo>
                <a:lnTo>
                  <a:pt x="630" y="882"/>
                </a:lnTo>
                <a:lnTo>
                  <a:pt x="632" y="882"/>
                </a:lnTo>
                <a:lnTo>
                  <a:pt x="632" y="882"/>
                </a:lnTo>
                <a:lnTo>
                  <a:pt x="636" y="880"/>
                </a:lnTo>
                <a:lnTo>
                  <a:pt x="636" y="880"/>
                </a:lnTo>
                <a:lnTo>
                  <a:pt x="652" y="872"/>
                </a:lnTo>
                <a:lnTo>
                  <a:pt x="652" y="872"/>
                </a:lnTo>
                <a:lnTo>
                  <a:pt x="668" y="864"/>
                </a:lnTo>
                <a:lnTo>
                  <a:pt x="668" y="864"/>
                </a:lnTo>
                <a:lnTo>
                  <a:pt x="672" y="862"/>
                </a:lnTo>
                <a:lnTo>
                  <a:pt x="672" y="862"/>
                </a:lnTo>
                <a:lnTo>
                  <a:pt x="674" y="862"/>
                </a:lnTo>
                <a:lnTo>
                  <a:pt x="674" y="862"/>
                </a:lnTo>
                <a:lnTo>
                  <a:pt x="670" y="840"/>
                </a:lnTo>
                <a:lnTo>
                  <a:pt x="670" y="840"/>
                </a:lnTo>
                <a:lnTo>
                  <a:pt x="666" y="820"/>
                </a:lnTo>
                <a:lnTo>
                  <a:pt x="666" y="820"/>
                </a:lnTo>
                <a:lnTo>
                  <a:pt x="662" y="796"/>
                </a:lnTo>
                <a:lnTo>
                  <a:pt x="662" y="796"/>
                </a:lnTo>
                <a:lnTo>
                  <a:pt x="656" y="776"/>
                </a:lnTo>
                <a:lnTo>
                  <a:pt x="656" y="776"/>
                </a:lnTo>
                <a:lnTo>
                  <a:pt x="666" y="770"/>
                </a:lnTo>
                <a:lnTo>
                  <a:pt x="666" y="770"/>
                </a:lnTo>
                <a:lnTo>
                  <a:pt x="682" y="758"/>
                </a:lnTo>
                <a:lnTo>
                  <a:pt x="682" y="758"/>
                </a:lnTo>
                <a:lnTo>
                  <a:pt x="688" y="754"/>
                </a:lnTo>
                <a:lnTo>
                  <a:pt x="688" y="754"/>
                </a:lnTo>
                <a:lnTo>
                  <a:pt x="690" y="752"/>
                </a:lnTo>
                <a:lnTo>
                  <a:pt x="690" y="752"/>
                </a:lnTo>
                <a:lnTo>
                  <a:pt x="694" y="748"/>
                </a:lnTo>
                <a:lnTo>
                  <a:pt x="694" y="748"/>
                </a:lnTo>
                <a:lnTo>
                  <a:pt x="708" y="736"/>
                </a:lnTo>
                <a:lnTo>
                  <a:pt x="708" y="736"/>
                </a:lnTo>
                <a:lnTo>
                  <a:pt x="718" y="728"/>
                </a:lnTo>
                <a:lnTo>
                  <a:pt x="718" y="728"/>
                </a:lnTo>
                <a:lnTo>
                  <a:pt x="736" y="738"/>
                </a:lnTo>
                <a:lnTo>
                  <a:pt x="736" y="738"/>
                </a:lnTo>
                <a:lnTo>
                  <a:pt x="776" y="756"/>
                </a:lnTo>
                <a:lnTo>
                  <a:pt x="776" y="756"/>
                </a:lnTo>
                <a:lnTo>
                  <a:pt x="790" y="762"/>
                </a:lnTo>
                <a:lnTo>
                  <a:pt x="790" y="762"/>
                </a:lnTo>
                <a:lnTo>
                  <a:pt x="796" y="764"/>
                </a:lnTo>
                <a:lnTo>
                  <a:pt x="796" y="764"/>
                </a:lnTo>
                <a:lnTo>
                  <a:pt x="802" y="758"/>
                </a:lnTo>
                <a:lnTo>
                  <a:pt x="802" y="758"/>
                </a:lnTo>
                <a:lnTo>
                  <a:pt x="806" y="752"/>
                </a:lnTo>
                <a:lnTo>
                  <a:pt x="806" y="752"/>
                </a:lnTo>
                <a:lnTo>
                  <a:pt x="812" y="746"/>
                </a:lnTo>
                <a:lnTo>
                  <a:pt x="812" y="746"/>
                </a:lnTo>
                <a:lnTo>
                  <a:pt x="822" y="732"/>
                </a:lnTo>
                <a:lnTo>
                  <a:pt x="822" y="732"/>
                </a:lnTo>
                <a:lnTo>
                  <a:pt x="826" y="726"/>
                </a:lnTo>
                <a:lnTo>
                  <a:pt x="826" y="726"/>
                </a:lnTo>
                <a:lnTo>
                  <a:pt x="814" y="708"/>
                </a:lnTo>
                <a:lnTo>
                  <a:pt x="814" y="708"/>
                </a:lnTo>
                <a:lnTo>
                  <a:pt x="788" y="672"/>
                </a:lnTo>
                <a:lnTo>
                  <a:pt x="788" y="672"/>
                </a:lnTo>
                <a:lnTo>
                  <a:pt x="774" y="656"/>
                </a:lnTo>
                <a:lnTo>
                  <a:pt x="774" y="656"/>
                </a:lnTo>
                <a:lnTo>
                  <a:pt x="778" y="650"/>
                </a:lnTo>
                <a:lnTo>
                  <a:pt x="778" y="650"/>
                </a:lnTo>
                <a:lnTo>
                  <a:pt x="780" y="646"/>
                </a:lnTo>
                <a:lnTo>
                  <a:pt x="780" y="646"/>
                </a:lnTo>
                <a:lnTo>
                  <a:pt x="790" y="628"/>
                </a:lnTo>
                <a:lnTo>
                  <a:pt x="790" y="628"/>
                </a:lnTo>
                <a:lnTo>
                  <a:pt x="792" y="622"/>
                </a:lnTo>
                <a:lnTo>
                  <a:pt x="792" y="622"/>
                </a:lnTo>
                <a:lnTo>
                  <a:pt x="796" y="616"/>
                </a:lnTo>
                <a:lnTo>
                  <a:pt x="796" y="616"/>
                </a:lnTo>
                <a:lnTo>
                  <a:pt x="804" y="598"/>
                </a:lnTo>
                <a:lnTo>
                  <a:pt x="804" y="598"/>
                </a:lnTo>
                <a:lnTo>
                  <a:pt x="808" y="586"/>
                </a:lnTo>
                <a:lnTo>
                  <a:pt x="808" y="586"/>
                </a:lnTo>
                <a:lnTo>
                  <a:pt x="828" y="586"/>
                </a:lnTo>
                <a:lnTo>
                  <a:pt x="828" y="586"/>
                </a:lnTo>
                <a:lnTo>
                  <a:pt x="852" y="586"/>
                </a:lnTo>
                <a:lnTo>
                  <a:pt x="852" y="586"/>
                </a:lnTo>
                <a:lnTo>
                  <a:pt x="864" y="586"/>
                </a:lnTo>
                <a:lnTo>
                  <a:pt x="864" y="586"/>
                </a:lnTo>
                <a:lnTo>
                  <a:pt x="874" y="586"/>
                </a:lnTo>
                <a:lnTo>
                  <a:pt x="874" y="586"/>
                </a:lnTo>
                <a:lnTo>
                  <a:pt x="894" y="584"/>
                </a:lnTo>
                <a:lnTo>
                  <a:pt x="894" y="584"/>
                </a:lnTo>
                <a:lnTo>
                  <a:pt x="896" y="578"/>
                </a:lnTo>
                <a:lnTo>
                  <a:pt x="896" y="578"/>
                </a:lnTo>
                <a:lnTo>
                  <a:pt x="898" y="574"/>
                </a:lnTo>
                <a:lnTo>
                  <a:pt x="898" y="574"/>
                </a:lnTo>
                <a:lnTo>
                  <a:pt x="898" y="570"/>
                </a:lnTo>
                <a:lnTo>
                  <a:pt x="898" y="570"/>
                </a:lnTo>
                <a:lnTo>
                  <a:pt x="900" y="560"/>
                </a:lnTo>
                <a:lnTo>
                  <a:pt x="900" y="560"/>
                </a:lnTo>
                <a:lnTo>
                  <a:pt x="902" y="552"/>
                </a:lnTo>
                <a:lnTo>
                  <a:pt x="902" y="552"/>
                </a:lnTo>
                <a:lnTo>
                  <a:pt x="904" y="544"/>
                </a:lnTo>
                <a:lnTo>
                  <a:pt x="904" y="544"/>
                </a:lnTo>
                <a:lnTo>
                  <a:pt x="906" y="536"/>
                </a:lnTo>
                <a:lnTo>
                  <a:pt x="906" y="536"/>
                </a:lnTo>
                <a:lnTo>
                  <a:pt x="888" y="526"/>
                </a:lnTo>
                <a:lnTo>
                  <a:pt x="888" y="526"/>
                </a:lnTo>
                <a:lnTo>
                  <a:pt x="846" y="506"/>
                </a:lnTo>
                <a:lnTo>
                  <a:pt x="846" y="506"/>
                </a:lnTo>
                <a:close/>
                <a:moveTo>
                  <a:pt x="452" y="736"/>
                </a:moveTo>
                <a:lnTo>
                  <a:pt x="452" y="736"/>
                </a:lnTo>
                <a:lnTo>
                  <a:pt x="424" y="734"/>
                </a:lnTo>
                <a:lnTo>
                  <a:pt x="398" y="730"/>
                </a:lnTo>
                <a:lnTo>
                  <a:pt x="370" y="724"/>
                </a:lnTo>
                <a:lnTo>
                  <a:pt x="346" y="714"/>
                </a:lnTo>
                <a:lnTo>
                  <a:pt x="320" y="702"/>
                </a:lnTo>
                <a:lnTo>
                  <a:pt x="298" y="688"/>
                </a:lnTo>
                <a:lnTo>
                  <a:pt x="276" y="672"/>
                </a:lnTo>
                <a:lnTo>
                  <a:pt x="258" y="654"/>
                </a:lnTo>
                <a:lnTo>
                  <a:pt x="240" y="634"/>
                </a:lnTo>
                <a:lnTo>
                  <a:pt x="224" y="614"/>
                </a:lnTo>
                <a:lnTo>
                  <a:pt x="210" y="590"/>
                </a:lnTo>
                <a:lnTo>
                  <a:pt x="198" y="566"/>
                </a:lnTo>
                <a:lnTo>
                  <a:pt x="188" y="542"/>
                </a:lnTo>
                <a:lnTo>
                  <a:pt x="182" y="514"/>
                </a:lnTo>
                <a:lnTo>
                  <a:pt x="178" y="488"/>
                </a:lnTo>
                <a:lnTo>
                  <a:pt x="176" y="458"/>
                </a:lnTo>
                <a:lnTo>
                  <a:pt x="176" y="458"/>
                </a:lnTo>
                <a:lnTo>
                  <a:pt x="178" y="430"/>
                </a:lnTo>
                <a:lnTo>
                  <a:pt x="182" y="402"/>
                </a:lnTo>
                <a:lnTo>
                  <a:pt x="188" y="376"/>
                </a:lnTo>
                <a:lnTo>
                  <a:pt x="198" y="350"/>
                </a:lnTo>
                <a:lnTo>
                  <a:pt x="210" y="326"/>
                </a:lnTo>
                <a:lnTo>
                  <a:pt x="224" y="304"/>
                </a:lnTo>
                <a:lnTo>
                  <a:pt x="240" y="282"/>
                </a:lnTo>
                <a:lnTo>
                  <a:pt x="258" y="262"/>
                </a:lnTo>
                <a:lnTo>
                  <a:pt x="276" y="246"/>
                </a:lnTo>
                <a:lnTo>
                  <a:pt x="298" y="230"/>
                </a:lnTo>
                <a:lnTo>
                  <a:pt x="320" y="216"/>
                </a:lnTo>
                <a:lnTo>
                  <a:pt x="346" y="204"/>
                </a:lnTo>
                <a:lnTo>
                  <a:pt x="370" y="194"/>
                </a:lnTo>
                <a:lnTo>
                  <a:pt x="398" y="188"/>
                </a:lnTo>
                <a:lnTo>
                  <a:pt x="424" y="184"/>
                </a:lnTo>
                <a:lnTo>
                  <a:pt x="452" y="182"/>
                </a:lnTo>
                <a:lnTo>
                  <a:pt x="452" y="182"/>
                </a:lnTo>
                <a:lnTo>
                  <a:pt x="482" y="184"/>
                </a:lnTo>
                <a:lnTo>
                  <a:pt x="508" y="188"/>
                </a:lnTo>
                <a:lnTo>
                  <a:pt x="536" y="194"/>
                </a:lnTo>
                <a:lnTo>
                  <a:pt x="560" y="204"/>
                </a:lnTo>
                <a:lnTo>
                  <a:pt x="584" y="216"/>
                </a:lnTo>
                <a:lnTo>
                  <a:pt x="608" y="230"/>
                </a:lnTo>
                <a:lnTo>
                  <a:pt x="630" y="246"/>
                </a:lnTo>
                <a:lnTo>
                  <a:pt x="648" y="262"/>
                </a:lnTo>
                <a:lnTo>
                  <a:pt x="666" y="282"/>
                </a:lnTo>
                <a:lnTo>
                  <a:pt x="682" y="304"/>
                </a:lnTo>
                <a:lnTo>
                  <a:pt x="696" y="326"/>
                </a:lnTo>
                <a:lnTo>
                  <a:pt x="708" y="350"/>
                </a:lnTo>
                <a:lnTo>
                  <a:pt x="718" y="376"/>
                </a:lnTo>
                <a:lnTo>
                  <a:pt x="724" y="402"/>
                </a:lnTo>
                <a:lnTo>
                  <a:pt x="728" y="430"/>
                </a:lnTo>
                <a:lnTo>
                  <a:pt x="730" y="458"/>
                </a:lnTo>
                <a:lnTo>
                  <a:pt x="730" y="458"/>
                </a:lnTo>
                <a:lnTo>
                  <a:pt x="728" y="488"/>
                </a:lnTo>
                <a:lnTo>
                  <a:pt x="724" y="514"/>
                </a:lnTo>
                <a:lnTo>
                  <a:pt x="718" y="542"/>
                </a:lnTo>
                <a:lnTo>
                  <a:pt x="708" y="566"/>
                </a:lnTo>
                <a:lnTo>
                  <a:pt x="696" y="590"/>
                </a:lnTo>
                <a:lnTo>
                  <a:pt x="682" y="614"/>
                </a:lnTo>
                <a:lnTo>
                  <a:pt x="666" y="634"/>
                </a:lnTo>
                <a:lnTo>
                  <a:pt x="648" y="654"/>
                </a:lnTo>
                <a:lnTo>
                  <a:pt x="630" y="672"/>
                </a:lnTo>
                <a:lnTo>
                  <a:pt x="608" y="688"/>
                </a:lnTo>
                <a:lnTo>
                  <a:pt x="584" y="702"/>
                </a:lnTo>
                <a:lnTo>
                  <a:pt x="560" y="714"/>
                </a:lnTo>
                <a:lnTo>
                  <a:pt x="536" y="724"/>
                </a:lnTo>
                <a:lnTo>
                  <a:pt x="508" y="730"/>
                </a:lnTo>
                <a:lnTo>
                  <a:pt x="482" y="734"/>
                </a:lnTo>
                <a:lnTo>
                  <a:pt x="452" y="736"/>
                </a:lnTo>
                <a:lnTo>
                  <a:pt x="452" y="736"/>
                </a:lnTo>
                <a:close/>
              </a:path>
            </a:pathLst>
          </a:custGeom>
          <a:solidFill>
            <a:schemeClr val="accent4"/>
          </a:solidFill>
          <a:ln w="571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518400" y="2548340"/>
            <a:ext cx="3204358" cy="3246798"/>
            <a:chOff x="4518400" y="2548340"/>
            <a:chExt cx="3204358" cy="3246798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4518400" y="2548340"/>
              <a:ext cx="3204358" cy="3246798"/>
            </a:xfrm>
            <a:custGeom>
              <a:avLst/>
              <a:gdLst>
                <a:gd name="T0" fmla="*/ 830 w 906"/>
                <a:gd name="T1" fmla="*/ 452 h 918"/>
                <a:gd name="T2" fmla="*/ 906 w 906"/>
                <a:gd name="T3" fmla="*/ 380 h 918"/>
                <a:gd name="T4" fmla="*/ 896 w 906"/>
                <a:gd name="T5" fmla="*/ 340 h 918"/>
                <a:gd name="T6" fmla="*/ 828 w 906"/>
                <a:gd name="T7" fmla="*/ 330 h 918"/>
                <a:gd name="T8" fmla="*/ 780 w 906"/>
                <a:gd name="T9" fmla="*/ 272 h 918"/>
                <a:gd name="T10" fmla="*/ 826 w 906"/>
                <a:gd name="T11" fmla="*/ 192 h 918"/>
                <a:gd name="T12" fmla="*/ 790 w 906"/>
                <a:gd name="T13" fmla="*/ 156 h 918"/>
                <a:gd name="T14" fmla="*/ 694 w 906"/>
                <a:gd name="T15" fmla="*/ 168 h 918"/>
                <a:gd name="T16" fmla="*/ 662 w 906"/>
                <a:gd name="T17" fmla="*/ 122 h 918"/>
                <a:gd name="T18" fmla="*/ 668 w 906"/>
                <a:gd name="T19" fmla="*/ 52 h 918"/>
                <a:gd name="T20" fmla="*/ 602 w 906"/>
                <a:gd name="T21" fmla="*/ 66 h 918"/>
                <a:gd name="T22" fmla="*/ 548 w 906"/>
                <a:gd name="T23" fmla="*/ 94 h 918"/>
                <a:gd name="T24" fmla="*/ 494 w 906"/>
                <a:gd name="T25" fmla="*/ 64 h 918"/>
                <a:gd name="T26" fmla="*/ 452 w 906"/>
                <a:gd name="T27" fmla="*/ 0 h 918"/>
                <a:gd name="T28" fmla="*/ 408 w 906"/>
                <a:gd name="T29" fmla="*/ 84 h 918"/>
                <a:gd name="T30" fmla="*/ 358 w 906"/>
                <a:gd name="T31" fmla="*/ 94 h 918"/>
                <a:gd name="T32" fmla="*/ 290 w 906"/>
                <a:gd name="T33" fmla="*/ 50 h 918"/>
                <a:gd name="T34" fmla="*/ 238 w 906"/>
                <a:gd name="T35" fmla="*/ 52 h 918"/>
                <a:gd name="T36" fmla="*/ 250 w 906"/>
                <a:gd name="T37" fmla="*/ 142 h 918"/>
                <a:gd name="T38" fmla="*/ 212 w 906"/>
                <a:gd name="T39" fmla="*/ 168 h 918"/>
                <a:gd name="T40" fmla="*/ 110 w 906"/>
                <a:gd name="T41" fmla="*/ 154 h 918"/>
                <a:gd name="T42" fmla="*/ 80 w 906"/>
                <a:gd name="T43" fmla="*/ 192 h 918"/>
                <a:gd name="T44" fmla="*/ 116 w 906"/>
                <a:gd name="T45" fmla="*/ 288 h 918"/>
                <a:gd name="T46" fmla="*/ 78 w 906"/>
                <a:gd name="T47" fmla="*/ 330 h 918"/>
                <a:gd name="T48" fmla="*/ 8 w 906"/>
                <a:gd name="T49" fmla="*/ 344 h 918"/>
                <a:gd name="T50" fmla="*/ 0 w 906"/>
                <a:gd name="T51" fmla="*/ 380 h 918"/>
                <a:gd name="T52" fmla="*/ 76 w 906"/>
                <a:gd name="T53" fmla="*/ 458 h 918"/>
                <a:gd name="T54" fmla="*/ 18 w 906"/>
                <a:gd name="T55" fmla="*/ 526 h 918"/>
                <a:gd name="T56" fmla="*/ 8 w 906"/>
                <a:gd name="T57" fmla="*/ 574 h 918"/>
                <a:gd name="T58" fmla="*/ 54 w 906"/>
                <a:gd name="T59" fmla="*/ 586 h 918"/>
                <a:gd name="T60" fmla="*/ 116 w 906"/>
                <a:gd name="T61" fmla="*/ 628 h 918"/>
                <a:gd name="T62" fmla="*/ 92 w 906"/>
                <a:gd name="T63" fmla="*/ 708 h 918"/>
                <a:gd name="T64" fmla="*/ 110 w 906"/>
                <a:gd name="T65" fmla="*/ 764 h 918"/>
                <a:gd name="T66" fmla="*/ 198 w 906"/>
                <a:gd name="T67" fmla="*/ 736 h 918"/>
                <a:gd name="T68" fmla="*/ 250 w 906"/>
                <a:gd name="T69" fmla="*/ 776 h 918"/>
                <a:gd name="T70" fmla="*/ 234 w 906"/>
                <a:gd name="T71" fmla="*/ 862 h 918"/>
                <a:gd name="T72" fmla="*/ 290 w 906"/>
                <a:gd name="T73" fmla="*/ 868 h 918"/>
                <a:gd name="T74" fmla="*/ 354 w 906"/>
                <a:gd name="T75" fmla="*/ 822 h 918"/>
                <a:gd name="T76" fmla="*/ 408 w 906"/>
                <a:gd name="T77" fmla="*/ 832 h 918"/>
                <a:gd name="T78" fmla="*/ 436 w 906"/>
                <a:gd name="T79" fmla="*/ 918 h 918"/>
                <a:gd name="T80" fmla="*/ 494 w 906"/>
                <a:gd name="T81" fmla="*/ 854 h 918"/>
                <a:gd name="T82" fmla="*/ 544 w 906"/>
                <a:gd name="T83" fmla="*/ 824 h 918"/>
                <a:gd name="T84" fmla="*/ 602 w 906"/>
                <a:gd name="T85" fmla="*/ 852 h 918"/>
                <a:gd name="T86" fmla="*/ 652 w 906"/>
                <a:gd name="T87" fmla="*/ 872 h 918"/>
                <a:gd name="T88" fmla="*/ 662 w 906"/>
                <a:gd name="T89" fmla="*/ 796 h 918"/>
                <a:gd name="T90" fmla="*/ 690 w 906"/>
                <a:gd name="T91" fmla="*/ 752 h 918"/>
                <a:gd name="T92" fmla="*/ 790 w 906"/>
                <a:gd name="T93" fmla="*/ 762 h 918"/>
                <a:gd name="T94" fmla="*/ 822 w 906"/>
                <a:gd name="T95" fmla="*/ 732 h 918"/>
                <a:gd name="T96" fmla="*/ 780 w 906"/>
                <a:gd name="T97" fmla="*/ 646 h 918"/>
                <a:gd name="T98" fmla="*/ 808 w 906"/>
                <a:gd name="T99" fmla="*/ 586 h 918"/>
                <a:gd name="T100" fmla="*/ 896 w 906"/>
                <a:gd name="T101" fmla="*/ 578 h 918"/>
                <a:gd name="T102" fmla="*/ 904 w 906"/>
                <a:gd name="T103" fmla="*/ 544 h 918"/>
                <a:gd name="T104" fmla="*/ 370 w 906"/>
                <a:gd name="T105" fmla="*/ 724 h 918"/>
                <a:gd name="T106" fmla="*/ 182 w 906"/>
                <a:gd name="T107" fmla="*/ 514 h 918"/>
                <a:gd name="T108" fmla="*/ 258 w 906"/>
                <a:gd name="T109" fmla="*/ 262 h 918"/>
                <a:gd name="T110" fmla="*/ 508 w 906"/>
                <a:gd name="T111" fmla="*/ 188 h 918"/>
                <a:gd name="T112" fmla="*/ 718 w 906"/>
                <a:gd name="T113" fmla="*/ 376 h 918"/>
                <a:gd name="T114" fmla="*/ 666 w 906"/>
                <a:gd name="T115" fmla="*/ 634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06" h="918">
                  <a:moveTo>
                    <a:pt x="846" y="506"/>
                  </a:moveTo>
                  <a:lnTo>
                    <a:pt x="846" y="506"/>
                  </a:lnTo>
                  <a:lnTo>
                    <a:pt x="828" y="498"/>
                  </a:lnTo>
                  <a:lnTo>
                    <a:pt x="828" y="498"/>
                  </a:lnTo>
                  <a:lnTo>
                    <a:pt x="828" y="486"/>
                  </a:lnTo>
                  <a:lnTo>
                    <a:pt x="828" y="486"/>
                  </a:lnTo>
                  <a:lnTo>
                    <a:pt x="830" y="466"/>
                  </a:lnTo>
                  <a:lnTo>
                    <a:pt x="830" y="466"/>
                  </a:lnTo>
                  <a:lnTo>
                    <a:pt x="830" y="458"/>
                  </a:lnTo>
                  <a:lnTo>
                    <a:pt x="830" y="458"/>
                  </a:lnTo>
                  <a:lnTo>
                    <a:pt x="830" y="452"/>
                  </a:lnTo>
                  <a:lnTo>
                    <a:pt x="830" y="452"/>
                  </a:lnTo>
                  <a:lnTo>
                    <a:pt x="828" y="432"/>
                  </a:lnTo>
                  <a:lnTo>
                    <a:pt x="828" y="432"/>
                  </a:lnTo>
                  <a:lnTo>
                    <a:pt x="828" y="420"/>
                  </a:lnTo>
                  <a:lnTo>
                    <a:pt x="828" y="420"/>
                  </a:lnTo>
                  <a:lnTo>
                    <a:pt x="846" y="412"/>
                  </a:lnTo>
                  <a:lnTo>
                    <a:pt x="846" y="412"/>
                  </a:lnTo>
                  <a:lnTo>
                    <a:pt x="888" y="390"/>
                  </a:lnTo>
                  <a:lnTo>
                    <a:pt x="888" y="390"/>
                  </a:lnTo>
                  <a:lnTo>
                    <a:pt x="906" y="380"/>
                  </a:lnTo>
                  <a:lnTo>
                    <a:pt x="906" y="380"/>
                  </a:lnTo>
                  <a:lnTo>
                    <a:pt x="904" y="374"/>
                  </a:lnTo>
                  <a:lnTo>
                    <a:pt x="904" y="374"/>
                  </a:lnTo>
                  <a:lnTo>
                    <a:pt x="902" y="366"/>
                  </a:lnTo>
                  <a:lnTo>
                    <a:pt x="902" y="366"/>
                  </a:lnTo>
                  <a:lnTo>
                    <a:pt x="900" y="356"/>
                  </a:lnTo>
                  <a:lnTo>
                    <a:pt x="900" y="356"/>
                  </a:lnTo>
                  <a:lnTo>
                    <a:pt x="898" y="348"/>
                  </a:lnTo>
                  <a:lnTo>
                    <a:pt x="898" y="348"/>
                  </a:lnTo>
                  <a:lnTo>
                    <a:pt x="898" y="344"/>
                  </a:lnTo>
                  <a:lnTo>
                    <a:pt x="898" y="344"/>
                  </a:lnTo>
                  <a:lnTo>
                    <a:pt x="896" y="340"/>
                  </a:lnTo>
                  <a:lnTo>
                    <a:pt x="896" y="340"/>
                  </a:lnTo>
                  <a:lnTo>
                    <a:pt x="894" y="332"/>
                  </a:lnTo>
                  <a:lnTo>
                    <a:pt x="894" y="332"/>
                  </a:lnTo>
                  <a:lnTo>
                    <a:pt x="874" y="332"/>
                  </a:lnTo>
                  <a:lnTo>
                    <a:pt x="874" y="332"/>
                  </a:lnTo>
                  <a:lnTo>
                    <a:pt x="864" y="330"/>
                  </a:lnTo>
                  <a:lnTo>
                    <a:pt x="864" y="330"/>
                  </a:lnTo>
                  <a:lnTo>
                    <a:pt x="852" y="330"/>
                  </a:lnTo>
                  <a:lnTo>
                    <a:pt x="852" y="330"/>
                  </a:lnTo>
                  <a:lnTo>
                    <a:pt x="828" y="330"/>
                  </a:lnTo>
                  <a:lnTo>
                    <a:pt x="828" y="330"/>
                  </a:lnTo>
                  <a:lnTo>
                    <a:pt x="808" y="332"/>
                  </a:lnTo>
                  <a:lnTo>
                    <a:pt x="808" y="332"/>
                  </a:lnTo>
                  <a:lnTo>
                    <a:pt x="804" y="320"/>
                  </a:lnTo>
                  <a:lnTo>
                    <a:pt x="804" y="320"/>
                  </a:lnTo>
                  <a:lnTo>
                    <a:pt x="796" y="302"/>
                  </a:lnTo>
                  <a:lnTo>
                    <a:pt x="796" y="302"/>
                  </a:lnTo>
                  <a:lnTo>
                    <a:pt x="792" y="296"/>
                  </a:lnTo>
                  <a:lnTo>
                    <a:pt x="792" y="296"/>
                  </a:lnTo>
                  <a:lnTo>
                    <a:pt x="790" y="288"/>
                  </a:lnTo>
                  <a:lnTo>
                    <a:pt x="790" y="288"/>
                  </a:lnTo>
                  <a:lnTo>
                    <a:pt x="780" y="272"/>
                  </a:lnTo>
                  <a:lnTo>
                    <a:pt x="780" y="272"/>
                  </a:lnTo>
                  <a:lnTo>
                    <a:pt x="778" y="266"/>
                  </a:lnTo>
                  <a:lnTo>
                    <a:pt x="778" y="266"/>
                  </a:lnTo>
                  <a:lnTo>
                    <a:pt x="774" y="262"/>
                  </a:lnTo>
                  <a:lnTo>
                    <a:pt x="774" y="262"/>
                  </a:lnTo>
                  <a:lnTo>
                    <a:pt x="788" y="246"/>
                  </a:lnTo>
                  <a:lnTo>
                    <a:pt x="788" y="246"/>
                  </a:lnTo>
                  <a:lnTo>
                    <a:pt x="814" y="210"/>
                  </a:lnTo>
                  <a:lnTo>
                    <a:pt x="814" y="210"/>
                  </a:lnTo>
                  <a:lnTo>
                    <a:pt x="826" y="192"/>
                  </a:lnTo>
                  <a:lnTo>
                    <a:pt x="826" y="192"/>
                  </a:lnTo>
                  <a:lnTo>
                    <a:pt x="822" y="186"/>
                  </a:lnTo>
                  <a:lnTo>
                    <a:pt x="822" y="186"/>
                  </a:lnTo>
                  <a:lnTo>
                    <a:pt x="812" y="172"/>
                  </a:lnTo>
                  <a:lnTo>
                    <a:pt x="812" y="172"/>
                  </a:lnTo>
                  <a:lnTo>
                    <a:pt x="806" y="166"/>
                  </a:lnTo>
                  <a:lnTo>
                    <a:pt x="806" y="166"/>
                  </a:lnTo>
                  <a:lnTo>
                    <a:pt x="802" y="160"/>
                  </a:lnTo>
                  <a:lnTo>
                    <a:pt x="802" y="160"/>
                  </a:lnTo>
                  <a:lnTo>
                    <a:pt x="796" y="154"/>
                  </a:lnTo>
                  <a:lnTo>
                    <a:pt x="796" y="154"/>
                  </a:lnTo>
                  <a:lnTo>
                    <a:pt x="790" y="156"/>
                  </a:lnTo>
                  <a:lnTo>
                    <a:pt x="790" y="156"/>
                  </a:lnTo>
                  <a:lnTo>
                    <a:pt x="776" y="162"/>
                  </a:lnTo>
                  <a:lnTo>
                    <a:pt x="776" y="162"/>
                  </a:lnTo>
                  <a:lnTo>
                    <a:pt x="736" y="180"/>
                  </a:lnTo>
                  <a:lnTo>
                    <a:pt x="736" y="180"/>
                  </a:lnTo>
                  <a:lnTo>
                    <a:pt x="718" y="190"/>
                  </a:lnTo>
                  <a:lnTo>
                    <a:pt x="718" y="190"/>
                  </a:lnTo>
                  <a:lnTo>
                    <a:pt x="708" y="182"/>
                  </a:lnTo>
                  <a:lnTo>
                    <a:pt x="708" y="182"/>
                  </a:lnTo>
                  <a:lnTo>
                    <a:pt x="694" y="168"/>
                  </a:lnTo>
                  <a:lnTo>
                    <a:pt x="694" y="168"/>
                  </a:lnTo>
                  <a:lnTo>
                    <a:pt x="690" y="166"/>
                  </a:lnTo>
                  <a:lnTo>
                    <a:pt x="690" y="166"/>
                  </a:lnTo>
                  <a:lnTo>
                    <a:pt x="688" y="164"/>
                  </a:lnTo>
                  <a:lnTo>
                    <a:pt x="688" y="164"/>
                  </a:lnTo>
                  <a:lnTo>
                    <a:pt x="682" y="160"/>
                  </a:lnTo>
                  <a:lnTo>
                    <a:pt x="682" y="160"/>
                  </a:lnTo>
                  <a:lnTo>
                    <a:pt x="666" y="148"/>
                  </a:lnTo>
                  <a:lnTo>
                    <a:pt x="666" y="148"/>
                  </a:lnTo>
                  <a:lnTo>
                    <a:pt x="656" y="142"/>
                  </a:lnTo>
                  <a:lnTo>
                    <a:pt x="656" y="142"/>
                  </a:lnTo>
                  <a:lnTo>
                    <a:pt x="662" y="122"/>
                  </a:lnTo>
                  <a:lnTo>
                    <a:pt x="662" y="122"/>
                  </a:lnTo>
                  <a:lnTo>
                    <a:pt x="666" y="98"/>
                  </a:lnTo>
                  <a:lnTo>
                    <a:pt x="666" y="98"/>
                  </a:lnTo>
                  <a:lnTo>
                    <a:pt x="670" y="76"/>
                  </a:lnTo>
                  <a:lnTo>
                    <a:pt x="670" y="76"/>
                  </a:lnTo>
                  <a:lnTo>
                    <a:pt x="674" y="56"/>
                  </a:lnTo>
                  <a:lnTo>
                    <a:pt x="674" y="56"/>
                  </a:lnTo>
                  <a:lnTo>
                    <a:pt x="672" y="56"/>
                  </a:lnTo>
                  <a:lnTo>
                    <a:pt x="672" y="56"/>
                  </a:lnTo>
                  <a:lnTo>
                    <a:pt x="668" y="52"/>
                  </a:lnTo>
                  <a:lnTo>
                    <a:pt x="668" y="52"/>
                  </a:lnTo>
                  <a:lnTo>
                    <a:pt x="652" y="44"/>
                  </a:lnTo>
                  <a:lnTo>
                    <a:pt x="652" y="44"/>
                  </a:lnTo>
                  <a:lnTo>
                    <a:pt x="636" y="38"/>
                  </a:lnTo>
                  <a:lnTo>
                    <a:pt x="636" y="38"/>
                  </a:lnTo>
                  <a:lnTo>
                    <a:pt x="632" y="36"/>
                  </a:lnTo>
                  <a:lnTo>
                    <a:pt x="632" y="36"/>
                  </a:lnTo>
                  <a:lnTo>
                    <a:pt x="630" y="34"/>
                  </a:lnTo>
                  <a:lnTo>
                    <a:pt x="630" y="34"/>
                  </a:lnTo>
                  <a:lnTo>
                    <a:pt x="616" y="50"/>
                  </a:lnTo>
                  <a:lnTo>
                    <a:pt x="616" y="50"/>
                  </a:lnTo>
                  <a:lnTo>
                    <a:pt x="602" y="66"/>
                  </a:lnTo>
                  <a:lnTo>
                    <a:pt x="602" y="66"/>
                  </a:lnTo>
                  <a:lnTo>
                    <a:pt x="586" y="86"/>
                  </a:lnTo>
                  <a:lnTo>
                    <a:pt x="586" y="86"/>
                  </a:lnTo>
                  <a:lnTo>
                    <a:pt x="574" y="102"/>
                  </a:lnTo>
                  <a:lnTo>
                    <a:pt x="574" y="102"/>
                  </a:lnTo>
                  <a:lnTo>
                    <a:pt x="562" y="98"/>
                  </a:lnTo>
                  <a:lnTo>
                    <a:pt x="562" y="98"/>
                  </a:lnTo>
                  <a:lnTo>
                    <a:pt x="552" y="96"/>
                  </a:lnTo>
                  <a:lnTo>
                    <a:pt x="552" y="96"/>
                  </a:lnTo>
                  <a:lnTo>
                    <a:pt x="548" y="94"/>
                  </a:lnTo>
                  <a:lnTo>
                    <a:pt x="548" y="94"/>
                  </a:lnTo>
                  <a:lnTo>
                    <a:pt x="544" y="94"/>
                  </a:lnTo>
                  <a:lnTo>
                    <a:pt x="544" y="94"/>
                  </a:lnTo>
                  <a:lnTo>
                    <a:pt x="536" y="92"/>
                  </a:lnTo>
                  <a:lnTo>
                    <a:pt x="536" y="92"/>
                  </a:lnTo>
                  <a:lnTo>
                    <a:pt x="530" y="90"/>
                  </a:lnTo>
                  <a:lnTo>
                    <a:pt x="530" y="90"/>
                  </a:lnTo>
                  <a:lnTo>
                    <a:pt x="510" y="86"/>
                  </a:lnTo>
                  <a:lnTo>
                    <a:pt x="510" y="86"/>
                  </a:lnTo>
                  <a:lnTo>
                    <a:pt x="498" y="84"/>
                  </a:lnTo>
                  <a:lnTo>
                    <a:pt x="498" y="84"/>
                  </a:lnTo>
                  <a:lnTo>
                    <a:pt x="494" y="64"/>
                  </a:lnTo>
                  <a:lnTo>
                    <a:pt x="494" y="64"/>
                  </a:lnTo>
                  <a:lnTo>
                    <a:pt x="484" y="20"/>
                  </a:lnTo>
                  <a:lnTo>
                    <a:pt x="484" y="20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476" y="0"/>
                  </a:lnTo>
                  <a:lnTo>
                    <a:pt x="476" y="0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436" y="0"/>
                  </a:lnTo>
                  <a:lnTo>
                    <a:pt x="436" y="0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428" y="0"/>
                  </a:lnTo>
                  <a:lnTo>
                    <a:pt x="428" y="0"/>
                  </a:lnTo>
                  <a:lnTo>
                    <a:pt x="422" y="20"/>
                  </a:lnTo>
                  <a:lnTo>
                    <a:pt x="422" y="20"/>
                  </a:lnTo>
                  <a:lnTo>
                    <a:pt x="412" y="64"/>
                  </a:lnTo>
                  <a:lnTo>
                    <a:pt x="412" y="64"/>
                  </a:lnTo>
                  <a:lnTo>
                    <a:pt x="408" y="84"/>
                  </a:lnTo>
                  <a:lnTo>
                    <a:pt x="408" y="84"/>
                  </a:lnTo>
                  <a:lnTo>
                    <a:pt x="394" y="86"/>
                  </a:lnTo>
                  <a:lnTo>
                    <a:pt x="394" y="86"/>
                  </a:lnTo>
                  <a:lnTo>
                    <a:pt x="376" y="90"/>
                  </a:lnTo>
                  <a:lnTo>
                    <a:pt x="376" y="90"/>
                  </a:lnTo>
                  <a:lnTo>
                    <a:pt x="370" y="92"/>
                  </a:lnTo>
                  <a:lnTo>
                    <a:pt x="370" y="92"/>
                  </a:lnTo>
                  <a:lnTo>
                    <a:pt x="362" y="94"/>
                  </a:lnTo>
                  <a:lnTo>
                    <a:pt x="362" y="94"/>
                  </a:lnTo>
                  <a:lnTo>
                    <a:pt x="358" y="94"/>
                  </a:lnTo>
                  <a:lnTo>
                    <a:pt x="358" y="94"/>
                  </a:lnTo>
                  <a:lnTo>
                    <a:pt x="354" y="96"/>
                  </a:lnTo>
                  <a:lnTo>
                    <a:pt x="354" y="96"/>
                  </a:lnTo>
                  <a:lnTo>
                    <a:pt x="344" y="98"/>
                  </a:lnTo>
                  <a:lnTo>
                    <a:pt x="344" y="98"/>
                  </a:lnTo>
                  <a:lnTo>
                    <a:pt x="332" y="102"/>
                  </a:lnTo>
                  <a:lnTo>
                    <a:pt x="332" y="102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04" y="66"/>
                  </a:lnTo>
                  <a:lnTo>
                    <a:pt x="304" y="66"/>
                  </a:lnTo>
                  <a:lnTo>
                    <a:pt x="290" y="50"/>
                  </a:lnTo>
                  <a:lnTo>
                    <a:pt x="290" y="50"/>
                  </a:lnTo>
                  <a:lnTo>
                    <a:pt x="276" y="34"/>
                  </a:lnTo>
                  <a:lnTo>
                    <a:pt x="276" y="34"/>
                  </a:lnTo>
                  <a:lnTo>
                    <a:pt x="274" y="36"/>
                  </a:lnTo>
                  <a:lnTo>
                    <a:pt x="274" y="36"/>
                  </a:lnTo>
                  <a:lnTo>
                    <a:pt x="268" y="38"/>
                  </a:lnTo>
                  <a:lnTo>
                    <a:pt x="268" y="38"/>
                  </a:lnTo>
                  <a:lnTo>
                    <a:pt x="254" y="44"/>
                  </a:lnTo>
                  <a:lnTo>
                    <a:pt x="254" y="44"/>
                  </a:lnTo>
                  <a:lnTo>
                    <a:pt x="238" y="52"/>
                  </a:lnTo>
                  <a:lnTo>
                    <a:pt x="238" y="52"/>
                  </a:lnTo>
                  <a:lnTo>
                    <a:pt x="234" y="56"/>
                  </a:lnTo>
                  <a:lnTo>
                    <a:pt x="234" y="56"/>
                  </a:lnTo>
                  <a:lnTo>
                    <a:pt x="232" y="56"/>
                  </a:lnTo>
                  <a:lnTo>
                    <a:pt x="232" y="56"/>
                  </a:lnTo>
                  <a:lnTo>
                    <a:pt x="236" y="76"/>
                  </a:lnTo>
                  <a:lnTo>
                    <a:pt x="236" y="76"/>
                  </a:lnTo>
                  <a:lnTo>
                    <a:pt x="240" y="98"/>
                  </a:lnTo>
                  <a:lnTo>
                    <a:pt x="240" y="98"/>
                  </a:lnTo>
                  <a:lnTo>
                    <a:pt x="244" y="122"/>
                  </a:lnTo>
                  <a:lnTo>
                    <a:pt x="244" y="122"/>
                  </a:lnTo>
                  <a:lnTo>
                    <a:pt x="250" y="142"/>
                  </a:lnTo>
                  <a:lnTo>
                    <a:pt x="250" y="142"/>
                  </a:lnTo>
                  <a:lnTo>
                    <a:pt x="240" y="148"/>
                  </a:lnTo>
                  <a:lnTo>
                    <a:pt x="240" y="148"/>
                  </a:lnTo>
                  <a:lnTo>
                    <a:pt x="224" y="160"/>
                  </a:lnTo>
                  <a:lnTo>
                    <a:pt x="224" y="160"/>
                  </a:lnTo>
                  <a:lnTo>
                    <a:pt x="218" y="164"/>
                  </a:lnTo>
                  <a:lnTo>
                    <a:pt x="218" y="164"/>
                  </a:lnTo>
                  <a:lnTo>
                    <a:pt x="216" y="166"/>
                  </a:lnTo>
                  <a:lnTo>
                    <a:pt x="216" y="166"/>
                  </a:lnTo>
                  <a:lnTo>
                    <a:pt x="212" y="168"/>
                  </a:lnTo>
                  <a:lnTo>
                    <a:pt x="212" y="168"/>
                  </a:lnTo>
                  <a:lnTo>
                    <a:pt x="198" y="182"/>
                  </a:lnTo>
                  <a:lnTo>
                    <a:pt x="198" y="182"/>
                  </a:lnTo>
                  <a:lnTo>
                    <a:pt x="188" y="190"/>
                  </a:lnTo>
                  <a:lnTo>
                    <a:pt x="188" y="19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28" y="162"/>
                  </a:lnTo>
                  <a:lnTo>
                    <a:pt x="128" y="162"/>
                  </a:lnTo>
                  <a:lnTo>
                    <a:pt x="114" y="156"/>
                  </a:lnTo>
                  <a:lnTo>
                    <a:pt x="114" y="156"/>
                  </a:lnTo>
                  <a:lnTo>
                    <a:pt x="110" y="154"/>
                  </a:lnTo>
                  <a:lnTo>
                    <a:pt x="110" y="154"/>
                  </a:lnTo>
                  <a:lnTo>
                    <a:pt x="104" y="160"/>
                  </a:lnTo>
                  <a:lnTo>
                    <a:pt x="104" y="160"/>
                  </a:lnTo>
                  <a:lnTo>
                    <a:pt x="100" y="166"/>
                  </a:lnTo>
                  <a:lnTo>
                    <a:pt x="100" y="166"/>
                  </a:lnTo>
                  <a:lnTo>
                    <a:pt x="94" y="172"/>
                  </a:lnTo>
                  <a:lnTo>
                    <a:pt x="94" y="172"/>
                  </a:lnTo>
                  <a:lnTo>
                    <a:pt x="84" y="186"/>
                  </a:lnTo>
                  <a:lnTo>
                    <a:pt x="84" y="186"/>
                  </a:lnTo>
                  <a:lnTo>
                    <a:pt x="80" y="192"/>
                  </a:lnTo>
                  <a:lnTo>
                    <a:pt x="80" y="192"/>
                  </a:lnTo>
                  <a:lnTo>
                    <a:pt x="92" y="210"/>
                  </a:lnTo>
                  <a:lnTo>
                    <a:pt x="92" y="210"/>
                  </a:lnTo>
                  <a:lnTo>
                    <a:pt x="118" y="246"/>
                  </a:lnTo>
                  <a:lnTo>
                    <a:pt x="118" y="246"/>
                  </a:lnTo>
                  <a:lnTo>
                    <a:pt x="132" y="262"/>
                  </a:lnTo>
                  <a:lnTo>
                    <a:pt x="132" y="262"/>
                  </a:lnTo>
                  <a:lnTo>
                    <a:pt x="128" y="266"/>
                  </a:lnTo>
                  <a:lnTo>
                    <a:pt x="128" y="266"/>
                  </a:lnTo>
                  <a:lnTo>
                    <a:pt x="126" y="272"/>
                  </a:lnTo>
                  <a:lnTo>
                    <a:pt x="126" y="272"/>
                  </a:lnTo>
                  <a:lnTo>
                    <a:pt x="116" y="288"/>
                  </a:lnTo>
                  <a:lnTo>
                    <a:pt x="116" y="288"/>
                  </a:lnTo>
                  <a:lnTo>
                    <a:pt x="114" y="296"/>
                  </a:lnTo>
                  <a:lnTo>
                    <a:pt x="114" y="296"/>
                  </a:lnTo>
                  <a:lnTo>
                    <a:pt x="110" y="302"/>
                  </a:lnTo>
                  <a:lnTo>
                    <a:pt x="110" y="302"/>
                  </a:lnTo>
                  <a:lnTo>
                    <a:pt x="102" y="320"/>
                  </a:lnTo>
                  <a:lnTo>
                    <a:pt x="102" y="320"/>
                  </a:lnTo>
                  <a:lnTo>
                    <a:pt x="98" y="332"/>
                  </a:lnTo>
                  <a:lnTo>
                    <a:pt x="98" y="332"/>
                  </a:lnTo>
                  <a:lnTo>
                    <a:pt x="78" y="330"/>
                  </a:lnTo>
                  <a:lnTo>
                    <a:pt x="78" y="330"/>
                  </a:lnTo>
                  <a:lnTo>
                    <a:pt x="54" y="330"/>
                  </a:lnTo>
                  <a:lnTo>
                    <a:pt x="54" y="330"/>
                  </a:lnTo>
                  <a:lnTo>
                    <a:pt x="42" y="330"/>
                  </a:lnTo>
                  <a:lnTo>
                    <a:pt x="42" y="330"/>
                  </a:lnTo>
                  <a:lnTo>
                    <a:pt x="32" y="332"/>
                  </a:lnTo>
                  <a:lnTo>
                    <a:pt x="32" y="332"/>
                  </a:lnTo>
                  <a:lnTo>
                    <a:pt x="12" y="332"/>
                  </a:lnTo>
                  <a:lnTo>
                    <a:pt x="12" y="332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8" y="344"/>
                  </a:lnTo>
                  <a:lnTo>
                    <a:pt x="8" y="344"/>
                  </a:lnTo>
                  <a:lnTo>
                    <a:pt x="8" y="348"/>
                  </a:lnTo>
                  <a:lnTo>
                    <a:pt x="8" y="348"/>
                  </a:lnTo>
                  <a:lnTo>
                    <a:pt x="6" y="356"/>
                  </a:lnTo>
                  <a:lnTo>
                    <a:pt x="6" y="356"/>
                  </a:lnTo>
                  <a:lnTo>
                    <a:pt x="4" y="366"/>
                  </a:lnTo>
                  <a:lnTo>
                    <a:pt x="4" y="366"/>
                  </a:lnTo>
                  <a:lnTo>
                    <a:pt x="2" y="374"/>
                  </a:lnTo>
                  <a:lnTo>
                    <a:pt x="2" y="374"/>
                  </a:lnTo>
                  <a:lnTo>
                    <a:pt x="0" y="380"/>
                  </a:lnTo>
                  <a:lnTo>
                    <a:pt x="0" y="380"/>
                  </a:lnTo>
                  <a:lnTo>
                    <a:pt x="18" y="390"/>
                  </a:lnTo>
                  <a:lnTo>
                    <a:pt x="18" y="390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32"/>
                  </a:lnTo>
                  <a:lnTo>
                    <a:pt x="78" y="432"/>
                  </a:lnTo>
                  <a:lnTo>
                    <a:pt x="76" y="452"/>
                  </a:lnTo>
                  <a:lnTo>
                    <a:pt x="76" y="452"/>
                  </a:lnTo>
                  <a:lnTo>
                    <a:pt x="76" y="458"/>
                  </a:lnTo>
                  <a:lnTo>
                    <a:pt x="76" y="458"/>
                  </a:lnTo>
                  <a:lnTo>
                    <a:pt x="76" y="466"/>
                  </a:lnTo>
                  <a:lnTo>
                    <a:pt x="76" y="466"/>
                  </a:lnTo>
                  <a:lnTo>
                    <a:pt x="78" y="486"/>
                  </a:lnTo>
                  <a:lnTo>
                    <a:pt x="78" y="486"/>
                  </a:lnTo>
                  <a:lnTo>
                    <a:pt x="78" y="498"/>
                  </a:lnTo>
                  <a:lnTo>
                    <a:pt x="78" y="498"/>
                  </a:lnTo>
                  <a:lnTo>
                    <a:pt x="60" y="506"/>
                  </a:lnTo>
                  <a:lnTo>
                    <a:pt x="60" y="506"/>
                  </a:lnTo>
                  <a:lnTo>
                    <a:pt x="18" y="526"/>
                  </a:lnTo>
                  <a:lnTo>
                    <a:pt x="18" y="526"/>
                  </a:lnTo>
                  <a:lnTo>
                    <a:pt x="0" y="536"/>
                  </a:lnTo>
                  <a:lnTo>
                    <a:pt x="0" y="536"/>
                  </a:lnTo>
                  <a:lnTo>
                    <a:pt x="2" y="544"/>
                  </a:lnTo>
                  <a:lnTo>
                    <a:pt x="2" y="544"/>
                  </a:lnTo>
                  <a:lnTo>
                    <a:pt x="4" y="552"/>
                  </a:lnTo>
                  <a:lnTo>
                    <a:pt x="4" y="552"/>
                  </a:lnTo>
                  <a:lnTo>
                    <a:pt x="6" y="560"/>
                  </a:lnTo>
                  <a:lnTo>
                    <a:pt x="6" y="560"/>
                  </a:lnTo>
                  <a:lnTo>
                    <a:pt x="8" y="570"/>
                  </a:lnTo>
                  <a:lnTo>
                    <a:pt x="8" y="570"/>
                  </a:lnTo>
                  <a:lnTo>
                    <a:pt x="8" y="574"/>
                  </a:lnTo>
                  <a:lnTo>
                    <a:pt x="8" y="574"/>
                  </a:lnTo>
                  <a:lnTo>
                    <a:pt x="10" y="578"/>
                  </a:lnTo>
                  <a:lnTo>
                    <a:pt x="10" y="578"/>
                  </a:lnTo>
                  <a:lnTo>
                    <a:pt x="12" y="584"/>
                  </a:lnTo>
                  <a:lnTo>
                    <a:pt x="12" y="584"/>
                  </a:lnTo>
                  <a:lnTo>
                    <a:pt x="32" y="586"/>
                  </a:lnTo>
                  <a:lnTo>
                    <a:pt x="32" y="586"/>
                  </a:lnTo>
                  <a:lnTo>
                    <a:pt x="42" y="586"/>
                  </a:lnTo>
                  <a:lnTo>
                    <a:pt x="42" y="586"/>
                  </a:lnTo>
                  <a:lnTo>
                    <a:pt x="54" y="586"/>
                  </a:lnTo>
                  <a:lnTo>
                    <a:pt x="54" y="586"/>
                  </a:lnTo>
                  <a:lnTo>
                    <a:pt x="78" y="586"/>
                  </a:lnTo>
                  <a:lnTo>
                    <a:pt x="78" y="586"/>
                  </a:lnTo>
                  <a:lnTo>
                    <a:pt x="98" y="586"/>
                  </a:lnTo>
                  <a:lnTo>
                    <a:pt x="98" y="586"/>
                  </a:lnTo>
                  <a:lnTo>
                    <a:pt x="102" y="598"/>
                  </a:lnTo>
                  <a:lnTo>
                    <a:pt x="102" y="598"/>
                  </a:lnTo>
                  <a:lnTo>
                    <a:pt x="110" y="616"/>
                  </a:lnTo>
                  <a:lnTo>
                    <a:pt x="110" y="616"/>
                  </a:lnTo>
                  <a:lnTo>
                    <a:pt x="114" y="622"/>
                  </a:lnTo>
                  <a:lnTo>
                    <a:pt x="114" y="622"/>
                  </a:lnTo>
                  <a:lnTo>
                    <a:pt x="116" y="628"/>
                  </a:lnTo>
                  <a:lnTo>
                    <a:pt x="116" y="628"/>
                  </a:lnTo>
                  <a:lnTo>
                    <a:pt x="126" y="646"/>
                  </a:lnTo>
                  <a:lnTo>
                    <a:pt x="126" y="646"/>
                  </a:lnTo>
                  <a:lnTo>
                    <a:pt x="128" y="650"/>
                  </a:lnTo>
                  <a:lnTo>
                    <a:pt x="128" y="650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18" y="672"/>
                  </a:lnTo>
                  <a:lnTo>
                    <a:pt x="118" y="672"/>
                  </a:lnTo>
                  <a:lnTo>
                    <a:pt x="92" y="708"/>
                  </a:lnTo>
                  <a:lnTo>
                    <a:pt x="92" y="708"/>
                  </a:lnTo>
                  <a:lnTo>
                    <a:pt x="80" y="726"/>
                  </a:lnTo>
                  <a:lnTo>
                    <a:pt x="80" y="726"/>
                  </a:lnTo>
                  <a:lnTo>
                    <a:pt x="84" y="732"/>
                  </a:lnTo>
                  <a:lnTo>
                    <a:pt x="84" y="732"/>
                  </a:lnTo>
                  <a:lnTo>
                    <a:pt x="94" y="746"/>
                  </a:lnTo>
                  <a:lnTo>
                    <a:pt x="94" y="746"/>
                  </a:lnTo>
                  <a:lnTo>
                    <a:pt x="100" y="752"/>
                  </a:lnTo>
                  <a:lnTo>
                    <a:pt x="100" y="752"/>
                  </a:lnTo>
                  <a:lnTo>
                    <a:pt x="104" y="758"/>
                  </a:lnTo>
                  <a:lnTo>
                    <a:pt x="104" y="758"/>
                  </a:lnTo>
                  <a:lnTo>
                    <a:pt x="110" y="764"/>
                  </a:lnTo>
                  <a:lnTo>
                    <a:pt x="110" y="764"/>
                  </a:lnTo>
                  <a:lnTo>
                    <a:pt x="114" y="762"/>
                  </a:lnTo>
                  <a:lnTo>
                    <a:pt x="114" y="762"/>
                  </a:lnTo>
                  <a:lnTo>
                    <a:pt x="128" y="756"/>
                  </a:lnTo>
                  <a:lnTo>
                    <a:pt x="128" y="756"/>
                  </a:lnTo>
                  <a:lnTo>
                    <a:pt x="170" y="738"/>
                  </a:lnTo>
                  <a:lnTo>
                    <a:pt x="170" y="738"/>
                  </a:lnTo>
                  <a:lnTo>
                    <a:pt x="188" y="728"/>
                  </a:lnTo>
                  <a:lnTo>
                    <a:pt x="188" y="728"/>
                  </a:lnTo>
                  <a:lnTo>
                    <a:pt x="198" y="736"/>
                  </a:lnTo>
                  <a:lnTo>
                    <a:pt x="198" y="736"/>
                  </a:lnTo>
                  <a:lnTo>
                    <a:pt x="212" y="748"/>
                  </a:lnTo>
                  <a:lnTo>
                    <a:pt x="212" y="748"/>
                  </a:lnTo>
                  <a:lnTo>
                    <a:pt x="216" y="752"/>
                  </a:lnTo>
                  <a:lnTo>
                    <a:pt x="216" y="752"/>
                  </a:lnTo>
                  <a:lnTo>
                    <a:pt x="218" y="754"/>
                  </a:lnTo>
                  <a:lnTo>
                    <a:pt x="218" y="754"/>
                  </a:lnTo>
                  <a:lnTo>
                    <a:pt x="224" y="758"/>
                  </a:lnTo>
                  <a:lnTo>
                    <a:pt x="224" y="758"/>
                  </a:lnTo>
                  <a:lnTo>
                    <a:pt x="240" y="770"/>
                  </a:lnTo>
                  <a:lnTo>
                    <a:pt x="240" y="770"/>
                  </a:lnTo>
                  <a:lnTo>
                    <a:pt x="250" y="776"/>
                  </a:lnTo>
                  <a:lnTo>
                    <a:pt x="250" y="776"/>
                  </a:lnTo>
                  <a:lnTo>
                    <a:pt x="244" y="796"/>
                  </a:lnTo>
                  <a:lnTo>
                    <a:pt x="244" y="796"/>
                  </a:lnTo>
                  <a:lnTo>
                    <a:pt x="240" y="820"/>
                  </a:lnTo>
                  <a:lnTo>
                    <a:pt x="240" y="820"/>
                  </a:lnTo>
                  <a:lnTo>
                    <a:pt x="236" y="840"/>
                  </a:lnTo>
                  <a:lnTo>
                    <a:pt x="236" y="840"/>
                  </a:lnTo>
                  <a:lnTo>
                    <a:pt x="232" y="862"/>
                  </a:lnTo>
                  <a:lnTo>
                    <a:pt x="232" y="862"/>
                  </a:lnTo>
                  <a:lnTo>
                    <a:pt x="234" y="862"/>
                  </a:lnTo>
                  <a:lnTo>
                    <a:pt x="234" y="862"/>
                  </a:lnTo>
                  <a:lnTo>
                    <a:pt x="238" y="864"/>
                  </a:lnTo>
                  <a:lnTo>
                    <a:pt x="238" y="864"/>
                  </a:lnTo>
                  <a:lnTo>
                    <a:pt x="254" y="872"/>
                  </a:lnTo>
                  <a:lnTo>
                    <a:pt x="254" y="872"/>
                  </a:lnTo>
                  <a:lnTo>
                    <a:pt x="268" y="880"/>
                  </a:lnTo>
                  <a:lnTo>
                    <a:pt x="268" y="880"/>
                  </a:lnTo>
                  <a:lnTo>
                    <a:pt x="274" y="882"/>
                  </a:lnTo>
                  <a:lnTo>
                    <a:pt x="274" y="882"/>
                  </a:lnTo>
                  <a:lnTo>
                    <a:pt x="276" y="882"/>
                  </a:lnTo>
                  <a:lnTo>
                    <a:pt x="276" y="882"/>
                  </a:lnTo>
                  <a:lnTo>
                    <a:pt x="290" y="868"/>
                  </a:lnTo>
                  <a:lnTo>
                    <a:pt x="290" y="868"/>
                  </a:lnTo>
                  <a:lnTo>
                    <a:pt x="304" y="852"/>
                  </a:lnTo>
                  <a:lnTo>
                    <a:pt x="304" y="852"/>
                  </a:lnTo>
                  <a:lnTo>
                    <a:pt x="320" y="832"/>
                  </a:lnTo>
                  <a:lnTo>
                    <a:pt x="320" y="832"/>
                  </a:lnTo>
                  <a:lnTo>
                    <a:pt x="332" y="816"/>
                  </a:lnTo>
                  <a:lnTo>
                    <a:pt x="332" y="816"/>
                  </a:lnTo>
                  <a:lnTo>
                    <a:pt x="344" y="820"/>
                  </a:lnTo>
                  <a:lnTo>
                    <a:pt x="344" y="820"/>
                  </a:lnTo>
                  <a:lnTo>
                    <a:pt x="354" y="822"/>
                  </a:lnTo>
                  <a:lnTo>
                    <a:pt x="354" y="822"/>
                  </a:lnTo>
                  <a:lnTo>
                    <a:pt x="358" y="824"/>
                  </a:lnTo>
                  <a:lnTo>
                    <a:pt x="358" y="824"/>
                  </a:lnTo>
                  <a:lnTo>
                    <a:pt x="362" y="824"/>
                  </a:lnTo>
                  <a:lnTo>
                    <a:pt x="362" y="824"/>
                  </a:lnTo>
                  <a:lnTo>
                    <a:pt x="370" y="826"/>
                  </a:lnTo>
                  <a:lnTo>
                    <a:pt x="370" y="826"/>
                  </a:lnTo>
                  <a:lnTo>
                    <a:pt x="376" y="828"/>
                  </a:lnTo>
                  <a:lnTo>
                    <a:pt x="376" y="828"/>
                  </a:lnTo>
                  <a:lnTo>
                    <a:pt x="394" y="832"/>
                  </a:lnTo>
                  <a:lnTo>
                    <a:pt x="394" y="832"/>
                  </a:lnTo>
                  <a:lnTo>
                    <a:pt x="408" y="832"/>
                  </a:lnTo>
                  <a:lnTo>
                    <a:pt x="408" y="832"/>
                  </a:lnTo>
                  <a:lnTo>
                    <a:pt x="412" y="854"/>
                  </a:lnTo>
                  <a:lnTo>
                    <a:pt x="412" y="854"/>
                  </a:lnTo>
                  <a:lnTo>
                    <a:pt x="422" y="898"/>
                  </a:lnTo>
                  <a:lnTo>
                    <a:pt x="422" y="898"/>
                  </a:lnTo>
                  <a:lnTo>
                    <a:pt x="428" y="918"/>
                  </a:lnTo>
                  <a:lnTo>
                    <a:pt x="428" y="918"/>
                  </a:lnTo>
                  <a:lnTo>
                    <a:pt x="430" y="918"/>
                  </a:lnTo>
                  <a:lnTo>
                    <a:pt x="430" y="918"/>
                  </a:lnTo>
                  <a:lnTo>
                    <a:pt x="436" y="918"/>
                  </a:lnTo>
                  <a:lnTo>
                    <a:pt x="436" y="918"/>
                  </a:lnTo>
                  <a:lnTo>
                    <a:pt x="452" y="918"/>
                  </a:lnTo>
                  <a:lnTo>
                    <a:pt x="452" y="918"/>
                  </a:lnTo>
                  <a:lnTo>
                    <a:pt x="470" y="918"/>
                  </a:lnTo>
                  <a:lnTo>
                    <a:pt x="470" y="918"/>
                  </a:lnTo>
                  <a:lnTo>
                    <a:pt x="476" y="918"/>
                  </a:lnTo>
                  <a:lnTo>
                    <a:pt x="476" y="918"/>
                  </a:lnTo>
                  <a:lnTo>
                    <a:pt x="478" y="918"/>
                  </a:lnTo>
                  <a:lnTo>
                    <a:pt x="478" y="918"/>
                  </a:lnTo>
                  <a:lnTo>
                    <a:pt x="484" y="898"/>
                  </a:lnTo>
                  <a:lnTo>
                    <a:pt x="484" y="898"/>
                  </a:lnTo>
                  <a:lnTo>
                    <a:pt x="494" y="854"/>
                  </a:lnTo>
                  <a:lnTo>
                    <a:pt x="494" y="854"/>
                  </a:lnTo>
                  <a:lnTo>
                    <a:pt x="498" y="832"/>
                  </a:lnTo>
                  <a:lnTo>
                    <a:pt x="498" y="832"/>
                  </a:lnTo>
                  <a:lnTo>
                    <a:pt x="510" y="832"/>
                  </a:lnTo>
                  <a:lnTo>
                    <a:pt x="510" y="832"/>
                  </a:lnTo>
                  <a:lnTo>
                    <a:pt x="530" y="828"/>
                  </a:lnTo>
                  <a:lnTo>
                    <a:pt x="530" y="828"/>
                  </a:lnTo>
                  <a:lnTo>
                    <a:pt x="536" y="826"/>
                  </a:lnTo>
                  <a:lnTo>
                    <a:pt x="536" y="826"/>
                  </a:lnTo>
                  <a:lnTo>
                    <a:pt x="544" y="824"/>
                  </a:lnTo>
                  <a:lnTo>
                    <a:pt x="544" y="824"/>
                  </a:lnTo>
                  <a:lnTo>
                    <a:pt x="548" y="824"/>
                  </a:lnTo>
                  <a:lnTo>
                    <a:pt x="548" y="824"/>
                  </a:lnTo>
                  <a:lnTo>
                    <a:pt x="552" y="822"/>
                  </a:lnTo>
                  <a:lnTo>
                    <a:pt x="552" y="822"/>
                  </a:lnTo>
                  <a:lnTo>
                    <a:pt x="562" y="820"/>
                  </a:lnTo>
                  <a:lnTo>
                    <a:pt x="562" y="820"/>
                  </a:lnTo>
                  <a:lnTo>
                    <a:pt x="574" y="816"/>
                  </a:lnTo>
                  <a:lnTo>
                    <a:pt x="574" y="816"/>
                  </a:lnTo>
                  <a:lnTo>
                    <a:pt x="586" y="832"/>
                  </a:lnTo>
                  <a:lnTo>
                    <a:pt x="586" y="832"/>
                  </a:lnTo>
                  <a:lnTo>
                    <a:pt x="602" y="852"/>
                  </a:lnTo>
                  <a:lnTo>
                    <a:pt x="602" y="852"/>
                  </a:lnTo>
                  <a:lnTo>
                    <a:pt x="616" y="868"/>
                  </a:lnTo>
                  <a:lnTo>
                    <a:pt x="616" y="868"/>
                  </a:lnTo>
                  <a:lnTo>
                    <a:pt x="630" y="882"/>
                  </a:lnTo>
                  <a:lnTo>
                    <a:pt x="630" y="882"/>
                  </a:lnTo>
                  <a:lnTo>
                    <a:pt x="632" y="882"/>
                  </a:lnTo>
                  <a:lnTo>
                    <a:pt x="632" y="882"/>
                  </a:lnTo>
                  <a:lnTo>
                    <a:pt x="636" y="880"/>
                  </a:lnTo>
                  <a:lnTo>
                    <a:pt x="636" y="880"/>
                  </a:lnTo>
                  <a:lnTo>
                    <a:pt x="652" y="872"/>
                  </a:lnTo>
                  <a:lnTo>
                    <a:pt x="652" y="872"/>
                  </a:lnTo>
                  <a:lnTo>
                    <a:pt x="668" y="864"/>
                  </a:lnTo>
                  <a:lnTo>
                    <a:pt x="668" y="864"/>
                  </a:lnTo>
                  <a:lnTo>
                    <a:pt x="672" y="862"/>
                  </a:lnTo>
                  <a:lnTo>
                    <a:pt x="672" y="862"/>
                  </a:lnTo>
                  <a:lnTo>
                    <a:pt x="674" y="862"/>
                  </a:lnTo>
                  <a:lnTo>
                    <a:pt x="674" y="862"/>
                  </a:lnTo>
                  <a:lnTo>
                    <a:pt x="670" y="840"/>
                  </a:lnTo>
                  <a:lnTo>
                    <a:pt x="670" y="840"/>
                  </a:lnTo>
                  <a:lnTo>
                    <a:pt x="666" y="820"/>
                  </a:lnTo>
                  <a:lnTo>
                    <a:pt x="666" y="820"/>
                  </a:lnTo>
                  <a:lnTo>
                    <a:pt x="662" y="796"/>
                  </a:lnTo>
                  <a:lnTo>
                    <a:pt x="662" y="796"/>
                  </a:lnTo>
                  <a:lnTo>
                    <a:pt x="656" y="776"/>
                  </a:lnTo>
                  <a:lnTo>
                    <a:pt x="656" y="776"/>
                  </a:lnTo>
                  <a:lnTo>
                    <a:pt x="666" y="770"/>
                  </a:lnTo>
                  <a:lnTo>
                    <a:pt x="666" y="770"/>
                  </a:lnTo>
                  <a:lnTo>
                    <a:pt x="682" y="758"/>
                  </a:lnTo>
                  <a:lnTo>
                    <a:pt x="682" y="758"/>
                  </a:lnTo>
                  <a:lnTo>
                    <a:pt x="688" y="754"/>
                  </a:lnTo>
                  <a:lnTo>
                    <a:pt x="688" y="754"/>
                  </a:lnTo>
                  <a:lnTo>
                    <a:pt x="690" y="752"/>
                  </a:lnTo>
                  <a:lnTo>
                    <a:pt x="690" y="752"/>
                  </a:lnTo>
                  <a:lnTo>
                    <a:pt x="694" y="748"/>
                  </a:lnTo>
                  <a:lnTo>
                    <a:pt x="694" y="748"/>
                  </a:lnTo>
                  <a:lnTo>
                    <a:pt x="708" y="736"/>
                  </a:lnTo>
                  <a:lnTo>
                    <a:pt x="708" y="736"/>
                  </a:lnTo>
                  <a:lnTo>
                    <a:pt x="718" y="728"/>
                  </a:lnTo>
                  <a:lnTo>
                    <a:pt x="718" y="728"/>
                  </a:lnTo>
                  <a:lnTo>
                    <a:pt x="736" y="738"/>
                  </a:lnTo>
                  <a:lnTo>
                    <a:pt x="736" y="738"/>
                  </a:lnTo>
                  <a:lnTo>
                    <a:pt x="776" y="756"/>
                  </a:lnTo>
                  <a:lnTo>
                    <a:pt x="776" y="756"/>
                  </a:lnTo>
                  <a:lnTo>
                    <a:pt x="790" y="762"/>
                  </a:lnTo>
                  <a:lnTo>
                    <a:pt x="790" y="762"/>
                  </a:lnTo>
                  <a:lnTo>
                    <a:pt x="796" y="764"/>
                  </a:lnTo>
                  <a:lnTo>
                    <a:pt x="796" y="764"/>
                  </a:lnTo>
                  <a:lnTo>
                    <a:pt x="802" y="758"/>
                  </a:lnTo>
                  <a:lnTo>
                    <a:pt x="802" y="758"/>
                  </a:lnTo>
                  <a:lnTo>
                    <a:pt x="806" y="752"/>
                  </a:lnTo>
                  <a:lnTo>
                    <a:pt x="806" y="752"/>
                  </a:lnTo>
                  <a:lnTo>
                    <a:pt x="812" y="746"/>
                  </a:lnTo>
                  <a:lnTo>
                    <a:pt x="812" y="746"/>
                  </a:lnTo>
                  <a:lnTo>
                    <a:pt x="822" y="732"/>
                  </a:lnTo>
                  <a:lnTo>
                    <a:pt x="822" y="732"/>
                  </a:lnTo>
                  <a:lnTo>
                    <a:pt x="826" y="726"/>
                  </a:lnTo>
                  <a:lnTo>
                    <a:pt x="826" y="726"/>
                  </a:lnTo>
                  <a:lnTo>
                    <a:pt x="814" y="708"/>
                  </a:lnTo>
                  <a:lnTo>
                    <a:pt x="814" y="708"/>
                  </a:lnTo>
                  <a:lnTo>
                    <a:pt x="788" y="672"/>
                  </a:lnTo>
                  <a:lnTo>
                    <a:pt x="788" y="672"/>
                  </a:lnTo>
                  <a:lnTo>
                    <a:pt x="774" y="656"/>
                  </a:lnTo>
                  <a:lnTo>
                    <a:pt x="774" y="656"/>
                  </a:lnTo>
                  <a:lnTo>
                    <a:pt x="778" y="650"/>
                  </a:lnTo>
                  <a:lnTo>
                    <a:pt x="778" y="650"/>
                  </a:lnTo>
                  <a:lnTo>
                    <a:pt x="780" y="646"/>
                  </a:lnTo>
                  <a:lnTo>
                    <a:pt x="780" y="646"/>
                  </a:lnTo>
                  <a:lnTo>
                    <a:pt x="790" y="628"/>
                  </a:lnTo>
                  <a:lnTo>
                    <a:pt x="790" y="628"/>
                  </a:lnTo>
                  <a:lnTo>
                    <a:pt x="792" y="622"/>
                  </a:lnTo>
                  <a:lnTo>
                    <a:pt x="792" y="622"/>
                  </a:lnTo>
                  <a:lnTo>
                    <a:pt x="796" y="616"/>
                  </a:lnTo>
                  <a:lnTo>
                    <a:pt x="796" y="616"/>
                  </a:lnTo>
                  <a:lnTo>
                    <a:pt x="804" y="598"/>
                  </a:lnTo>
                  <a:lnTo>
                    <a:pt x="804" y="598"/>
                  </a:lnTo>
                  <a:lnTo>
                    <a:pt x="808" y="586"/>
                  </a:lnTo>
                  <a:lnTo>
                    <a:pt x="808" y="586"/>
                  </a:lnTo>
                  <a:lnTo>
                    <a:pt x="828" y="586"/>
                  </a:lnTo>
                  <a:lnTo>
                    <a:pt x="828" y="586"/>
                  </a:lnTo>
                  <a:lnTo>
                    <a:pt x="852" y="586"/>
                  </a:lnTo>
                  <a:lnTo>
                    <a:pt x="852" y="586"/>
                  </a:lnTo>
                  <a:lnTo>
                    <a:pt x="864" y="586"/>
                  </a:lnTo>
                  <a:lnTo>
                    <a:pt x="864" y="586"/>
                  </a:lnTo>
                  <a:lnTo>
                    <a:pt x="874" y="586"/>
                  </a:lnTo>
                  <a:lnTo>
                    <a:pt x="874" y="586"/>
                  </a:lnTo>
                  <a:lnTo>
                    <a:pt x="894" y="584"/>
                  </a:lnTo>
                  <a:lnTo>
                    <a:pt x="894" y="584"/>
                  </a:lnTo>
                  <a:lnTo>
                    <a:pt x="896" y="578"/>
                  </a:lnTo>
                  <a:lnTo>
                    <a:pt x="896" y="578"/>
                  </a:lnTo>
                  <a:lnTo>
                    <a:pt x="898" y="574"/>
                  </a:lnTo>
                  <a:lnTo>
                    <a:pt x="898" y="574"/>
                  </a:lnTo>
                  <a:lnTo>
                    <a:pt x="898" y="570"/>
                  </a:lnTo>
                  <a:lnTo>
                    <a:pt x="898" y="570"/>
                  </a:lnTo>
                  <a:lnTo>
                    <a:pt x="900" y="560"/>
                  </a:lnTo>
                  <a:lnTo>
                    <a:pt x="900" y="560"/>
                  </a:lnTo>
                  <a:lnTo>
                    <a:pt x="902" y="552"/>
                  </a:lnTo>
                  <a:lnTo>
                    <a:pt x="902" y="552"/>
                  </a:lnTo>
                  <a:lnTo>
                    <a:pt x="904" y="544"/>
                  </a:lnTo>
                  <a:lnTo>
                    <a:pt x="904" y="544"/>
                  </a:lnTo>
                  <a:lnTo>
                    <a:pt x="906" y="536"/>
                  </a:lnTo>
                  <a:lnTo>
                    <a:pt x="906" y="536"/>
                  </a:lnTo>
                  <a:lnTo>
                    <a:pt x="888" y="526"/>
                  </a:lnTo>
                  <a:lnTo>
                    <a:pt x="888" y="526"/>
                  </a:lnTo>
                  <a:lnTo>
                    <a:pt x="846" y="506"/>
                  </a:lnTo>
                  <a:lnTo>
                    <a:pt x="846" y="506"/>
                  </a:lnTo>
                  <a:close/>
                  <a:moveTo>
                    <a:pt x="452" y="736"/>
                  </a:moveTo>
                  <a:lnTo>
                    <a:pt x="452" y="736"/>
                  </a:lnTo>
                  <a:lnTo>
                    <a:pt x="424" y="734"/>
                  </a:lnTo>
                  <a:lnTo>
                    <a:pt x="398" y="730"/>
                  </a:lnTo>
                  <a:lnTo>
                    <a:pt x="370" y="724"/>
                  </a:lnTo>
                  <a:lnTo>
                    <a:pt x="346" y="714"/>
                  </a:lnTo>
                  <a:lnTo>
                    <a:pt x="320" y="702"/>
                  </a:lnTo>
                  <a:lnTo>
                    <a:pt x="298" y="688"/>
                  </a:lnTo>
                  <a:lnTo>
                    <a:pt x="276" y="672"/>
                  </a:lnTo>
                  <a:lnTo>
                    <a:pt x="258" y="654"/>
                  </a:lnTo>
                  <a:lnTo>
                    <a:pt x="240" y="634"/>
                  </a:lnTo>
                  <a:lnTo>
                    <a:pt x="224" y="614"/>
                  </a:lnTo>
                  <a:lnTo>
                    <a:pt x="210" y="590"/>
                  </a:lnTo>
                  <a:lnTo>
                    <a:pt x="198" y="566"/>
                  </a:lnTo>
                  <a:lnTo>
                    <a:pt x="188" y="542"/>
                  </a:lnTo>
                  <a:lnTo>
                    <a:pt x="182" y="514"/>
                  </a:lnTo>
                  <a:lnTo>
                    <a:pt x="178" y="488"/>
                  </a:lnTo>
                  <a:lnTo>
                    <a:pt x="176" y="458"/>
                  </a:lnTo>
                  <a:lnTo>
                    <a:pt x="176" y="458"/>
                  </a:lnTo>
                  <a:lnTo>
                    <a:pt x="178" y="430"/>
                  </a:lnTo>
                  <a:lnTo>
                    <a:pt x="182" y="402"/>
                  </a:lnTo>
                  <a:lnTo>
                    <a:pt x="188" y="376"/>
                  </a:lnTo>
                  <a:lnTo>
                    <a:pt x="198" y="350"/>
                  </a:lnTo>
                  <a:lnTo>
                    <a:pt x="210" y="326"/>
                  </a:lnTo>
                  <a:lnTo>
                    <a:pt x="224" y="304"/>
                  </a:lnTo>
                  <a:lnTo>
                    <a:pt x="240" y="282"/>
                  </a:lnTo>
                  <a:lnTo>
                    <a:pt x="258" y="262"/>
                  </a:lnTo>
                  <a:lnTo>
                    <a:pt x="276" y="246"/>
                  </a:lnTo>
                  <a:lnTo>
                    <a:pt x="298" y="230"/>
                  </a:lnTo>
                  <a:lnTo>
                    <a:pt x="320" y="216"/>
                  </a:lnTo>
                  <a:lnTo>
                    <a:pt x="346" y="204"/>
                  </a:lnTo>
                  <a:lnTo>
                    <a:pt x="370" y="194"/>
                  </a:lnTo>
                  <a:lnTo>
                    <a:pt x="398" y="188"/>
                  </a:lnTo>
                  <a:lnTo>
                    <a:pt x="424" y="184"/>
                  </a:lnTo>
                  <a:lnTo>
                    <a:pt x="452" y="182"/>
                  </a:lnTo>
                  <a:lnTo>
                    <a:pt x="452" y="182"/>
                  </a:lnTo>
                  <a:lnTo>
                    <a:pt x="482" y="184"/>
                  </a:lnTo>
                  <a:lnTo>
                    <a:pt x="508" y="188"/>
                  </a:lnTo>
                  <a:lnTo>
                    <a:pt x="536" y="194"/>
                  </a:lnTo>
                  <a:lnTo>
                    <a:pt x="560" y="204"/>
                  </a:lnTo>
                  <a:lnTo>
                    <a:pt x="584" y="216"/>
                  </a:lnTo>
                  <a:lnTo>
                    <a:pt x="608" y="230"/>
                  </a:lnTo>
                  <a:lnTo>
                    <a:pt x="630" y="246"/>
                  </a:lnTo>
                  <a:lnTo>
                    <a:pt x="648" y="262"/>
                  </a:lnTo>
                  <a:lnTo>
                    <a:pt x="666" y="282"/>
                  </a:lnTo>
                  <a:lnTo>
                    <a:pt x="682" y="304"/>
                  </a:lnTo>
                  <a:lnTo>
                    <a:pt x="696" y="326"/>
                  </a:lnTo>
                  <a:lnTo>
                    <a:pt x="708" y="350"/>
                  </a:lnTo>
                  <a:lnTo>
                    <a:pt x="718" y="376"/>
                  </a:lnTo>
                  <a:lnTo>
                    <a:pt x="724" y="402"/>
                  </a:lnTo>
                  <a:lnTo>
                    <a:pt x="728" y="430"/>
                  </a:lnTo>
                  <a:lnTo>
                    <a:pt x="730" y="458"/>
                  </a:lnTo>
                  <a:lnTo>
                    <a:pt x="730" y="458"/>
                  </a:lnTo>
                  <a:lnTo>
                    <a:pt x="728" y="488"/>
                  </a:lnTo>
                  <a:lnTo>
                    <a:pt x="724" y="514"/>
                  </a:lnTo>
                  <a:lnTo>
                    <a:pt x="718" y="542"/>
                  </a:lnTo>
                  <a:lnTo>
                    <a:pt x="708" y="566"/>
                  </a:lnTo>
                  <a:lnTo>
                    <a:pt x="696" y="590"/>
                  </a:lnTo>
                  <a:lnTo>
                    <a:pt x="682" y="614"/>
                  </a:lnTo>
                  <a:lnTo>
                    <a:pt x="666" y="634"/>
                  </a:lnTo>
                  <a:lnTo>
                    <a:pt x="648" y="654"/>
                  </a:lnTo>
                  <a:lnTo>
                    <a:pt x="630" y="672"/>
                  </a:lnTo>
                  <a:lnTo>
                    <a:pt x="608" y="688"/>
                  </a:lnTo>
                  <a:lnTo>
                    <a:pt x="584" y="702"/>
                  </a:lnTo>
                  <a:lnTo>
                    <a:pt x="560" y="714"/>
                  </a:lnTo>
                  <a:lnTo>
                    <a:pt x="536" y="724"/>
                  </a:lnTo>
                  <a:lnTo>
                    <a:pt x="508" y="730"/>
                  </a:lnTo>
                  <a:lnTo>
                    <a:pt x="482" y="734"/>
                  </a:lnTo>
                  <a:lnTo>
                    <a:pt x="452" y="736"/>
                  </a:lnTo>
                  <a:lnTo>
                    <a:pt x="452" y="7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원형 18"/>
            <p:cNvSpPr/>
            <p:nvPr/>
          </p:nvSpPr>
          <p:spPr>
            <a:xfrm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rgbClr val="8C9DD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0" name="원형 19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8476213"/>
                <a:gd name="adj2" fmla="val 16200000"/>
              </a:avLst>
            </a:prstGeom>
            <a:solidFill>
              <a:srgbClr val="A8BAEC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원형 20"/>
            <p:cNvSpPr/>
            <p:nvPr/>
          </p:nvSpPr>
          <p:spPr>
            <a:xfrm flipH="1">
              <a:off x="5134693" y="3175565"/>
              <a:ext cx="1971771" cy="1971771"/>
            </a:xfrm>
            <a:prstGeom prst="pie">
              <a:avLst>
                <a:gd name="adj1" fmla="val 2304647"/>
                <a:gd name="adj2" fmla="val 8510004"/>
              </a:avLst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5" name="자유형 24"/>
          <p:cNvSpPr/>
          <p:nvPr/>
        </p:nvSpPr>
        <p:spPr>
          <a:xfrm>
            <a:off x="6927644" y="2682622"/>
            <a:ext cx="1164706" cy="967288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자유형 25"/>
          <p:cNvSpPr/>
          <p:nvPr/>
        </p:nvSpPr>
        <p:spPr>
          <a:xfrm flipH="1">
            <a:off x="4066651" y="2803476"/>
            <a:ext cx="1232971" cy="846435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자유형 26"/>
          <p:cNvSpPr/>
          <p:nvPr/>
        </p:nvSpPr>
        <p:spPr>
          <a:xfrm flipH="1" flipV="1">
            <a:off x="4148808" y="5016578"/>
            <a:ext cx="1478828" cy="541544"/>
          </a:xfrm>
          <a:custGeom>
            <a:avLst/>
            <a:gdLst>
              <a:gd name="connsiteX0" fmla="*/ 3071004 w 3071004"/>
              <a:gd name="connsiteY0" fmla="*/ 0 h 741872"/>
              <a:gd name="connsiteX1" fmla="*/ 1130060 w 3071004"/>
              <a:gd name="connsiteY1" fmla="*/ 0 h 741872"/>
              <a:gd name="connsiteX2" fmla="*/ 0 w 3071004"/>
              <a:gd name="connsiteY2" fmla="*/ 741872 h 741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1004" h="741872">
                <a:moveTo>
                  <a:pt x="3071004" y="0"/>
                </a:moveTo>
                <a:lnTo>
                  <a:pt x="1130060" y="0"/>
                </a:lnTo>
                <a:lnTo>
                  <a:pt x="0" y="741872"/>
                </a:lnTo>
              </a:path>
            </a:pathLst>
          </a:custGeom>
          <a:ln w="38100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5839343" y="4468487"/>
            <a:ext cx="544689" cy="544689"/>
            <a:chOff x="2207568" y="1196752"/>
            <a:chExt cx="1241730" cy="1241730"/>
          </a:xfrm>
        </p:grpSpPr>
        <p:sp>
          <p:nvSpPr>
            <p:cNvPr id="44" name="Freeform 40"/>
            <p:cNvSpPr>
              <a:spLocks/>
            </p:cNvSpPr>
            <p:nvPr/>
          </p:nvSpPr>
          <p:spPr bwMode="auto">
            <a:xfrm>
              <a:off x="2207568" y="1196752"/>
              <a:ext cx="1241730" cy="1241730"/>
            </a:xfrm>
            <a:custGeom>
              <a:avLst/>
              <a:gdLst>
                <a:gd name="T0" fmla="*/ 961 w 1922"/>
                <a:gd name="T1" fmla="*/ 0 h 1922"/>
                <a:gd name="T2" fmla="*/ 0 w 1922"/>
                <a:gd name="T3" fmla="*/ 961 h 1922"/>
                <a:gd name="T4" fmla="*/ 961 w 1922"/>
                <a:gd name="T5" fmla="*/ 1922 h 1922"/>
                <a:gd name="T6" fmla="*/ 1765 w 1922"/>
                <a:gd name="T7" fmla="*/ 1488 h 1922"/>
                <a:gd name="T8" fmla="*/ 1754 w 1922"/>
                <a:gd name="T9" fmla="*/ 1436 h 1922"/>
                <a:gd name="T10" fmla="*/ 1703 w 1922"/>
                <a:gd name="T11" fmla="*/ 1447 h 1922"/>
                <a:gd name="T12" fmla="*/ 961 w 1922"/>
                <a:gd name="T13" fmla="*/ 1848 h 1922"/>
                <a:gd name="T14" fmla="*/ 74 w 1922"/>
                <a:gd name="T15" fmla="*/ 961 h 1922"/>
                <a:gd name="T16" fmla="*/ 961 w 1922"/>
                <a:gd name="T17" fmla="*/ 74 h 1922"/>
                <a:gd name="T18" fmla="*/ 1848 w 1922"/>
                <a:gd name="T19" fmla="*/ 961 h 1922"/>
                <a:gd name="T20" fmla="*/ 1817 w 1922"/>
                <a:gd name="T21" fmla="*/ 1194 h 1922"/>
                <a:gd name="T22" fmla="*/ 1843 w 1922"/>
                <a:gd name="T23" fmla="*/ 1240 h 1922"/>
                <a:gd name="T24" fmla="*/ 1889 w 1922"/>
                <a:gd name="T25" fmla="*/ 1213 h 1922"/>
                <a:gd name="T26" fmla="*/ 1922 w 1922"/>
                <a:gd name="T27" fmla="*/ 961 h 1922"/>
                <a:gd name="T28" fmla="*/ 961 w 1922"/>
                <a:gd name="T29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22" h="1922">
                  <a:moveTo>
                    <a:pt x="961" y="0"/>
                  </a:moveTo>
                  <a:cubicBezTo>
                    <a:pt x="431" y="0"/>
                    <a:pt x="0" y="431"/>
                    <a:pt x="0" y="961"/>
                  </a:cubicBezTo>
                  <a:cubicBezTo>
                    <a:pt x="0" y="1491"/>
                    <a:pt x="431" y="1922"/>
                    <a:pt x="961" y="1922"/>
                  </a:cubicBezTo>
                  <a:cubicBezTo>
                    <a:pt x="1286" y="1922"/>
                    <a:pt x="1586" y="1760"/>
                    <a:pt x="1765" y="1488"/>
                  </a:cubicBezTo>
                  <a:cubicBezTo>
                    <a:pt x="1776" y="1471"/>
                    <a:pt x="1772" y="1448"/>
                    <a:pt x="1754" y="1436"/>
                  </a:cubicBezTo>
                  <a:cubicBezTo>
                    <a:pt x="1737" y="1425"/>
                    <a:pt x="1714" y="1430"/>
                    <a:pt x="1703" y="1447"/>
                  </a:cubicBezTo>
                  <a:cubicBezTo>
                    <a:pt x="1538" y="1698"/>
                    <a:pt x="1261" y="1848"/>
                    <a:pt x="961" y="1848"/>
                  </a:cubicBezTo>
                  <a:cubicBezTo>
                    <a:pt x="472" y="1848"/>
                    <a:pt x="74" y="1450"/>
                    <a:pt x="74" y="961"/>
                  </a:cubicBezTo>
                  <a:cubicBezTo>
                    <a:pt x="74" y="472"/>
                    <a:pt x="472" y="74"/>
                    <a:pt x="961" y="74"/>
                  </a:cubicBezTo>
                  <a:cubicBezTo>
                    <a:pt x="1450" y="74"/>
                    <a:pt x="1848" y="472"/>
                    <a:pt x="1848" y="961"/>
                  </a:cubicBezTo>
                  <a:cubicBezTo>
                    <a:pt x="1848" y="1040"/>
                    <a:pt x="1837" y="1118"/>
                    <a:pt x="1817" y="1194"/>
                  </a:cubicBezTo>
                  <a:cubicBezTo>
                    <a:pt x="1812" y="1214"/>
                    <a:pt x="1823" y="1234"/>
                    <a:pt x="1843" y="1240"/>
                  </a:cubicBezTo>
                  <a:cubicBezTo>
                    <a:pt x="1863" y="1245"/>
                    <a:pt x="1883" y="1233"/>
                    <a:pt x="1889" y="1213"/>
                  </a:cubicBezTo>
                  <a:cubicBezTo>
                    <a:pt x="1911" y="1132"/>
                    <a:pt x="1922" y="1047"/>
                    <a:pt x="1922" y="961"/>
                  </a:cubicBezTo>
                  <a:cubicBezTo>
                    <a:pt x="1922" y="431"/>
                    <a:pt x="1491" y="0"/>
                    <a:pt x="961" y="0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3341627" y="2018330"/>
              <a:ext cx="65539" cy="78413"/>
            </a:xfrm>
            <a:custGeom>
              <a:avLst/>
              <a:gdLst>
                <a:gd name="T0" fmla="*/ 75 w 103"/>
                <a:gd name="T1" fmla="*/ 8 h 121"/>
                <a:gd name="T2" fmla="*/ 26 w 103"/>
                <a:gd name="T3" fmla="*/ 28 h 121"/>
                <a:gd name="T4" fmla="*/ 9 w 103"/>
                <a:gd name="T5" fmla="*/ 68 h 121"/>
                <a:gd name="T6" fmla="*/ 26 w 103"/>
                <a:gd name="T7" fmla="*/ 117 h 121"/>
                <a:gd name="T8" fmla="*/ 42 w 103"/>
                <a:gd name="T9" fmla="*/ 121 h 121"/>
                <a:gd name="T10" fmla="*/ 76 w 103"/>
                <a:gd name="T11" fmla="*/ 100 h 121"/>
                <a:gd name="T12" fmla="*/ 95 w 103"/>
                <a:gd name="T13" fmla="*/ 56 h 121"/>
                <a:gd name="T14" fmla="*/ 75 w 103"/>
                <a:gd name="T15" fmla="*/ 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21">
                  <a:moveTo>
                    <a:pt x="75" y="8"/>
                  </a:moveTo>
                  <a:cubicBezTo>
                    <a:pt x="56" y="0"/>
                    <a:pt x="34" y="9"/>
                    <a:pt x="26" y="28"/>
                  </a:cubicBezTo>
                  <a:cubicBezTo>
                    <a:pt x="21" y="41"/>
                    <a:pt x="15" y="55"/>
                    <a:pt x="9" y="68"/>
                  </a:cubicBezTo>
                  <a:cubicBezTo>
                    <a:pt x="0" y="86"/>
                    <a:pt x="8" y="109"/>
                    <a:pt x="26" y="117"/>
                  </a:cubicBezTo>
                  <a:cubicBezTo>
                    <a:pt x="31" y="120"/>
                    <a:pt x="37" y="121"/>
                    <a:pt x="42" y="121"/>
                  </a:cubicBezTo>
                  <a:cubicBezTo>
                    <a:pt x="56" y="121"/>
                    <a:pt x="69" y="113"/>
                    <a:pt x="76" y="100"/>
                  </a:cubicBezTo>
                  <a:cubicBezTo>
                    <a:pt x="82" y="85"/>
                    <a:pt x="89" y="71"/>
                    <a:pt x="95" y="56"/>
                  </a:cubicBezTo>
                  <a:cubicBezTo>
                    <a:pt x="103" y="37"/>
                    <a:pt x="94" y="16"/>
                    <a:pt x="75" y="8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6" name="Freeform 42"/>
            <p:cNvSpPr>
              <a:spLocks/>
            </p:cNvSpPr>
            <p:nvPr/>
          </p:nvSpPr>
          <p:spPr bwMode="auto">
            <a:xfrm>
              <a:off x="2419400" y="1460079"/>
              <a:ext cx="72561" cy="78413"/>
            </a:xfrm>
            <a:custGeom>
              <a:avLst/>
              <a:gdLst>
                <a:gd name="T0" fmla="*/ 12 w 112"/>
                <a:gd name="T1" fmla="*/ 115 h 120"/>
                <a:gd name="T2" fmla="*/ 25 w 112"/>
                <a:gd name="T3" fmla="*/ 120 h 120"/>
                <a:gd name="T4" fmla="*/ 43 w 112"/>
                <a:gd name="T5" fmla="*/ 111 h 120"/>
                <a:gd name="T6" fmla="*/ 103 w 112"/>
                <a:gd name="T7" fmla="*/ 40 h 120"/>
                <a:gd name="T8" fmla="*/ 102 w 112"/>
                <a:gd name="T9" fmla="*/ 9 h 120"/>
                <a:gd name="T10" fmla="*/ 71 w 112"/>
                <a:gd name="T11" fmla="*/ 9 h 120"/>
                <a:gd name="T12" fmla="*/ 7 w 112"/>
                <a:gd name="T13" fmla="*/ 84 h 120"/>
                <a:gd name="T14" fmla="*/ 12 w 112"/>
                <a:gd name="T15" fmla="*/ 1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20">
                  <a:moveTo>
                    <a:pt x="12" y="115"/>
                  </a:moveTo>
                  <a:cubicBezTo>
                    <a:pt x="16" y="118"/>
                    <a:pt x="20" y="120"/>
                    <a:pt x="25" y="120"/>
                  </a:cubicBezTo>
                  <a:cubicBezTo>
                    <a:pt x="32" y="120"/>
                    <a:pt x="38" y="117"/>
                    <a:pt x="43" y="111"/>
                  </a:cubicBezTo>
                  <a:cubicBezTo>
                    <a:pt x="61" y="86"/>
                    <a:pt x="82" y="62"/>
                    <a:pt x="103" y="40"/>
                  </a:cubicBezTo>
                  <a:cubicBezTo>
                    <a:pt x="112" y="31"/>
                    <a:pt x="111" y="17"/>
                    <a:pt x="102" y="9"/>
                  </a:cubicBezTo>
                  <a:cubicBezTo>
                    <a:pt x="94" y="0"/>
                    <a:pt x="79" y="0"/>
                    <a:pt x="71" y="9"/>
                  </a:cubicBezTo>
                  <a:cubicBezTo>
                    <a:pt x="48" y="33"/>
                    <a:pt x="27" y="58"/>
                    <a:pt x="7" y="84"/>
                  </a:cubicBezTo>
                  <a:cubicBezTo>
                    <a:pt x="0" y="94"/>
                    <a:pt x="2" y="108"/>
                    <a:pt x="12" y="115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7" name="Freeform 43"/>
            <p:cNvSpPr>
              <a:spLocks/>
            </p:cNvSpPr>
            <p:nvPr/>
          </p:nvSpPr>
          <p:spPr bwMode="auto">
            <a:xfrm>
              <a:off x="2323432" y="1312616"/>
              <a:ext cx="1010003" cy="1011173"/>
            </a:xfrm>
            <a:custGeom>
              <a:avLst/>
              <a:gdLst>
                <a:gd name="T0" fmla="*/ 145 w 1564"/>
                <a:gd name="T1" fmla="*/ 367 h 1564"/>
                <a:gd name="T2" fmla="*/ 115 w 1564"/>
                <a:gd name="T3" fmla="*/ 374 h 1564"/>
                <a:gd name="T4" fmla="*/ 0 w 1564"/>
                <a:gd name="T5" fmla="*/ 782 h 1564"/>
                <a:gd name="T6" fmla="*/ 782 w 1564"/>
                <a:gd name="T7" fmla="*/ 1564 h 1564"/>
                <a:gd name="T8" fmla="*/ 1564 w 1564"/>
                <a:gd name="T9" fmla="*/ 782 h 1564"/>
                <a:gd name="T10" fmla="*/ 782 w 1564"/>
                <a:gd name="T11" fmla="*/ 0 h 1564"/>
                <a:gd name="T12" fmla="*/ 305 w 1564"/>
                <a:gd name="T13" fmla="*/ 163 h 1564"/>
                <a:gd name="T14" fmla="*/ 270 w 1564"/>
                <a:gd name="T15" fmla="*/ 191 h 1564"/>
                <a:gd name="T16" fmla="*/ 267 w 1564"/>
                <a:gd name="T17" fmla="*/ 223 h 1564"/>
                <a:gd name="T18" fmla="*/ 284 w 1564"/>
                <a:gd name="T19" fmla="*/ 230 h 1564"/>
                <a:gd name="T20" fmla="*/ 299 w 1564"/>
                <a:gd name="T21" fmla="*/ 225 h 1564"/>
                <a:gd name="T22" fmla="*/ 332 w 1564"/>
                <a:gd name="T23" fmla="*/ 198 h 1564"/>
                <a:gd name="T24" fmla="*/ 782 w 1564"/>
                <a:gd name="T25" fmla="*/ 45 h 1564"/>
                <a:gd name="T26" fmla="*/ 1520 w 1564"/>
                <a:gd name="T27" fmla="*/ 782 h 1564"/>
                <a:gd name="T28" fmla="*/ 782 w 1564"/>
                <a:gd name="T29" fmla="*/ 1520 h 1564"/>
                <a:gd name="T30" fmla="*/ 45 w 1564"/>
                <a:gd name="T31" fmla="*/ 782 h 1564"/>
                <a:gd name="T32" fmla="*/ 153 w 1564"/>
                <a:gd name="T33" fmla="*/ 398 h 1564"/>
                <a:gd name="T34" fmla="*/ 145 w 1564"/>
                <a:gd name="T35" fmla="*/ 367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4" h="1564">
                  <a:moveTo>
                    <a:pt x="145" y="367"/>
                  </a:moveTo>
                  <a:cubicBezTo>
                    <a:pt x="135" y="361"/>
                    <a:pt x="121" y="364"/>
                    <a:pt x="115" y="374"/>
                  </a:cubicBezTo>
                  <a:cubicBezTo>
                    <a:pt x="40" y="497"/>
                    <a:pt x="0" y="638"/>
                    <a:pt x="0" y="782"/>
                  </a:cubicBezTo>
                  <a:cubicBezTo>
                    <a:pt x="0" y="1213"/>
                    <a:pt x="351" y="1564"/>
                    <a:pt x="782" y="1564"/>
                  </a:cubicBezTo>
                  <a:cubicBezTo>
                    <a:pt x="1213" y="1564"/>
                    <a:pt x="1564" y="1213"/>
                    <a:pt x="1564" y="782"/>
                  </a:cubicBezTo>
                  <a:cubicBezTo>
                    <a:pt x="1564" y="351"/>
                    <a:pt x="1213" y="0"/>
                    <a:pt x="782" y="0"/>
                  </a:cubicBezTo>
                  <a:cubicBezTo>
                    <a:pt x="608" y="0"/>
                    <a:pt x="442" y="56"/>
                    <a:pt x="305" y="163"/>
                  </a:cubicBezTo>
                  <a:cubicBezTo>
                    <a:pt x="293" y="172"/>
                    <a:pt x="281" y="181"/>
                    <a:pt x="270" y="191"/>
                  </a:cubicBezTo>
                  <a:cubicBezTo>
                    <a:pt x="260" y="199"/>
                    <a:pt x="259" y="213"/>
                    <a:pt x="267" y="223"/>
                  </a:cubicBezTo>
                  <a:cubicBezTo>
                    <a:pt x="272" y="228"/>
                    <a:pt x="278" y="230"/>
                    <a:pt x="284" y="230"/>
                  </a:cubicBezTo>
                  <a:cubicBezTo>
                    <a:pt x="289" y="230"/>
                    <a:pt x="295" y="229"/>
                    <a:pt x="299" y="225"/>
                  </a:cubicBezTo>
                  <a:cubicBezTo>
                    <a:pt x="310" y="216"/>
                    <a:pt x="321" y="206"/>
                    <a:pt x="332" y="198"/>
                  </a:cubicBezTo>
                  <a:cubicBezTo>
                    <a:pt x="462" y="98"/>
                    <a:pt x="617" y="45"/>
                    <a:pt x="782" y="45"/>
                  </a:cubicBezTo>
                  <a:cubicBezTo>
                    <a:pt x="1189" y="45"/>
                    <a:pt x="1520" y="375"/>
                    <a:pt x="1520" y="782"/>
                  </a:cubicBezTo>
                  <a:cubicBezTo>
                    <a:pt x="1520" y="1189"/>
                    <a:pt x="1189" y="1520"/>
                    <a:pt x="782" y="1520"/>
                  </a:cubicBezTo>
                  <a:cubicBezTo>
                    <a:pt x="375" y="1520"/>
                    <a:pt x="45" y="1189"/>
                    <a:pt x="45" y="782"/>
                  </a:cubicBezTo>
                  <a:cubicBezTo>
                    <a:pt x="45" y="646"/>
                    <a:pt x="82" y="513"/>
                    <a:pt x="153" y="398"/>
                  </a:cubicBezTo>
                  <a:cubicBezTo>
                    <a:pt x="159" y="387"/>
                    <a:pt x="156" y="373"/>
                    <a:pt x="145" y="367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48" name="Freeform 44"/>
            <p:cNvSpPr>
              <a:spLocks/>
            </p:cNvSpPr>
            <p:nvPr/>
          </p:nvSpPr>
          <p:spPr bwMode="auto">
            <a:xfrm>
              <a:off x="2715495" y="1502211"/>
              <a:ext cx="266837" cy="591022"/>
            </a:xfrm>
            <a:custGeom>
              <a:avLst/>
              <a:gdLst>
                <a:gd name="T0" fmla="*/ 183 w 412"/>
                <a:gd name="T1" fmla="*/ 726 h 915"/>
                <a:gd name="T2" fmla="*/ 60 w 412"/>
                <a:gd name="T3" fmla="*/ 699 h 915"/>
                <a:gd name="T4" fmla="*/ 7 w 412"/>
                <a:gd name="T5" fmla="*/ 722 h 915"/>
                <a:gd name="T6" fmla="*/ 27 w 412"/>
                <a:gd name="T7" fmla="*/ 771 h 915"/>
                <a:gd name="T8" fmla="*/ 166 w 412"/>
                <a:gd name="T9" fmla="*/ 802 h 915"/>
                <a:gd name="T10" fmla="*/ 166 w 412"/>
                <a:gd name="T11" fmla="*/ 880 h 915"/>
                <a:gd name="T12" fmla="*/ 201 w 412"/>
                <a:gd name="T13" fmla="*/ 915 h 915"/>
                <a:gd name="T14" fmla="*/ 236 w 412"/>
                <a:gd name="T15" fmla="*/ 880 h 915"/>
                <a:gd name="T16" fmla="*/ 236 w 412"/>
                <a:gd name="T17" fmla="*/ 799 h 915"/>
                <a:gd name="T18" fmla="*/ 412 w 412"/>
                <a:gd name="T19" fmla="*/ 609 h 915"/>
                <a:gd name="T20" fmla="*/ 239 w 412"/>
                <a:gd name="T21" fmla="*/ 405 h 915"/>
                <a:gd name="T22" fmla="*/ 101 w 412"/>
                <a:gd name="T23" fmla="*/ 278 h 915"/>
                <a:gd name="T24" fmla="*/ 219 w 412"/>
                <a:gd name="T25" fmla="*/ 183 h 915"/>
                <a:gd name="T26" fmla="*/ 323 w 412"/>
                <a:gd name="T27" fmla="*/ 202 h 915"/>
                <a:gd name="T28" fmla="*/ 375 w 412"/>
                <a:gd name="T29" fmla="*/ 180 h 915"/>
                <a:gd name="T30" fmla="*/ 353 w 412"/>
                <a:gd name="T31" fmla="*/ 130 h 915"/>
                <a:gd name="T32" fmla="*/ 243 w 412"/>
                <a:gd name="T33" fmla="*/ 108 h 915"/>
                <a:gd name="T34" fmla="*/ 243 w 412"/>
                <a:gd name="T35" fmla="*/ 34 h 915"/>
                <a:gd name="T36" fmla="*/ 208 w 412"/>
                <a:gd name="T37" fmla="*/ 0 h 915"/>
                <a:gd name="T38" fmla="*/ 174 w 412"/>
                <a:gd name="T39" fmla="*/ 34 h 915"/>
                <a:gd name="T40" fmla="*/ 174 w 412"/>
                <a:gd name="T41" fmla="*/ 112 h 915"/>
                <a:gd name="T42" fmla="*/ 5 w 412"/>
                <a:gd name="T43" fmla="*/ 292 h 915"/>
                <a:gd name="T44" fmla="*/ 189 w 412"/>
                <a:gd name="T45" fmla="*/ 485 h 915"/>
                <a:gd name="T46" fmla="*/ 315 w 412"/>
                <a:gd name="T47" fmla="*/ 617 h 915"/>
                <a:gd name="T48" fmla="*/ 183 w 412"/>
                <a:gd name="T49" fmla="*/ 726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2" h="915">
                  <a:moveTo>
                    <a:pt x="183" y="726"/>
                  </a:moveTo>
                  <a:cubicBezTo>
                    <a:pt x="138" y="726"/>
                    <a:pt x="95" y="715"/>
                    <a:pt x="60" y="699"/>
                  </a:cubicBezTo>
                  <a:cubicBezTo>
                    <a:pt x="39" y="690"/>
                    <a:pt x="14" y="700"/>
                    <a:pt x="7" y="722"/>
                  </a:cubicBezTo>
                  <a:cubicBezTo>
                    <a:pt x="0" y="741"/>
                    <a:pt x="9" y="763"/>
                    <a:pt x="27" y="771"/>
                  </a:cubicBezTo>
                  <a:cubicBezTo>
                    <a:pt x="66" y="789"/>
                    <a:pt x="117" y="801"/>
                    <a:pt x="166" y="802"/>
                  </a:cubicBezTo>
                  <a:lnTo>
                    <a:pt x="166" y="880"/>
                  </a:lnTo>
                  <a:cubicBezTo>
                    <a:pt x="166" y="899"/>
                    <a:pt x="182" y="915"/>
                    <a:pt x="201" y="915"/>
                  </a:cubicBezTo>
                  <a:cubicBezTo>
                    <a:pt x="220" y="915"/>
                    <a:pt x="236" y="899"/>
                    <a:pt x="236" y="880"/>
                  </a:cubicBezTo>
                  <a:lnTo>
                    <a:pt x="236" y="799"/>
                  </a:lnTo>
                  <a:cubicBezTo>
                    <a:pt x="351" y="780"/>
                    <a:pt x="412" y="697"/>
                    <a:pt x="412" y="609"/>
                  </a:cubicBezTo>
                  <a:cubicBezTo>
                    <a:pt x="412" y="510"/>
                    <a:pt x="354" y="452"/>
                    <a:pt x="239" y="405"/>
                  </a:cubicBezTo>
                  <a:cubicBezTo>
                    <a:pt x="142" y="365"/>
                    <a:pt x="101" y="336"/>
                    <a:pt x="101" y="278"/>
                  </a:cubicBezTo>
                  <a:cubicBezTo>
                    <a:pt x="101" y="234"/>
                    <a:pt x="134" y="183"/>
                    <a:pt x="219" y="183"/>
                  </a:cubicBezTo>
                  <a:cubicBezTo>
                    <a:pt x="264" y="183"/>
                    <a:pt x="298" y="192"/>
                    <a:pt x="323" y="202"/>
                  </a:cubicBezTo>
                  <a:cubicBezTo>
                    <a:pt x="344" y="211"/>
                    <a:pt x="367" y="201"/>
                    <a:pt x="375" y="180"/>
                  </a:cubicBezTo>
                  <a:cubicBezTo>
                    <a:pt x="383" y="160"/>
                    <a:pt x="373" y="138"/>
                    <a:pt x="353" y="130"/>
                  </a:cubicBezTo>
                  <a:cubicBezTo>
                    <a:pt x="325" y="118"/>
                    <a:pt x="289" y="109"/>
                    <a:pt x="243" y="108"/>
                  </a:cubicBezTo>
                  <a:lnTo>
                    <a:pt x="243" y="34"/>
                  </a:lnTo>
                  <a:cubicBezTo>
                    <a:pt x="243" y="15"/>
                    <a:pt x="227" y="0"/>
                    <a:pt x="208" y="0"/>
                  </a:cubicBezTo>
                  <a:cubicBezTo>
                    <a:pt x="189" y="0"/>
                    <a:pt x="174" y="15"/>
                    <a:pt x="174" y="34"/>
                  </a:cubicBezTo>
                  <a:lnTo>
                    <a:pt x="174" y="112"/>
                  </a:lnTo>
                  <a:cubicBezTo>
                    <a:pt x="71" y="129"/>
                    <a:pt x="5" y="199"/>
                    <a:pt x="5" y="292"/>
                  </a:cubicBezTo>
                  <a:cubicBezTo>
                    <a:pt x="5" y="389"/>
                    <a:pt x="76" y="440"/>
                    <a:pt x="189" y="485"/>
                  </a:cubicBezTo>
                  <a:cubicBezTo>
                    <a:pt x="272" y="518"/>
                    <a:pt x="315" y="556"/>
                    <a:pt x="315" y="617"/>
                  </a:cubicBezTo>
                  <a:cubicBezTo>
                    <a:pt x="315" y="681"/>
                    <a:pt x="262" y="726"/>
                    <a:pt x="183" y="726"/>
                  </a:cubicBezTo>
                </a:path>
              </a:pathLst>
            </a:custGeom>
            <a:solidFill>
              <a:srgbClr val="231F2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6374549" y="3718582"/>
            <a:ext cx="585547" cy="502506"/>
            <a:chOff x="8307377" y="2907788"/>
            <a:chExt cx="1287374" cy="1104802"/>
          </a:xfrm>
        </p:grpSpPr>
        <p:sp>
          <p:nvSpPr>
            <p:cNvPr id="50" name="Freeform 37"/>
            <p:cNvSpPr>
              <a:spLocks noEditPoints="1"/>
            </p:cNvSpPr>
            <p:nvPr/>
          </p:nvSpPr>
          <p:spPr bwMode="auto">
            <a:xfrm>
              <a:off x="8307377" y="2907788"/>
              <a:ext cx="1219494" cy="1048624"/>
            </a:xfrm>
            <a:custGeom>
              <a:avLst/>
              <a:gdLst>
                <a:gd name="T0" fmla="*/ 74 w 1888"/>
                <a:gd name="T1" fmla="*/ 300 h 1624"/>
                <a:gd name="T2" fmla="*/ 74 w 1888"/>
                <a:gd name="T3" fmla="*/ 297 h 1624"/>
                <a:gd name="T4" fmla="*/ 74 w 1888"/>
                <a:gd name="T5" fmla="*/ 75 h 1624"/>
                <a:gd name="T6" fmla="*/ 515 w 1888"/>
                <a:gd name="T7" fmla="*/ 75 h 1624"/>
                <a:gd name="T8" fmla="*/ 650 w 1888"/>
                <a:gd name="T9" fmla="*/ 316 h 1624"/>
                <a:gd name="T10" fmla="*/ 683 w 1888"/>
                <a:gd name="T11" fmla="*/ 335 h 1624"/>
                <a:gd name="T12" fmla="*/ 688 w 1888"/>
                <a:gd name="T13" fmla="*/ 334 h 1624"/>
                <a:gd name="T14" fmla="*/ 691 w 1888"/>
                <a:gd name="T15" fmla="*/ 335 h 1624"/>
                <a:gd name="T16" fmla="*/ 1627 w 1888"/>
                <a:gd name="T17" fmla="*/ 335 h 1624"/>
                <a:gd name="T18" fmla="*/ 1629 w 1888"/>
                <a:gd name="T19" fmla="*/ 449 h 1624"/>
                <a:gd name="T20" fmla="*/ 247 w 1888"/>
                <a:gd name="T21" fmla="*/ 449 h 1624"/>
                <a:gd name="T22" fmla="*/ 210 w 1888"/>
                <a:gd name="T23" fmla="*/ 486 h 1624"/>
                <a:gd name="T24" fmla="*/ 210 w 1888"/>
                <a:gd name="T25" fmla="*/ 1550 h 1624"/>
                <a:gd name="T26" fmla="*/ 74 w 1888"/>
                <a:gd name="T27" fmla="*/ 1550 h 1624"/>
                <a:gd name="T28" fmla="*/ 74 w 1888"/>
                <a:gd name="T29" fmla="*/ 302 h 1624"/>
                <a:gd name="T30" fmla="*/ 74 w 1888"/>
                <a:gd name="T31" fmla="*/ 300 h 1624"/>
                <a:gd name="T32" fmla="*/ 1247 w 1888"/>
                <a:gd name="T33" fmla="*/ 1550 h 1624"/>
                <a:gd name="T34" fmla="*/ 284 w 1888"/>
                <a:gd name="T35" fmla="*/ 1550 h 1624"/>
                <a:gd name="T36" fmla="*/ 284 w 1888"/>
                <a:gd name="T37" fmla="*/ 523 h 1624"/>
                <a:gd name="T38" fmla="*/ 1814 w 1888"/>
                <a:gd name="T39" fmla="*/ 523 h 1624"/>
                <a:gd name="T40" fmla="*/ 1814 w 1888"/>
                <a:gd name="T41" fmla="*/ 954 h 1624"/>
                <a:gd name="T42" fmla="*/ 1851 w 1888"/>
                <a:gd name="T43" fmla="*/ 991 h 1624"/>
                <a:gd name="T44" fmla="*/ 1888 w 1888"/>
                <a:gd name="T45" fmla="*/ 954 h 1624"/>
                <a:gd name="T46" fmla="*/ 1888 w 1888"/>
                <a:gd name="T47" fmla="*/ 486 h 1624"/>
                <a:gd name="T48" fmla="*/ 1851 w 1888"/>
                <a:gd name="T49" fmla="*/ 449 h 1624"/>
                <a:gd name="T50" fmla="*/ 1703 w 1888"/>
                <a:gd name="T51" fmla="*/ 449 h 1624"/>
                <a:gd name="T52" fmla="*/ 1701 w 1888"/>
                <a:gd name="T53" fmla="*/ 297 h 1624"/>
                <a:gd name="T54" fmla="*/ 1664 w 1888"/>
                <a:gd name="T55" fmla="*/ 260 h 1624"/>
                <a:gd name="T56" fmla="*/ 704 w 1888"/>
                <a:gd name="T57" fmla="*/ 260 h 1624"/>
                <a:gd name="T58" fmla="*/ 569 w 1888"/>
                <a:gd name="T59" fmla="*/ 19 h 1624"/>
                <a:gd name="T60" fmla="*/ 536 w 1888"/>
                <a:gd name="T61" fmla="*/ 0 h 1624"/>
                <a:gd name="T62" fmla="*/ 37 w 1888"/>
                <a:gd name="T63" fmla="*/ 0 h 1624"/>
                <a:gd name="T64" fmla="*/ 0 w 1888"/>
                <a:gd name="T65" fmla="*/ 38 h 1624"/>
                <a:gd name="T66" fmla="*/ 0 w 1888"/>
                <a:gd name="T67" fmla="*/ 297 h 1624"/>
                <a:gd name="T68" fmla="*/ 0 w 1888"/>
                <a:gd name="T69" fmla="*/ 300 h 1624"/>
                <a:gd name="T70" fmla="*/ 0 w 1888"/>
                <a:gd name="T71" fmla="*/ 302 h 1624"/>
                <a:gd name="T72" fmla="*/ 0 w 1888"/>
                <a:gd name="T73" fmla="*/ 1587 h 1624"/>
                <a:gd name="T74" fmla="*/ 37 w 1888"/>
                <a:gd name="T75" fmla="*/ 1624 h 1624"/>
                <a:gd name="T76" fmla="*/ 239 w 1888"/>
                <a:gd name="T77" fmla="*/ 1624 h 1624"/>
                <a:gd name="T78" fmla="*/ 243 w 1888"/>
                <a:gd name="T79" fmla="*/ 1624 h 1624"/>
                <a:gd name="T80" fmla="*/ 247 w 1888"/>
                <a:gd name="T81" fmla="*/ 1624 h 1624"/>
                <a:gd name="T82" fmla="*/ 1247 w 1888"/>
                <a:gd name="T83" fmla="*/ 1624 h 1624"/>
                <a:gd name="T84" fmla="*/ 1284 w 1888"/>
                <a:gd name="T85" fmla="*/ 1587 h 1624"/>
                <a:gd name="T86" fmla="*/ 1247 w 1888"/>
                <a:gd name="T87" fmla="*/ 1550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8" h="1624">
                  <a:moveTo>
                    <a:pt x="74" y="300"/>
                  </a:moveTo>
                  <a:cubicBezTo>
                    <a:pt x="74" y="299"/>
                    <a:pt x="74" y="298"/>
                    <a:pt x="74" y="297"/>
                  </a:cubicBezTo>
                  <a:lnTo>
                    <a:pt x="74" y="75"/>
                  </a:lnTo>
                  <a:lnTo>
                    <a:pt x="515" y="75"/>
                  </a:lnTo>
                  <a:lnTo>
                    <a:pt x="650" y="316"/>
                  </a:lnTo>
                  <a:cubicBezTo>
                    <a:pt x="657" y="328"/>
                    <a:pt x="670" y="335"/>
                    <a:pt x="683" y="335"/>
                  </a:cubicBezTo>
                  <a:cubicBezTo>
                    <a:pt x="684" y="335"/>
                    <a:pt x="686" y="334"/>
                    <a:pt x="688" y="334"/>
                  </a:cubicBezTo>
                  <a:cubicBezTo>
                    <a:pt x="689" y="334"/>
                    <a:pt x="690" y="335"/>
                    <a:pt x="691" y="335"/>
                  </a:cubicBezTo>
                  <a:lnTo>
                    <a:pt x="1627" y="335"/>
                  </a:lnTo>
                  <a:lnTo>
                    <a:pt x="1629" y="449"/>
                  </a:lnTo>
                  <a:lnTo>
                    <a:pt x="247" y="449"/>
                  </a:lnTo>
                  <a:cubicBezTo>
                    <a:pt x="227" y="449"/>
                    <a:pt x="210" y="466"/>
                    <a:pt x="210" y="486"/>
                  </a:cubicBezTo>
                  <a:lnTo>
                    <a:pt x="210" y="1550"/>
                  </a:lnTo>
                  <a:lnTo>
                    <a:pt x="74" y="1550"/>
                  </a:lnTo>
                  <a:lnTo>
                    <a:pt x="74" y="302"/>
                  </a:lnTo>
                  <a:cubicBezTo>
                    <a:pt x="74" y="301"/>
                    <a:pt x="74" y="301"/>
                    <a:pt x="74" y="300"/>
                  </a:cubicBezTo>
                  <a:close/>
                  <a:moveTo>
                    <a:pt x="1247" y="1550"/>
                  </a:moveTo>
                  <a:lnTo>
                    <a:pt x="284" y="1550"/>
                  </a:lnTo>
                  <a:lnTo>
                    <a:pt x="284" y="523"/>
                  </a:lnTo>
                  <a:lnTo>
                    <a:pt x="1814" y="523"/>
                  </a:lnTo>
                  <a:lnTo>
                    <a:pt x="1814" y="954"/>
                  </a:lnTo>
                  <a:cubicBezTo>
                    <a:pt x="1814" y="975"/>
                    <a:pt x="1830" y="991"/>
                    <a:pt x="1851" y="991"/>
                  </a:cubicBezTo>
                  <a:cubicBezTo>
                    <a:pt x="1872" y="991"/>
                    <a:pt x="1888" y="975"/>
                    <a:pt x="1888" y="954"/>
                  </a:cubicBezTo>
                  <a:lnTo>
                    <a:pt x="1888" y="486"/>
                  </a:lnTo>
                  <a:cubicBezTo>
                    <a:pt x="1888" y="466"/>
                    <a:pt x="1872" y="449"/>
                    <a:pt x="1851" y="449"/>
                  </a:cubicBezTo>
                  <a:lnTo>
                    <a:pt x="1703" y="449"/>
                  </a:lnTo>
                  <a:lnTo>
                    <a:pt x="1701" y="297"/>
                  </a:lnTo>
                  <a:cubicBezTo>
                    <a:pt x="1701" y="277"/>
                    <a:pt x="1684" y="260"/>
                    <a:pt x="1664" y="260"/>
                  </a:cubicBezTo>
                  <a:lnTo>
                    <a:pt x="704" y="260"/>
                  </a:lnTo>
                  <a:lnTo>
                    <a:pt x="569" y="19"/>
                  </a:lnTo>
                  <a:cubicBezTo>
                    <a:pt x="562" y="8"/>
                    <a:pt x="550" y="0"/>
                    <a:pt x="536" y="0"/>
                  </a:cubicBezTo>
                  <a:lnTo>
                    <a:pt x="37" y="0"/>
                  </a:lnTo>
                  <a:cubicBezTo>
                    <a:pt x="17" y="0"/>
                    <a:pt x="0" y="17"/>
                    <a:pt x="0" y="38"/>
                  </a:cubicBezTo>
                  <a:lnTo>
                    <a:pt x="0" y="297"/>
                  </a:lnTo>
                  <a:cubicBezTo>
                    <a:pt x="0" y="298"/>
                    <a:pt x="0" y="299"/>
                    <a:pt x="0" y="300"/>
                  </a:cubicBezTo>
                  <a:cubicBezTo>
                    <a:pt x="0" y="301"/>
                    <a:pt x="0" y="301"/>
                    <a:pt x="0" y="302"/>
                  </a:cubicBezTo>
                  <a:lnTo>
                    <a:pt x="0" y="1587"/>
                  </a:lnTo>
                  <a:cubicBezTo>
                    <a:pt x="0" y="1608"/>
                    <a:pt x="17" y="1624"/>
                    <a:pt x="37" y="1624"/>
                  </a:cubicBezTo>
                  <a:lnTo>
                    <a:pt x="239" y="1624"/>
                  </a:lnTo>
                  <a:cubicBezTo>
                    <a:pt x="240" y="1624"/>
                    <a:pt x="242" y="1624"/>
                    <a:pt x="243" y="1624"/>
                  </a:cubicBezTo>
                  <a:cubicBezTo>
                    <a:pt x="244" y="1624"/>
                    <a:pt x="246" y="1624"/>
                    <a:pt x="247" y="1624"/>
                  </a:cubicBezTo>
                  <a:lnTo>
                    <a:pt x="1247" y="1624"/>
                  </a:lnTo>
                  <a:cubicBezTo>
                    <a:pt x="1267" y="1624"/>
                    <a:pt x="1284" y="1608"/>
                    <a:pt x="1284" y="1587"/>
                  </a:cubicBezTo>
                  <a:cubicBezTo>
                    <a:pt x="1284" y="1567"/>
                    <a:pt x="1267" y="1550"/>
                    <a:pt x="1247" y="1550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1" name="Freeform 38"/>
            <p:cNvSpPr>
              <a:spLocks noEditPoints="1"/>
            </p:cNvSpPr>
            <p:nvPr/>
          </p:nvSpPr>
          <p:spPr bwMode="auto">
            <a:xfrm>
              <a:off x="9104378" y="3522217"/>
              <a:ext cx="490373" cy="490373"/>
            </a:xfrm>
            <a:custGeom>
              <a:avLst/>
              <a:gdLst>
                <a:gd name="T0" fmla="*/ 379 w 758"/>
                <a:gd name="T1" fmla="*/ 684 h 758"/>
                <a:gd name="T2" fmla="*/ 75 w 758"/>
                <a:gd name="T3" fmla="*/ 379 h 758"/>
                <a:gd name="T4" fmla="*/ 379 w 758"/>
                <a:gd name="T5" fmla="*/ 74 h 758"/>
                <a:gd name="T6" fmla="*/ 684 w 758"/>
                <a:gd name="T7" fmla="*/ 379 h 758"/>
                <a:gd name="T8" fmla="*/ 379 w 758"/>
                <a:gd name="T9" fmla="*/ 684 h 758"/>
                <a:gd name="T10" fmla="*/ 379 w 758"/>
                <a:gd name="T11" fmla="*/ 0 h 758"/>
                <a:gd name="T12" fmla="*/ 0 w 758"/>
                <a:gd name="T13" fmla="*/ 379 h 758"/>
                <a:gd name="T14" fmla="*/ 379 w 758"/>
                <a:gd name="T15" fmla="*/ 758 h 758"/>
                <a:gd name="T16" fmla="*/ 758 w 758"/>
                <a:gd name="T17" fmla="*/ 379 h 758"/>
                <a:gd name="T18" fmla="*/ 379 w 758"/>
                <a:gd name="T1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8" h="758">
                  <a:moveTo>
                    <a:pt x="379" y="684"/>
                  </a:moveTo>
                  <a:cubicBezTo>
                    <a:pt x="211" y="684"/>
                    <a:pt x="75" y="547"/>
                    <a:pt x="75" y="379"/>
                  </a:cubicBezTo>
                  <a:cubicBezTo>
                    <a:pt x="75" y="211"/>
                    <a:pt x="211" y="74"/>
                    <a:pt x="379" y="74"/>
                  </a:cubicBezTo>
                  <a:cubicBezTo>
                    <a:pt x="547" y="74"/>
                    <a:pt x="684" y="211"/>
                    <a:pt x="684" y="379"/>
                  </a:cubicBezTo>
                  <a:cubicBezTo>
                    <a:pt x="684" y="547"/>
                    <a:pt x="547" y="684"/>
                    <a:pt x="379" y="684"/>
                  </a:cubicBezTo>
                  <a:close/>
                  <a:moveTo>
                    <a:pt x="379" y="0"/>
                  </a:moveTo>
                  <a:cubicBezTo>
                    <a:pt x="170" y="0"/>
                    <a:pt x="0" y="170"/>
                    <a:pt x="0" y="379"/>
                  </a:cubicBezTo>
                  <a:cubicBezTo>
                    <a:pt x="0" y="588"/>
                    <a:pt x="170" y="758"/>
                    <a:pt x="379" y="758"/>
                  </a:cubicBezTo>
                  <a:cubicBezTo>
                    <a:pt x="588" y="758"/>
                    <a:pt x="758" y="588"/>
                    <a:pt x="758" y="379"/>
                  </a:cubicBezTo>
                  <a:cubicBezTo>
                    <a:pt x="758" y="170"/>
                    <a:pt x="588" y="0"/>
                    <a:pt x="379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9231945" y="3602970"/>
              <a:ext cx="235239" cy="319503"/>
            </a:xfrm>
            <a:custGeom>
              <a:avLst/>
              <a:gdLst>
                <a:gd name="T0" fmla="*/ 209 w 365"/>
                <a:gd name="T1" fmla="*/ 15 h 494"/>
                <a:gd name="T2" fmla="*/ 156 w 365"/>
                <a:gd name="T3" fmla="*/ 15 h 494"/>
                <a:gd name="T4" fmla="*/ 14 w 365"/>
                <a:gd name="T5" fmla="*/ 156 h 494"/>
                <a:gd name="T6" fmla="*/ 14 w 365"/>
                <a:gd name="T7" fmla="*/ 209 h 494"/>
                <a:gd name="T8" fmla="*/ 41 w 365"/>
                <a:gd name="T9" fmla="*/ 220 h 494"/>
                <a:gd name="T10" fmla="*/ 67 w 365"/>
                <a:gd name="T11" fmla="*/ 209 h 494"/>
                <a:gd name="T12" fmla="*/ 145 w 365"/>
                <a:gd name="T13" fmla="*/ 130 h 494"/>
                <a:gd name="T14" fmla="*/ 145 w 365"/>
                <a:gd name="T15" fmla="*/ 457 h 494"/>
                <a:gd name="T16" fmla="*/ 182 w 365"/>
                <a:gd name="T17" fmla="*/ 494 h 494"/>
                <a:gd name="T18" fmla="*/ 219 w 365"/>
                <a:gd name="T19" fmla="*/ 457 h 494"/>
                <a:gd name="T20" fmla="*/ 219 w 365"/>
                <a:gd name="T21" fmla="*/ 130 h 494"/>
                <a:gd name="T22" fmla="*/ 298 w 365"/>
                <a:gd name="T23" fmla="*/ 209 h 494"/>
                <a:gd name="T24" fmla="*/ 324 w 365"/>
                <a:gd name="T25" fmla="*/ 220 h 494"/>
                <a:gd name="T26" fmla="*/ 350 w 365"/>
                <a:gd name="T27" fmla="*/ 209 h 494"/>
                <a:gd name="T28" fmla="*/ 350 w 365"/>
                <a:gd name="T29" fmla="*/ 156 h 494"/>
                <a:gd name="T30" fmla="*/ 209 w 365"/>
                <a:gd name="T31" fmla="*/ 15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5" h="494">
                  <a:moveTo>
                    <a:pt x="209" y="15"/>
                  </a:moveTo>
                  <a:cubicBezTo>
                    <a:pt x="194" y="0"/>
                    <a:pt x="170" y="0"/>
                    <a:pt x="156" y="15"/>
                  </a:cubicBezTo>
                  <a:lnTo>
                    <a:pt x="14" y="156"/>
                  </a:lnTo>
                  <a:cubicBezTo>
                    <a:pt x="0" y="171"/>
                    <a:pt x="0" y="194"/>
                    <a:pt x="14" y="209"/>
                  </a:cubicBezTo>
                  <a:cubicBezTo>
                    <a:pt x="22" y="216"/>
                    <a:pt x="31" y="220"/>
                    <a:pt x="41" y="220"/>
                  </a:cubicBezTo>
                  <a:cubicBezTo>
                    <a:pt x="50" y="220"/>
                    <a:pt x="60" y="216"/>
                    <a:pt x="67" y="209"/>
                  </a:cubicBezTo>
                  <a:lnTo>
                    <a:pt x="145" y="130"/>
                  </a:lnTo>
                  <a:lnTo>
                    <a:pt x="145" y="457"/>
                  </a:lnTo>
                  <a:cubicBezTo>
                    <a:pt x="145" y="477"/>
                    <a:pt x="162" y="494"/>
                    <a:pt x="182" y="494"/>
                  </a:cubicBezTo>
                  <a:cubicBezTo>
                    <a:pt x="203" y="494"/>
                    <a:pt x="219" y="477"/>
                    <a:pt x="219" y="457"/>
                  </a:cubicBezTo>
                  <a:lnTo>
                    <a:pt x="219" y="130"/>
                  </a:lnTo>
                  <a:lnTo>
                    <a:pt x="298" y="209"/>
                  </a:lnTo>
                  <a:cubicBezTo>
                    <a:pt x="305" y="216"/>
                    <a:pt x="314" y="220"/>
                    <a:pt x="324" y="220"/>
                  </a:cubicBezTo>
                  <a:cubicBezTo>
                    <a:pt x="333" y="220"/>
                    <a:pt x="343" y="216"/>
                    <a:pt x="350" y="209"/>
                  </a:cubicBezTo>
                  <a:cubicBezTo>
                    <a:pt x="365" y="194"/>
                    <a:pt x="365" y="171"/>
                    <a:pt x="350" y="156"/>
                  </a:cubicBezTo>
                  <a:lnTo>
                    <a:pt x="209" y="15"/>
                  </a:ln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5336456" y="3764489"/>
            <a:ext cx="611915" cy="343410"/>
            <a:chOff x="4316520" y="1469441"/>
            <a:chExt cx="1242900" cy="697523"/>
          </a:xfrm>
        </p:grpSpPr>
        <p:sp>
          <p:nvSpPr>
            <p:cNvPr id="54" name="Freeform 47"/>
            <p:cNvSpPr>
              <a:spLocks/>
            </p:cNvSpPr>
            <p:nvPr/>
          </p:nvSpPr>
          <p:spPr bwMode="auto">
            <a:xfrm>
              <a:off x="4316520" y="1621586"/>
              <a:ext cx="853178" cy="545378"/>
            </a:xfrm>
            <a:custGeom>
              <a:avLst/>
              <a:gdLst>
                <a:gd name="T0" fmla="*/ 1291 w 1321"/>
                <a:gd name="T1" fmla="*/ 784 h 843"/>
                <a:gd name="T2" fmla="*/ 379 w 1321"/>
                <a:gd name="T3" fmla="*/ 784 h 843"/>
                <a:gd name="T4" fmla="*/ 59 w 1321"/>
                <a:gd name="T5" fmla="*/ 463 h 843"/>
                <a:gd name="T6" fmla="*/ 379 w 1321"/>
                <a:gd name="T7" fmla="*/ 143 h 843"/>
                <a:gd name="T8" fmla="*/ 489 w 1321"/>
                <a:gd name="T9" fmla="*/ 143 h 843"/>
                <a:gd name="T10" fmla="*/ 515 w 1321"/>
                <a:gd name="T11" fmla="*/ 128 h 843"/>
                <a:gd name="T12" fmla="*/ 521 w 1321"/>
                <a:gd name="T13" fmla="*/ 120 h 843"/>
                <a:gd name="T14" fmla="*/ 556 w 1321"/>
                <a:gd name="T15" fmla="*/ 50 h 843"/>
                <a:gd name="T16" fmla="*/ 547 w 1321"/>
                <a:gd name="T17" fmla="*/ 9 h 843"/>
                <a:gd name="T18" fmla="*/ 506 w 1321"/>
                <a:gd name="T19" fmla="*/ 18 h 843"/>
                <a:gd name="T20" fmla="*/ 471 w 1321"/>
                <a:gd name="T21" fmla="*/ 84 h 843"/>
                <a:gd name="T22" fmla="*/ 379 w 1321"/>
                <a:gd name="T23" fmla="*/ 84 h 843"/>
                <a:gd name="T24" fmla="*/ 0 w 1321"/>
                <a:gd name="T25" fmla="*/ 463 h 843"/>
                <a:gd name="T26" fmla="*/ 379 w 1321"/>
                <a:gd name="T27" fmla="*/ 843 h 843"/>
                <a:gd name="T28" fmla="*/ 1291 w 1321"/>
                <a:gd name="T29" fmla="*/ 843 h 843"/>
                <a:gd name="T30" fmla="*/ 1321 w 1321"/>
                <a:gd name="T31" fmla="*/ 813 h 843"/>
                <a:gd name="T32" fmla="*/ 1291 w 1321"/>
                <a:gd name="T33" fmla="*/ 784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1" h="843">
                  <a:moveTo>
                    <a:pt x="1291" y="784"/>
                  </a:moveTo>
                  <a:lnTo>
                    <a:pt x="379" y="784"/>
                  </a:lnTo>
                  <a:cubicBezTo>
                    <a:pt x="203" y="784"/>
                    <a:pt x="59" y="640"/>
                    <a:pt x="59" y="463"/>
                  </a:cubicBezTo>
                  <a:cubicBezTo>
                    <a:pt x="59" y="287"/>
                    <a:pt x="203" y="143"/>
                    <a:pt x="379" y="143"/>
                  </a:cubicBezTo>
                  <a:lnTo>
                    <a:pt x="489" y="143"/>
                  </a:lnTo>
                  <a:cubicBezTo>
                    <a:pt x="500" y="143"/>
                    <a:pt x="510" y="137"/>
                    <a:pt x="515" y="128"/>
                  </a:cubicBezTo>
                  <a:cubicBezTo>
                    <a:pt x="517" y="126"/>
                    <a:pt x="519" y="123"/>
                    <a:pt x="521" y="120"/>
                  </a:cubicBezTo>
                  <a:cubicBezTo>
                    <a:pt x="531" y="95"/>
                    <a:pt x="542" y="72"/>
                    <a:pt x="556" y="50"/>
                  </a:cubicBezTo>
                  <a:cubicBezTo>
                    <a:pt x="565" y="36"/>
                    <a:pt x="561" y="17"/>
                    <a:pt x="547" y="9"/>
                  </a:cubicBezTo>
                  <a:cubicBezTo>
                    <a:pt x="533" y="0"/>
                    <a:pt x="514" y="4"/>
                    <a:pt x="506" y="18"/>
                  </a:cubicBezTo>
                  <a:cubicBezTo>
                    <a:pt x="493" y="39"/>
                    <a:pt x="481" y="61"/>
                    <a:pt x="471" y="84"/>
                  </a:cubicBezTo>
                  <a:lnTo>
                    <a:pt x="379" y="84"/>
                  </a:lnTo>
                  <a:cubicBezTo>
                    <a:pt x="170" y="84"/>
                    <a:pt x="0" y="254"/>
                    <a:pt x="0" y="463"/>
                  </a:cubicBezTo>
                  <a:cubicBezTo>
                    <a:pt x="0" y="673"/>
                    <a:pt x="170" y="843"/>
                    <a:pt x="379" y="843"/>
                  </a:cubicBezTo>
                  <a:lnTo>
                    <a:pt x="1291" y="843"/>
                  </a:lnTo>
                  <a:cubicBezTo>
                    <a:pt x="1308" y="843"/>
                    <a:pt x="1321" y="830"/>
                    <a:pt x="1321" y="813"/>
                  </a:cubicBezTo>
                  <a:cubicBezTo>
                    <a:pt x="1321" y="797"/>
                    <a:pt x="1308" y="784"/>
                    <a:pt x="1291" y="784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5" name="Freeform 48"/>
            <p:cNvSpPr>
              <a:spLocks/>
            </p:cNvSpPr>
            <p:nvPr/>
          </p:nvSpPr>
          <p:spPr bwMode="auto">
            <a:xfrm>
              <a:off x="5186082" y="2128342"/>
              <a:ext cx="45644" cy="38622"/>
            </a:xfrm>
            <a:custGeom>
              <a:avLst/>
              <a:gdLst>
                <a:gd name="T0" fmla="*/ 40 w 70"/>
                <a:gd name="T1" fmla="*/ 0 h 59"/>
                <a:gd name="T2" fmla="*/ 30 w 70"/>
                <a:gd name="T3" fmla="*/ 0 h 59"/>
                <a:gd name="T4" fmla="*/ 0 w 70"/>
                <a:gd name="T5" fmla="*/ 29 h 59"/>
                <a:gd name="T6" fmla="*/ 30 w 70"/>
                <a:gd name="T7" fmla="*/ 59 h 59"/>
                <a:gd name="T8" fmla="*/ 40 w 70"/>
                <a:gd name="T9" fmla="*/ 59 h 59"/>
                <a:gd name="T10" fmla="*/ 70 w 70"/>
                <a:gd name="T11" fmla="*/ 29 h 59"/>
                <a:gd name="T12" fmla="*/ 40 w 7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9">
                  <a:moveTo>
                    <a:pt x="40" y="0"/>
                  </a:moveTo>
                  <a:lnTo>
                    <a:pt x="30" y="0"/>
                  </a:ln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lnTo>
                    <a:pt x="40" y="59"/>
                  </a:lnTo>
                  <a:cubicBezTo>
                    <a:pt x="56" y="59"/>
                    <a:pt x="70" y="46"/>
                    <a:pt x="70" y="29"/>
                  </a:cubicBezTo>
                  <a:cubicBezTo>
                    <a:pt x="70" y="13"/>
                    <a:pt x="56" y="0"/>
                    <a:pt x="40" y="0"/>
                  </a:cubicBezTo>
                  <a:close/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4669962" y="1469441"/>
              <a:ext cx="889458" cy="697522"/>
            </a:xfrm>
            <a:custGeom>
              <a:avLst/>
              <a:gdLst>
                <a:gd name="T0" fmla="*/ 999 w 1378"/>
                <a:gd name="T1" fmla="*/ 321 h 1080"/>
                <a:gd name="T2" fmla="*/ 899 w 1378"/>
                <a:gd name="T3" fmla="*/ 321 h 1080"/>
                <a:gd name="T4" fmla="*/ 415 w 1378"/>
                <a:gd name="T5" fmla="*/ 0 h 1080"/>
                <a:gd name="T6" fmla="*/ 11 w 1378"/>
                <a:gd name="T7" fmla="*/ 184 h 1080"/>
                <a:gd name="T8" fmla="*/ 14 w 1378"/>
                <a:gd name="T9" fmla="*/ 226 h 1080"/>
                <a:gd name="T10" fmla="*/ 56 w 1378"/>
                <a:gd name="T11" fmla="*/ 223 h 1080"/>
                <a:gd name="T12" fmla="*/ 415 w 1378"/>
                <a:gd name="T13" fmla="*/ 60 h 1080"/>
                <a:gd name="T14" fmla="*/ 853 w 1378"/>
                <a:gd name="T15" fmla="*/ 363 h 1080"/>
                <a:gd name="T16" fmla="*/ 880 w 1378"/>
                <a:gd name="T17" fmla="*/ 380 h 1080"/>
                <a:gd name="T18" fmla="*/ 882 w 1378"/>
                <a:gd name="T19" fmla="*/ 380 h 1080"/>
                <a:gd name="T20" fmla="*/ 883 w 1378"/>
                <a:gd name="T21" fmla="*/ 380 h 1080"/>
                <a:gd name="T22" fmla="*/ 999 w 1378"/>
                <a:gd name="T23" fmla="*/ 380 h 1080"/>
                <a:gd name="T24" fmla="*/ 1319 w 1378"/>
                <a:gd name="T25" fmla="*/ 700 h 1080"/>
                <a:gd name="T26" fmla="*/ 999 w 1378"/>
                <a:gd name="T27" fmla="*/ 1021 h 1080"/>
                <a:gd name="T28" fmla="*/ 927 w 1378"/>
                <a:gd name="T29" fmla="*/ 1021 h 1080"/>
                <a:gd name="T30" fmla="*/ 898 w 1378"/>
                <a:gd name="T31" fmla="*/ 1050 h 1080"/>
                <a:gd name="T32" fmla="*/ 927 w 1378"/>
                <a:gd name="T33" fmla="*/ 1080 h 1080"/>
                <a:gd name="T34" fmla="*/ 999 w 1378"/>
                <a:gd name="T35" fmla="*/ 1080 h 1080"/>
                <a:gd name="T36" fmla="*/ 1378 w 1378"/>
                <a:gd name="T37" fmla="*/ 700 h 1080"/>
                <a:gd name="T38" fmla="*/ 999 w 1378"/>
                <a:gd name="T39" fmla="*/ 321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78" h="1080">
                  <a:moveTo>
                    <a:pt x="999" y="321"/>
                  </a:moveTo>
                  <a:lnTo>
                    <a:pt x="899" y="321"/>
                  </a:lnTo>
                  <a:cubicBezTo>
                    <a:pt x="805" y="128"/>
                    <a:pt x="613" y="0"/>
                    <a:pt x="415" y="0"/>
                  </a:cubicBezTo>
                  <a:cubicBezTo>
                    <a:pt x="260" y="0"/>
                    <a:pt x="113" y="67"/>
                    <a:pt x="11" y="184"/>
                  </a:cubicBezTo>
                  <a:cubicBezTo>
                    <a:pt x="0" y="197"/>
                    <a:pt x="2" y="215"/>
                    <a:pt x="14" y="226"/>
                  </a:cubicBezTo>
                  <a:cubicBezTo>
                    <a:pt x="26" y="237"/>
                    <a:pt x="45" y="236"/>
                    <a:pt x="56" y="223"/>
                  </a:cubicBezTo>
                  <a:cubicBezTo>
                    <a:pt x="147" y="119"/>
                    <a:pt x="278" y="60"/>
                    <a:pt x="415" y="60"/>
                  </a:cubicBezTo>
                  <a:cubicBezTo>
                    <a:pt x="596" y="60"/>
                    <a:pt x="772" y="181"/>
                    <a:pt x="853" y="363"/>
                  </a:cubicBezTo>
                  <a:cubicBezTo>
                    <a:pt x="858" y="374"/>
                    <a:pt x="868" y="380"/>
                    <a:pt x="880" y="380"/>
                  </a:cubicBezTo>
                  <a:cubicBezTo>
                    <a:pt x="880" y="380"/>
                    <a:pt x="881" y="380"/>
                    <a:pt x="882" y="380"/>
                  </a:cubicBezTo>
                  <a:cubicBezTo>
                    <a:pt x="882" y="380"/>
                    <a:pt x="883" y="380"/>
                    <a:pt x="883" y="380"/>
                  </a:cubicBezTo>
                  <a:lnTo>
                    <a:pt x="999" y="380"/>
                  </a:lnTo>
                  <a:cubicBezTo>
                    <a:pt x="1175" y="380"/>
                    <a:pt x="1319" y="524"/>
                    <a:pt x="1319" y="700"/>
                  </a:cubicBezTo>
                  <a:cubicBezTo>
                    <a:pt x="1319" y="877"/>
                    <a:pt x="1175" y="1021"/>
                    <a:pt x="999" y="1021"/>
                  </a:cubicBezTo>
                  <a:lnTo>
                    <a:pt x="927" y="1021"/>
                  </a:lnTo>
                  <a:cubicBezTo>
                    <a:pt x="911" y="1021"/>
                    <a:pt x="898" y="1034"/>
                    <a:pt x="898" y="1050"/>
                  </a:cubicBezTo>
                  <a:cubicBezTo>
                    <a:pt x="898" y="1067"/>
                    <a:pt x="911" y="1080"/>
                    <a:pt x="927" y="1080"/>
                  </a:cubicBezTo>
                  <a:lnTo>
                    <a:pt x="999" y="1080"/>
                  </a:lnTo>
                  <a:cubicBezTo>
                    <a:pt x="1208" y="1080"/>
                    <a:pt x="1378" y="910"/>
                    <a:pt x="1378" y="700"/>
                  </a:cubicBezTo>
                  <a:cubicBezTo>
                    <a:pt x="1378" y="491"/>
                    <a:pt x="1208" y="321"/>
                    <a:pt x="999" y="32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7" name="Freeform 50"/>
            <p:cNvSpPr>
              <a:spLocks/>
            </p:cNvSpPr>
            <p:nvPr/>
          </p:nvSpPr>
          <p:spPr bwMode="auto">
            <a:xfrm>
              <a:off x="5008191" y="1597008"/>
              <a:ext cx="449410" cy="310140"/>
            </a:xfrm>
            <a:custGeom>
              <a:avLst/>
              <a:gdLst>
                <a:gd name="T0" fmla="*/ 282 w 696"/>
                <a:gd name="T1" fmla="*/ 302 h 480"/>
                <a:gd name="T2" fmla="*/ 285 w 696"/>
                <a:gd name="T3" fmla="*/ 302 h 480"/>
                <a:gd name="T4" fmla="*/ 388 w 696"/>
                <a:gd name="T5" fmla="*/ 302 h 480"/>
                <a:gd name="T6" fmla="*/ 650 w 696"/>
                <a:gd name="T7" fmla="*/ 467 h 480"/>
                <a:gd name="T8" fmla="*/ 670 w 696"/>
                <a:gd name="T9" fmla="*/ 480 h 480"/>
                <a:gd name="T10" fmla="*/ 680 w 696"/>
                <a:gd name="T11" fmla="*/ 478 h 480"/>
                <a:gd name="T12" fmla="*/ 690 w 696"/>
                <a:gd name="T13" fmla="*/ 448 h 480"/>
                <a:gd name="T14" fmla="*/ 388 w 696"/>
                <a:gd name="T15" fmla="*/ 258 h 480"/>
                <a:gd name="T16" fmla="*/ 293 w 696"/>
                <a:gd name="T17" fmla="*/ 258 h 480"/>
                <a:gd name="T18" fmla="*/ 34 w 696"/>
                <a:gd name="T19" fmla="*/ 5 h 480"/>
                <a:gd name="T20" fmla="*/ 5 w 696"/>
                <a:gd name="T21" fmla="*/ 17 h 480"/>
                <a:gd name="T22" fmla="*/ 17 w 696"/>
                <a:gd name="T23" fmla="*/ 46 h 480"/>
                <a:gd name="T24" fmla="*/ 258 w 696"/>
                <a:gd name="T25" fmla="*/ 289 h 480"/>
                <a:gd name="T26" fmla="*/ 279 w 696"/>
                <a:gd name="T27" fmla="*/ 302 h 480"/>
                <a:gd name="T28" fmla="*/ 282 w 696"/>
                <a:gd name="T29" fmla="*/ 30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6" h="480">
                  <a:moveTo>
                    <a:pt x="282" y="302"/>
                  </a:moveTo>
                  <a:cubicBezTo>
                    <a:pt x="283" y="302"/>
                    <a:pt x="284" y="302"/>
                    <a:pt x="285" y="302"/>
                  </a:cubicBezTo>
                  <a:lnTo>
                    <a:pt x="388" y="302"/>
                  </a:lnTo>
                  <a:cubicBezTo>
                    <a:pt x="499" y="302"/>
                    <a:pt x="602" y="367"/>
                    <a:pt x="650" y="467"/>
                  </a:cubicBezTo>
                  <a:cubicBezTo>
                    <a:pt x="654" y="475"/>
                    <a:pt x="662" y="480"/>
                    <a:pt x="670" y="480"/>
                  </a:cubicBezTo>
                  <a:cubicBezTo>
                    <a:pt x="674" y="480"/>
                    <a:pt x="677" y="479"/>
                    <a:pt x="680" y="478"/>
                  </a:cubicBezTo>
                  <a:cubicBezTo>
                    <a:pt x="691" y="472"/>
                    <a:pt x="696" y="459"/>
                    <a:pt x="690" y="448"/>
                  </a:cubicBezTo>
                  <a:cubicBezTo>
                    <a:pt x="634" y="332"/>
                    <a:pt x="516" y="258"/>
                    <a:pt x="388" y="258"/>
                  </a:cubicBezTo>
                  <a:lnTo>
                    <a:pt x="293" y="258"/>
                  </a:lnTo>
                  <a:cubicBezTo>
                    <a:pt x="238" y="144"/>
                    <a:pt x="145" y="52"/>
                    <a:pt x="34" y="5"/>
                  </a:cubicBezTo>
                  <a:cubicBezTo>
                    <a:pt x="23" y="0"/>
                    <a:pt x="10" y="6"/>
                    <a:pt x="5" y="17"/>
                  </a:cubicBezTo>
                  <a:cubicBezTo>
                    <a:pt x="0" y="28"/>
                    <a:pt x="5" y="41"/>
                    <a:pt x="17" y="46"/>
                  </a:cubicBezTo>
                  <a:cubicBezTo>
                    <a:pt x="121" y="91"/>
                    <a:pt x="210" y="179"/>
                    <a:pt x="258" y="289"/>
                  </a:cubicBezTo>
                  <a:cubicBezTo>
                    <a:pt x="262" y="297"/>
                    <a:pt x="270" y="302"/>
                    <a:pt x="279" y="302"/>
                  </a:cubicBezTo>
                  <a:cubicBezTo>
                    <a:pt x="280" y="302"/>
                    <a:pt x="281" y="302"/>
                    <a:pt x="282" y="302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58" name="Freeform 51"/>
            <p:cNvSpPr>
              <a:spLocks/>
            </p:cNvSpPr>
            <p:nvPr/>
          </p:nvSpPr>
          <p:spPr bwMode="auto">
            <a:xfrm>
              <a:off x="5437705" y="1909489"/>
              <a:ext cx="37451" cy="77242"/>
            </a:xfrm>
            <a:custGeom>
              <a:avLst/>
              <a:gdLst>
                <a:gd name="T0" fmla="*/ 3 w 59"/>
                <a:gd name="T1" fmla="*/ 31 h 121"/>
                <a:gd name="T2" fmla="*/ 14 w 59"/>
                <a:gd name="T3" fmla="*/ 99 h 121"/>
                <a:gd name="T4" fmla="*/ 36 w 59"/>
                <a:gd name="T5" fmla="*/ 121 h 121"/>
                <a:gd name="T6" fmla="*/ 37 w 59"/>
                <a:gd name="T7" fmla="*/ 121 h 121"/>
                <a:gd name="T8" fmla="*/ 58 w 59"/>
                <a:gd name="T9" fmla="*/ 98 h 121"/>
                <a:gd name="T10" fmla="*/ 46 w 59"/>
                <a:gd name="T11" fmla="*/ 18 h 121"/>
                <a:gd name="T12" fmla="*/ 18 w 59"/>
                <a:gd name="T13" fmla="*/ 3 h 121"/>
                <a:gd name="T14" fmla="*/ 3 w 59"/>
                <a:gd name="T15" fmla="*/ 3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21">
                  <a:moveTo>
                    <a:pt x="3" y="31"/>
                  </a:moveTo>
                  <a:cubicBezTo>
                    <a:pt x="9" y="53"/>
                    <a:pt x="13" y="76"/>
                    <a:pt x="14" y="99"/>
                  </a:cubicBezTo>
                  <a:cubicBezTo>
                    <a:pt x="14" y="111"/>
                    <a:pt x="24" y="121"/>
                    <a:pt x="36" y="121"/>
                  </a:cubicBezTo>
                  <a:lnTo>
                    <a:pt x="37" y="121"/>
                  </a:lnTo>
                  <a:cubicBezTo>
                    <a:pt x="49" y="120"/>
                    <a:pt x="59" y="110"/>
                    <a:pt x="58" y="98"/>
                  </a:cubicBezTo>
                  <a:cubicBezTo>
                    <a:pt x="57" y="71"/>
                    <a:pt x="53" y="44"/>
                    <a:pt x="46" y="18"/>
                  </a:cubicBezTo>
                  <a:cubicBezTo>
                    <a:pt x="42" y="7"/>
                    <a:pt x="30" y="0"/>
                    <a:pt x="18" y="3"/>
                  </a:cubicBezTo>
                  <a:cubicBezTo>
                    <a:pt x="6" y="7"/>
                    <a:pt x="0" y="19"/>
                    <a:pt x="3" y="31"/>
                  </a:cubicBezTo>
                </a:path>
              </a:pathLst>
            </a:custGeom>
            <a:solidFill>
              <a:srgbClr val="39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pic>
        <p:nvPicPr>
          <p:cNvPr id="41" name="그림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831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초기 자금 소요 계획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5" name="그룹 124"/>
          <p:cNvGrpSpPr/>
          <p:nvPr/>
        </p:nvGrpSpPr>
        <p:grpSpPr>
          <a:xfrm>
            <a:off x="1343472" y="1972804"/>
            <a:ext cx="9375993" cy="4395557"/>
            <a:chOff x="2552655" y="1972804"/>
            <a:chExt cx="7215753" cy="4395557"/>
          </a:xfrm>
        </p:grpSpPr>
        <p:cxnSp>
          <p:nvCxnSpPr>
            <p:cNvPr id="103" name="직선 연결선 102"/>
            <p:cNvCxnSpPr/>
            <p:nvPr/>
          </p:nvCxnSpPr>
          <p:spPr>
            <a:xfrm flipV="1">
              <a:off x="2567608" y="1982347"/>
              <a:ext cx="7200800" cy="6493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>
            <a:xfrm>
              <a:off x="8205217" y="1998384"/>
              <a:ext cx="0" cy="432697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/>
            <p:nvPr/>
          </p:nvCxnSpPr>
          <p:spPr>
            <a:xfrm>
              <a:off x="9768407" y="1988840"/>
              <a:ext cx="0" cy="432697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>
            <a:xfrm flipH="1">
              <a:off x="3955133" y="1972804"/>
              <a:ext cx="6075" cy="432048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>
            <a:xfrm>
              <a:off x="2567608" y="6309320"/>
              <a:ext cx="72008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>
              <a:off x="2552655" y="2363918"/>
              <a:ext cx="7215753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>
            <a:xfrm>
              <a:off x="2552655" y="1982347"/>
              <a:ext cx="0" cy="432697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3002521" y="2061260"/>
              <a:ext cx="5661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항   목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724152" y="2057163"/>
              <a:ext cx="8130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          역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8694195" y="2043936"/>
              <a:ext cx="6014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금    액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3005368" y="2398043"/>
              <a:ext cx="944489" cy="3970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인건비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외주 용역 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재료비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지급수수료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특허비용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기계 장치 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임대보증금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인테리어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마케팅 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기타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합계</a:t>
              </a: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279994" y="2355039"/>
              <a:ext cx="2475358" cy="39703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연구개발인력 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3500X10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명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프로그램 제작비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프로그램 제작 재료비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시험인증비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및 </a:t>
              </a:r>
              <a:r>
                <a:rPr lang="ko-KR" altLang="en-US" sz="12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대관청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허가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보험료 등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무형자산 취득 수수료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장비구입 및 소모품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 임대보증금 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개소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 인테리어 및 집기 일체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공유오피스 준비금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제비용 및 여비 교통비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제비용 및 여비 교통비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7968208" y="2355039"/>
              <a:ext cx="1249517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35,000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40,000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80,000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80,000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9,000</a:t>
              </a:r>
            </a:p>
            <a:p>
              <a:pPr algn="r"/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r"/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270,000</a:t>
              </a:r>
              <a:endPara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12595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 회수 계획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74" name="그룹 73"/>
          <p:cNvGrpSpPr/>
          <p:nvPr/>
        </p:nvGrpSpPr>
        <p:grpSpPr>
          <a:xfrm>
            <a:off x="551384" y="5084685"/>
            <a:ext cx="3633319" cy="987198"/>
            <a:chOff x="6370114" y="2738983"/>
            <a:chExt cx="3399146" cy="923570"/>
          </a:xfrm>
        </p:grpSpPr>
        <p:sp>
          <p:nvSpPr>
            <p:cNvPr id="75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클라우드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370114" y="3173056"/>
              <a:ext cx="3399146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법인주식 지분 제공 및 이익 배당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현금 흐름에 의한 분할 변제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이자율 포함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</p:grpSp>
      <p:grpSp>
        <p:nvGrpSpPr>
          <p:cNvPr id="77" name="그룹 76"/>
          <p:cNvGrpSpPr/>
          <p:nvPr/>
        </p:nvGrpSpPr>
        <p:grpSpPr>
          <a:xfrm>
            <a:off x="4295800" y="5084683"/>
            <a:ext cx="3675188" cy="1008613"/>
            <a:chOff x="6436376" y="2738982"/>
            <a:chExt cx="3438316" cy="943605"/>
          </a:xfrm>
        </p:grpSpPr>
        <p:sp>
          <p:nvSpPr>
            <p:cNvPr id="78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벤처캐피탈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36376" y="3193090"/>
              <a:ext cx="3438316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상환 전환 우선주 발행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의결권 없는 주식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옵션 부여 안전 자산 활용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0" name="그룹 79"/>
          <p:cNvGrpSpPr/>
          <p:nvPr/>
        </p:nvGrpSpPr>
        <p:grpSpPr>
          <a:xfrm>
            <a:off x="8040216" y="5084685"/>
            <a:ext cx="3695269" cy="987198"/>
            <a:chOff x="6454820" y="2738983"/>
            <a:chExt cx="3457102" cy="923570"/>
          </a:xfrm>
        </p:grpSpPr>
        <p:sp>
          <p:nvSpPr>
            <p:cNvPr id="81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자산운용사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454820" y="3173056"/>
              <a:ext cx="3457102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기술 특례 상장을 통한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투자금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출구 전략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재무적 투자로 이익 배당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83" name="그룹 82"/>
          <p:cNvGrpSpPr/>
          <p:nvPr/>
        </p:nvGrpSpPr>
        <p:grpSpPr>
          <a:xfrm>
            <a:off x="969026" y="2218744"/>
            <a:ext cx="2728473" cy="2728473"/>
            <a:chOff x="969026" y="2218744"/>
            <a:chExt cx="2728473" cy="2728473"/>
          </a:xfrm>
        </p:grpSpPr>
        <p:sp>
          <p:nvSpPr>
            <p:cNvPr id="84" name="도넛 83"/>
            <p:cNvSpPr/>
            <p:nvPr/>
          </p:nvSpPr>
          <p:spPr>
            <a:xfrm>
              <a:off x="969026" y="2218744"/>
              <a:ext cx="2728473" cy="2728473"/>
            </a:xfrm>
            <a:prstGeom prst="donu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5" name="타원 84"/>
            <p:cNvSpPr/>
            <p:nvPr/>
          </p:nvSpPr>
          <p:spPr>
            <a:xfrm>
              <a:off x="1700941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6" name="Text Box 8"/>
            <p:cNvSpPr txBox="1">
              <a:spLocks noChangeArrowheads="1"/>
            </p:cNvSpPr>
            <p:nvPr/>
          </p:nvSpPr>
          <p:spPr bwMode="auto">
            <a:xfrm>
              <a:off x="1555820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100%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87" name="그룹 86"/>
            <p:cNvGrpSpPr/>
            <p:nvPr/>
          </p:nvGrpSpPr>
          <p:grpSpPr>
            <a:xfrm>
              <a:off x="2118142" y="3306492"/>
              <a:ext cx="451362" cy="468392"/>
              <a:chOff x="4061602" y="6214100"/>
              <a:chExt cx="336550" cy="349250"/>
            </a:xfrm>
            <a:solidFill>
              <a:schemeClr val="bg1">
                <a:lumMod val="65000"/>
              </a:schemeClr>
            </a:solidFill>
          </p:grpSpPr>
          <p:sp>
            <p:nvSpPr>
              <p:cNvPr id="88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9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06" name="그룹 105"/>
          <p:cNvGrpSpPr/>
          <p:nvPr/>
        </p:nvGrpSpPr>
        <p:grpSpPr>
          <a:xfrm>
            <a:off x="4731763" y="2204864"/>
            <a:ext cx="2728473" cy="2728473"/>
            <a:chOff x="969026" y="2218744"/>
            <a:chExt cx="2728473" cy="2728473"/>
          </a:xfrm>
        </p:grpSpPr>
        <p:sp>
          <p:nvSpPr>
            <p:cNvPr id="107" name="도넛 106"/>
            <p:cNvSpPr/>
            <p:nvPr/>
          </p:nvSpPr>
          <p:spPr>
            <a:xfrm>
              <a:off x="969026" y="2218744"/>
              <a:ext cx="2728473" cy="2728473"/>
            </a:xfrm>
            <a:prstGeom prst="donu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8" name="타원 107"/>
            <p:cNvSpPr/>
            <p:nvPr/>
          </p:nvSpPr>
          <p:spPr>
            <a:xfrm>
              <a:off x="1700941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9" name="Text Box 8"/>
            <p:cNvSpPr txBox="1">
              <a:spLocks noChangeArrowheads="1"/>
            </p:cNvSpPr>
            <p:nvPr/>
          </p:nvSpPr>
          <p:spPr bwMode="auto">
            <a:xfrm>
              <a:off x="1555820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100%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10" name="그룹 109"/>
            <p:cNvGrpSpPr/>
            <p:nvPr/>
          </p:nvGrpSpPr>
          <p:grpSpPr>
            <a:xfrm>
              <a:off x="2118142" y="3306492"/>
              <a:ext cx="451362" cy="468392"/>
              <a:chOff x="4061602" y="6214100"/>
              <a:chExt cx="336550" cy="349250"/>
            </a:xfrm>
            <a:solidFill>
              <a:schemeClr val="bg1">
                <a:lumMod val="65000"/>
              </a:schemeClr>
            </a:solidFill>
          </p:grpSpPr>
          <p:sp>
            <p:nvSpPr>
              <p:cNvPr id="111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2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13" name="그룹 112"/>
          <p:cNvGrpSpPr/>
          <p:nvPr/>
        </p:nvGrpSpPr>
        <p:grpSpPr>
          <a:xfrm>
            <a:off x="8259020" y="2176451"/>
            <a:ext cx="2728473" cy="2728473"/>
            <a:chOff x="969026" y="2218744"/>
            <a:chExt cx="2728473" cy="2728473"/>
          </a:xfrm>
        </p:grpSpPr>
        <p:sp>
          <p:nvSpPr>
            <p:cNvPr id="114" name="도넛 113"/>
            <p:cNvSpPr/>
            <p:nvPr/>
          </p:nvSpPr>
          <p:spPr>
            <a:xfrm>
              <a:off x="969026" y="2218744"/>
              <a:ext cx="2728473" cy="2728473"/>
            </a:xfrm>
            <a:prstGeom prst="donut">
              <a:avLst/>
            </a:prstGeom>
            <a:solidFill>
              <a:srgbClr val="A8BA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5" name="타원 114"/>
            <p:cNvSpPr/>
            <p:nvPr/>
          </p:nvSpPr>
          <p:spPr>
            <a:xfrm>
              <a:off x="1700941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6" name="Text Box 8"/>
            <p:cNvSpPr txBox="1">
              <a:spLocks noChangeArrowheads="1"/>
            </p:cNvSpPr>
            <p:nvPr/>
          </p:nvSpPr>
          <p:spPr bwMode="auto">
            <a:xfrm>
              <a:off x="1555820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100%</a:t>
              </a:r>
              <a:endParaRPr lang="ko-KR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17" name="그룹 116"/>
            <p:cNvGrpSpPr/>
            <p:nvPr/>
          </p:nvGrpSpPr>
          <p:grpSpPr>
            <a:xfrm>
              <a:off x="2118142" y="3306492"/>
              <a:ext cx="451362" cy="468392"/>
              <a:chOff x="4061602" y="6214100"/>
              <a:chExt cx="336550" cy="349250"/>
            </a:xfrm>
            <a:solidFill>
              <a:schemeClr val="bg1">
                <a:lumMod val="65000"/>
              </a:schemeClr>
            </a:solidFill>
          </p:grpSpPr>
          <p:sp>
            <p:nvSpPr>
              <p:cNvPr id="118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19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34" name="그림 3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36915"/>
      </p:ext>
    </p:extLst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마케팅 기본 계획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CE8D8F5-5266-4B9D-8927-A89FEA569D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34" y="1442923"/>
            <a:ext cx="4726001" cy="4898842"/>
          </a:xfrm>
          <a:prstGeom prst="rect">
            <a:avLst/>
          </a:prstGeom>
        </p:spPr>
      </p:pic>
      <p:pic>
        <p:nvPicPr>
          <p:cNvPr id="34" name="그림 33" descr="텍스트이(가) 표시된 사진&#10;&#10;자동 생성된 설명">
            <a:extLst>
              <a:ext uri="{FF2B5EF4-FFF2-40B4-BE49-F238E27FC236}">
                <a16:creationId xmlns:a16="http://schemas.microsoft.com/office/drawing/2014/main" id="{56031EAA-D8BB-4FA5-B03D-5E9A6A3C36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2348880"/>
            <a:ext cx="4263962" cy="340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61340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개체 틀 2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89" r="5889"/>
          <a:stretch>
            <a:fillRect/>
          </a:stretch>
        </p:blipFill>
        <p:spPr/>
      </p:pic>
      <p:sp>
        <p:nvSpPr>
          <p:cNvPr id="10" name="직사각형 9"/>
          <p:cNvSpPr/>
          <p:nvPr/>
        </p:nvSpPr>
        <p:spPr>
          <a:xfrm>
            <a:off x="983432" y="1763299"/>
            <a:ext cx="6312024" cy="2887871"/>
          </a:xfrm>
          <a:prstGeom prst="rect">
            <a:avLst/>
          </a:prstGeom>
          <a:solidFill>
            <a:srgbClr val="9FCE3E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559496" y="2204864"/>
            <a:ext cx="16466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사업개요</a:t>
            </a:r>
            <a:endParaRPr lang="en-US" altLang="ko-KR" sz="32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98848" y="2861647"/>
            <a:ext cx="669674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언제 어디서나 원하는 곳에서 안전한 부동산 거래를 시작한다</a:t>
            </a:r>
            <a:r>
              <a:rPr lang="en-US" altLang="ko-KR" sz="16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1100" b="1" dirty="0">
              <a:solidFill>
                <a:srgbClr val="FFFF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비대면 전자계약 플랫폼 서비스</a:t>
            </a:r>
            <a:endParaRPr lang="en-US" altLang="ko-KR" sz="16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공인중개사 전용 공유 오피스 제공 서비스</a:t>
            </a:r>
            <a:endParaRPr lang="en-US" altLang="ko-KR" sz="16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전자계약 플랫폼 부대운영 서비스</a:t>
            </a:r>
            <a:endParaRPr lang="en-US" altLang="ko-KR" sz="16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1588 </a:t>
            </a:r>
            <a:r>
              <a:rPr lang="ko-KR" altLang="en-US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매도</a:t>
            </a:r>
            <a:r>
              <a:rPr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매수 서비스</a:t>
            </a:r>
            <a:r>
              <a:rPr lang="en-US" altLang="ko-KR" sz="16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sz="16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17969" y="2209220"/>
            <a:ext cx="72008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>
            <a:off x="983432" y="908368"/>
            <a:ext cx="3869682" cy="576416"/>
          </a:xfrm>
          <a:prstGeom prst="rect">
            <a:avLst/>
          </a:prstGeom>
          <a:gradFill flip="none" rotWithShape="1">
            <a:gsLst>
              <a:gs pos="0">
                <a:srgbClr val="9FCE3E">
                  <a:tint val="66000"/>
                  <a:satMod val="160000"/>
                </a:srgbClr>
              </a:gs>
              <a:gs pos="50000">
                <a:srgbClr val="9FCE3E">
                  <a:tint val="44500"/>
                  <a:satMod val="160000"/>
                </a:srgbClr>
              </a:gs>
              <a:gs pos="100000">
                <a:srgbClr val="9FCE3E">
                  <a:tint val="23500"/>
                  <a:satMod val="160000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285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ANY   TIME !!! 』</a:t>
            </a:r>
            <a:endParaRPr lang="ko-KR" altLang="en-US" sz="2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부제목 2"/>
          <p:cNvSpPr txBox="1">
            <a:spLocks/>
          </p:cNvSpPr>
          <p:nvPr/>
        </p:nvSpPr>
        <p:spPr>
          <a:xfrm>
            <a:off x="993011" y="4932588"/>
            <a:ext cx="3869682" cy="576416"/>
          </a:xfrm>
          <a:prstGeom prst="rect">
            <a:avLst/>
          </a:prstGeom>
          <a:gradFill flip="none" rotWithShape="1">
            <a:gsLst>
              <a:gs pos="0">
                <a:srgbClr val="9FCE3E">
                  <a:tint val="66000"/>
                  <a:satMod val="160000"/>
                </a:srgbClr>
              </a:gs>
              <a:gs pos="50000">
                <a:srgbClr val="9FCE3E">
                  <a:tint val="44500"/>
                  <a:satMod val="160000"/>
                </a:srgbClr>
              </a:gs>
              <a:gs pos="100000">
                <a:srgbClr val="9FCE3E">
                  <a:tint val="23500"/>
                  <a:satMod val="160000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28575"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ko-KR" sz="2400" b="1" dirty="0">
                <a:solidFill>
                  <a:schemeClr val="bg2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『 ANY   WHERE !!! 』</a:t>
            </a:r>
            <a:endParaRPr lang="ko-KR" altLang="en-US" sz="2400" b="1" dirty="0">
              <a:solidFill>
                <a:schemeClr val="bg2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8208" y="1863773"/>
            <a:ext cx="864096" cy="682181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단계별 마케팅 계획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403905" y="2564904"/>
            <a:ext cx="9372615" cy="2859987"/>
            <a:chOff x="1403905" y="2708920"/>
            <a:chExt cx="9372615" cy="2859987"/>
          </a:xfrm>
        </p:grpSpPr>
        <p:grpSp>
          <p:nvGrpSpPr>
            <p:cNvPr id="34" name="그룹 33"/>
            <p:cNvGrpSpPr/>
            <p:nvPr/>
          </p:nvGrpSpPr>
          <p:grpSpPr>
            <a:xfrm>
              <a:off x="1536495" y="3677348"/>
              <a:ext cx="9006893" cy="786310"/>
              <a:chOff x="575692" y="3975477"/>
              <a:chExt cx="6465943" cy="564483"/>
            </a:xfrm>
          </p:grpSpPr>
          <p:sp>
            <p:nvSpPr>
              <p:cNvPr id="35" name="모서리가 둥근 직사각형 34"/>
              <p:cNvSpPr/>
              <p:nvPr/>
            </p:nvSpPr>
            <p:spPr>
              <a:xfrm>
                <a:off x="575692" y="4077072"/>
                <a:ext cx="1885924" cy="360040"/>
              </a:xfrm>
              <a:prstGeom prst="roundRect">
                <a:avLst>
                  <a:gd name="adj" fmla="val 50000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1STEP</a:t>
                </a:r>
                <a:endPara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6" name="모서리가 둥근 직사각형 35"/>
              <p:cNvSpPr/>
              <p:nvPr/>
            </p:nvSpPr>
            <p:spPr>
              <a:xfrm>
                <a:off x="2102365" y="4077072"/>
                <a:ext cx="1885924" cy="360040"/>
              </a:xfrm>
              <a:prstGeom prst="roundRect">
                <a:avLst>
                  <a:gd name="adj" fmla="val 50000"/>
                </a:avLst>
              </a:prstGeom>
              <a:solidFill>
                <a:srgbClr val="CCFF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2STEP</a:t>
                </a:r>
                <a:endPara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7" name="모서리가 둥근 직사각형 36"/>
              <p:cNvSpPr/>
              <p:nvPr/>
            </p:nvSpPr>
            <p:spPr>
              <a:xfrm>
                <a:off x="3629038" y="4077072"/>
                <a:ext cx="1885924" cy="360040"/>
              </a:xfrm>
              <a:prstGeom prst="roundRect">
                <a:avLst>
                  <a:gd name="adj" fmla="val 50000"/>
                </a:avLst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3STEP</a:t>
                </a:r>
                <a:endPara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5155711" y="4077072"/>
                <a:ext cx="1885924" cy="360040"/>
              </a:xfrm>
              <a:prstGeom prst="roundRect">
                <a:avLst>
                  <a:gd name="adj" fmla="val 50000"/>
                </a:avLst>
              </a:prstGeom>
              <a:solidFill>
                <a:srgbClr val="75AB8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4STEP</a:t>
                </a:r>
                <a:endPara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0" name="타원 39"/>
              <p:cNvSpPr/>
              <p:nvPr/>
            </p:nvSpPr>
            <p:spPr>
              <a:xfrm>
                <a:off x="2133305" y="4113075"/>
                <a:ext cx="288032" cy="28803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1" name="타원 40"/>
              <p:cNvSpPr/>
              <p:nvPr/>
            </p:nvSpPr>
            <p:spPr>
              <a:xfrm>
                <a:off x="3664603" y="4113076"/>
                <a:ext cx="288032" cy="28803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5193457" y="4113076"/>
                <a:ext cx="288032" cy="28803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4" name="이등변 삼각형 43"/>
              <p:cNvSpPr/>
              <p:nvPr/>
            </p:nvSpPr>
            <p:spPr>
              <a:xfrm>
                <a:off x="1446476" y="3975477"/>
                <a:ext cx="144357" cy="102848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5" name="이등변 삼각형 44"/>
              <p:cNvSpPr/>
              <p:nvPr/>
            </p:nvSpPr>
            <p:spPr>
              <a:xfrm>
                <a:off x="4499821" y="3975477"/>
                <a:ext cx="144357" cy="102848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7" name="이등변 삼각형 46"/>
              <p:cNvSpPr/>
              <p:nvPr/>
            </p:nvSpPr>
            <p:spPr>
              <a:xfrm flipV="1">
                <a:off x="2973149" y="4437112"/>
                <a:ext cx="144357" cy="102848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48" name="이등변 삼각형 47"/>
              <p:cNvSpPr/>
              <p:nvPr/>
            </p:nvSpPr>
            <p:spPr>
              <a:xfrm flipV="1">
                <a:off x="6026494" y="4437112"/>
                <a:ext cx="144357" cy="102848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49" name="그룹 48"/>
            <p:cNvGrpSpPr/>
            <p:nvPr/>
          </p:nvGrpSpPr>
          <p:grpSpPr>
            <a:xfrm>
              <a:off x="3429979" y="4797152"/>
              <a:ext cx="3093309" cy="771755"/>
              <a:chOff x="6600057" y="2738983"/>
              <a:chExt cx="2893940" cy="722013"/>
            </a:xfrm>
          </p:grpSpPr>
          <p:sp>
            <p:nvSpPr>
              <p:cNvPr id="50" name="Text Box 8"/>
              <p:cNvSpPr txBox="1">
                <a:spLocks noChangeArrowheads="1"/>
              </p:cNvSpPr>
              <p:nvPr/>
            </p:nvSpPr>
            <p:spPr bwMode="auto">
              <a:xfrm>
                <a:off x="6600057" y="2738983"/>
                <a:ext cx="2893940" cy="37432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감성 마케팅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6881913" y="3173056"/>
                <a:ext cx="2330227" cy="287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브랜드 인지도 </a:t>
                </a:r>
                <a:r>
                  <a:rPr lang="en-US" altLang="ko-K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UP</a:t>
                </a:r>
              </a:p>
            </p:txBody>
          </p:sp>
        </p:grpSp>
        <p:grpSp>
          <p:nvGrpSpPr>
            <p:cNvPr id="52" name="그룹 51"/>
            <p:cNvGrpSpPr/>
            <p:nvPr/>
          </p:nvGrpSpPr>
          <p:grpSpPr>
            <a:xfrm>
              <a:off x="7683211" y="4797152"/>
              <a:ext cx="3093309" cy="771755"/>
              <a:chOff x="6600057" y="2738983"/>
              <a:chExt cx="2893940" cy="722013"/>
            </a:xfrm>
          </p:grpSpPr>
          <p:sp>
            <p:nvSpPr>
              <p:cNvPr id="53" name="Text Box 8"/>
              <p:cNvSpPr txBox="1">
                <a:spLocks noChangeArrowheads="1"/>
              </p:cNvSpPr>
              <p:nvPr/>
            </p:nvSpPr>
            <p:spPr bwMode="auto">
              <a:xfrm>
                <a:off x="6600057" y="2738983"/>
                <a:ext cx="2893940" cy="37432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공감 마케팅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6881913" y="3173056"/>
                <a:ext cx="2476541" cy="287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사회적 기업</a:t>
                </a:r>
                <a:endPara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1403905" y="2801261"/>
              <a:ext cx="3093309" cy="771755"/>
              <a:chOff x="6600057" y="2738983"/>
              <a:chExt cx="2893940" cy="722013"/>
            </a:xfrm>
          </p:grpSpPr>
          <p:sp>
            <p:nvSpPr>
              <p:cNvPr id="56" name="Text Box 8"/>
              <p:cNvSpPr txBox="1">
                <a:spLocks noChangeArrowheads="1"/>
              </p:cNvSpPr>
              <p:nvPr/>
            </p:nvSpPr>
            <p:spPr bwMode="auto">
              <a:xfrm>
                <a:off x="6600057" y="2738983"/>
                <a:ext cx="2893940" cy="37432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간편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/</a:t>
                </a: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편리</a:t>
                </a:r>
                <a:r>
                  <a:rPr lang="en-US" altLang="ko-KR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/</a:t>
                </a: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안전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7069624" y="3173056"/>
                <a:ext cx="1831739" cy="287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2030 </a:t>
                </a:r>
                <a:r>
                  <a:rPr lang="ko-KR" altLang="en-US" sz="14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타겟</a:t>
                </a:r>
                <a:r>
                  <a:rPr lang="ko-KR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집중</a:t>
                </a:r>
                <a:endPara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58" name="그룹 57"/>
            <p:cNvGrpSpPr/>
            <p:nvPr/>
          </p:nvGrpSpPr>
          <p:grpSpPr>
            <a:xfrm>
              <a:off x="5556593" y="2708920"/>
              <a:ext cx="3093309" cy="771755"/>
              <a:chOff x="6600057" y="2738983"/>
              <a:chExt cx="2893940" cy="722013"/>
            </a:xfrm>
          </p:grpSpPr>
          <p:sp>
            <p:nvSpPr>
              <p:cNvPr id="59" name="Text Box 8"/>
              <p:cNvSpPr txBox="1">
                <a:spLocks noChangeArrowheads="1"/>
              </p:cNvSpPr>
              <p:nvPr/>
            </p:nvSpPr>
            <p:spPr bwMode="auto">
              <a:xfrm>
                <a:off x="6600057" y="2738983"/>
                <a:ext cx="2893940" cy="37432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lvl="0" algn="ctr">
                  <a:defRPr/>
                </a:pPr>
                <a:r>
                  <a:rPr lang="ko-KR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Poppins Medium" panose="02000000000000000000" pitchFamily="2" charset="0"/>
                  </a:rPr>
                  <a:t>상생 마케팅</a:t>
                </a:r>
                <a:endPara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6700497" y="3173056"/>
                <a:ext cx="2647187" cy="287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중개사와의 상생</a:t>
                </a:r>
                <a:endPara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29" name="그림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06796"/>
      </p:ext>
    </p:extLst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화살표 3"/>
          <p:cNvSpPr/>
          <p:nvPr/>
        </p:nvSpPr>
        <p:spPr>
          <a:xfrm>
            <a:off x="0" y="3156493"/>
            <a:ext cx="12192000" cy="718948"/>
          </a:xfrm>
          <a:prstGeom prst="rightArrow">
            <a:avLst>
              <a:gd name="adj1" fmla="val 47005"/>
              <a:gd name="adj2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119336" y="4941174"/>
            <a:ext cx="3093309" cy="925644"/>
            <a:chOff x="6600057" y="2738983"/>
            <a:chExt cx="2893940" cy="865982"/>
          </a:xfrm>
        </p:grpSpPr>
        <p:sp>
          <p:nvSpPr>
            <p:cNvPr id="49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455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명확하고 쉬운 전달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881913" y="3173056"/>
              <a:ext cx="2612084" cy="4319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명확한 목표 설정과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타겟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설정의 단순화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2807635" y="4941174"/>
            <a:ext cx="3093309" cy="925644"/>
            <a:chOff x="6600057" y="2738983"/>
            <a:chExt cx="2893940" cy="865982"/>
          </a:xfrm>
        </p:grpSpPr>
        <p:sp>
          <p:nvSpPr>
            <p:cNvPr id="52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455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고객이 반응하는 </a:t>
              </a:r>
              <a:r>
                <a:rPr lang="ko-KR" altLang="en-US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컨텐츠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881913" y="3173056"/>
              <a:ext cx="2330227" cy="4319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고객 관심도 높은 정보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또는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컨텐츠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연계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5495934" y="4941169"/>
            <a:ext cx="3093309" cy="925644"/>
            <a:chOff x="6600057" y="2738982"/>
            <a:chExt cx="2893940" cy="865983"/>
          </a:xfrm>
        </p:grpSpPr>
        <p:sp>
          <p:nvSpPr>
            <p:cNvPr id="55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455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거시적 네트워크 활용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81913" y="3173056"/>
              <a:ext cx="2330227" cy="4319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주요 포털 및 공유오피스를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활용한 노출 효과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8184232" y="4941172"/>
            <a:ext cx="3093309" cy="740977"/>
            <a:chOff x="6600057" y="2738983"/>
            <a:chExt cx="2893940" cy="693218"/>
          </a:xfrm>
        </p:grpSpPr>
        <p:sp>
          <p:nvSpPr>
            <p:cNvPr id="58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455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감성적 커뮤니케이션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881913" y="3173056"/>
              <a:ext cx="2612084" cy="25914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거래는 사회의 신뢰성 회복 화두 전제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018998" y="2564904"/>
            <a:ext cx="2032337" cy="1919428"/>
            <a:chOff x="1018998" y="2564904"/>
            <a:chExt cx="2032337" cy="1919428"/>
          </a:xfrm>
        </p:grpSpPr>
        <p:sp>
          <p:nvSpPr>
            <p:cNvPr id="7" name="직각 삼각형 6"/>
            <p:cNvSpPr/>
            <p:nvPr/>
          </p:nvSpPr>
          <p:spPr>
            <a:xfrm flipH="1">
              <a:off x="2260982" y="2564904"/>
              <a:ext cx="790353" cy="790353"/>
            </a:xfrm>
            <a:prstGeom prst="rtTriangle">
              <a:avLst/>
            </a:prstGeom>
            <a:solidFill>
              <a:schemeClr val="accent1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직각 삼각형 7"/>
            <p:cNvSpPr/>
            <p:nvPr/>
          </p:nvSpPr>
          <p:spPr>
            <a:xfrm flipV="1">
              <a:off x="1018998" y="3687570"/>
              <a:ext cx="790353" cy="790353"/>
            </a:xfrm>
            <a:prstGeom prst="rtTriangle">
              <a:avLst/>
            </a:prstGeom>
            <a:solidFill>
              <a:schemeClr val="accent1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평행 사변형 8"/>
            <p:cNvSpPr/>
            <p:nvPr/>
          </p:nvSpPr>
          <p:spPr>
            <a:xfrm>
              <a:off x="1018998" y="2564904"/>
              <a:ext cx="2032337" cy="1919428"/>
            </a:xfrm>
            <a:prstGeom prst="parallelogram">
              <a:avLst>
                <a:gd name="adj" fmla="val 5734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Text Box 8"/>
            <p:cNvSpPr txBox="1">
              <a:spLocks noChangeArrowheads="1"/>
            </p:cNvSpPr>
            <p:nvPr/>
          </p:nvSpPr>
          <p:spPr bwMode="auto">
            <a:xfrm>
              <a:off x="1231783" y="3906006"/>
              <a:ext cx="866694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01</a:t>
              </a:r>
              <a:endParaRPr lang="ko-KR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grpSp>
          <p:nvGrpSpPr>
            <p:cNvPr id="60" name="그룹 59"/>
            <p:cNvGrpSpPr/>
            <p:nvPr/>
          </p:nvGrpSpPr>
          <p:grpSpPr>
            <a:xfrm>
              <a:off x="2118581" y="2681985"/>
              <a:ext cx="451362" cy="468392"/>
              <a:chOff x="4061602" y="6214100"/>
              <a:chExt cx="336550" cy="349250"/>
            </a:xfrm>
            <a:solidFill>
              <a:schemeClr val="bg1"/>
            </a:solidFill>
          </p:grpSpPr>
          <p:sp>
            <p:nvSpPr>
              <p:cNvPr id="61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2" name="그룹 11"/>
          <p:cNvGrpSpPr/>
          <p:nvPr/>
        </p:nvGrpSpPr>
        <p:grpSpPr>
          <a:xfrm>
            <a:off x="8832304" y="2564904"/>
            <a:ext cx="2032337" cy="1919428"/>
            <a:chOff x="8832304" y="2564904"/>
            <a:chExt cx="2032337" cy="1919428"/>
          </a:xfrm>
        </p:grpSpPr>
        <p:sp>
          <p:nvSpPr>
            <p:cNvPr id="31" name="직각 삼각형 30"/>
            <p:cNvSpPr/>
            <p:nvPr/>
          </p:nvSpPr>
          <p:spPr>
            <a:xfrm flipH="1">
              <a:off x="10074287" y="2564904"/>
              <a:ext cx="790353" cy="790353"/>
            </a:xfrm>
            <a:prstGeom prst="rtTriangle">
              <a:avLst/>
            </a:prstGeom>
            <a:solidFill>
              <a:schemeClr val="accent4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2" name="직각 삼각형 31"/>
            <p:cNvSpPr/>
            <p:nvPr/>
          </p:nvSpPr>
          <p:spPr>
            <a:xfrm flipV="1">
              <a:off x="8832304" y="3687570"/>
              <a:ext cx="790353" cy="790353"/>
            </a:xfrm>
            <a:prstGeom prst="rtTriangle">
              <a:avLst/>
            </a:prstGeom>
            <a:solidFill>
              <a:schemeClr val="accent4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평행 사변형 32"/>
            <p:cNvSpPr/>
            <p:nvPr/>
          </p:nvSpPr>
          <p:spPr>
            <a:xfrm>
              <a:off x="8832304" y="2564904"/>
              <a:ext cx="2032337" cy="1919428"/>
            </a:xfrm>
            <a:prstGeom prst="parallelogram">
              <a:avLst>
                <a:gd name="adj" fmla="val 57345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Text Box 8"/>
            <p:cNvSpPr txBox="1">
              <a:spLocks noChangeArrowheads="1"/>
            </p:cNvSpPr>
            <p:nvPr/>
          </p:nvSpPr>
          <p:spPr bwMode="auto">
            <a:xfrm>
              <a:off x="9045091" y="3906006"/>
              <a:ext cx="866694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04</a:t>
              </a:r>
              <a:endParaRPr lang="ko-KR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grpSp>
          <p:nvGrpSpPr>
            <p:cNvPr id="63" name="그룹 62"/>
            <p:cNvGrpSpPr/>
            <p:nvPr/>
          </p:nvGrpSpPr>
          <p:grpSpPr>
            <a:xfrm>
              <a:off x="9938415" y="2709950"/>
              <a:ext cx="471904" cy="471902"/>
              <a:chOff x="4013025" y="5637113"/>
              <a:chExt cx="361950" cy="361950"/>
            </a:xfrm>
            <a:solidFill>
              <a:schemeClr val="bg1"/>
            </a:solidFill>
          </p:grpSpPr>
          <p:sp>
            <p:nvSpPr>
              <p:cNvPr id="64" name="Freeform 237"/>
              <p:cNvSpPr>
                <a:spLocks noEditPoints="1"/>
              </p:cNvSpPr>
              <p:nvPr/>
            </p:nvSpPr>
            <p:spPr bwMode="auto">
              <a:xfrm>
                <a:off x="4070175" y="5637113"/>
                <a:ext cx="247650" cy="212725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78" y="0"/>
                  </a:cxn>
                  <a:cxn ang="0">
                    <a:pos x="44" y="0"/>
                  </a:cxn>
                  <a:cxn ang="0">
                    <a:pos x="44" y="0"/>
                  </a:cxn>
                  <a:cxn ang="0">
                    <a:pos x="40" y="2"/>
                  </a:cxn>
                  <a:cxn ang="0">
                    <a:pos x="36" y="4"/>
                  </a:cxn>
                  <a:cxn ang="0">
                    <a:pos x="34" y="8"/>
                  </a:cxn>
                  <a:cxn ang="0">
                    <a:pos x="34" y="12"/>
                  </a:cxn>
                  <a:cxn ang="0">
                    <a:pos x="34" y="46"/>
                  </a:cxn>
                  <a:cxn ang="0">
                    <a:pos x="12" y="46"/>
                  </a:cxn>
                  <a:cxn ang="0">
                    <a:pos x="12" y="46"/>
                  </a:cxn>
                  <a:cxn ang="0">
                    <a:pos x="6" y="48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60"/>
                  </a:cxn>
                  <a:cxn ang="0">
                    <a:pos x="4" y="66"/>
                  </a:cxn>
                  <a:cxn ang="0">
                    <a:pos x="4" y="66"/>
                  </a:cxn>
                  <a:cxn ang="0">
                    <a:pos x="70" y="132"/>
                  </a:cxn>
                  <a:cxn ang="0">
                    <a:pos x="70" y="132"/>
                  </a:cxn>
                  <a:cxn ang="0">
                    <a:pos x="74" y="134"/>
                  </a:cxn>
                  <a:cxn ang="0">
                    <a:pos x="78" y="134"/>
                  </a:cxn>
                  <a:cxn ang="0">
                    <a:pos x="78" y="134"/>
                  </a:cxn>
                  <a:cxn ang="0">
                    <a:pos x="82" y="134"/>
                  </a:cxn>
                  <a:cxn ang="0">
                    <a:pos x="86" y="132"/>
                  </a:cxn>
                  <a:cxn ang="0">
                    <a:pos x="86" y="132"/>
                  </a:cxn>
                  <a:cxn ang="0">
                    <a:pos x="152" y="66"/>
                  </a:cxn>
                  <a:cxn ang="0">
                    <a:pos x="152" y="66"/>
                  </a:cxn>
                  <a:cxn ang="0">
                    <a:pos x="156" y="60"/>
                  </a:cxn>
                  <a:cxn ang="0">
                    <a:pos x="154" y="54"/>
                  </a:cxn>
                  <a:cxn ang="0">
                    <a:pos x="154" y="54"/>
                  </a:cxn>
                  <a:cxn ang="0">
                    <a:pos x="150" y="48"/>
                  </a:cxn>
                  <a:cxn ang="0">
                    <a:pos x="144" y="46"/>
                  </a:cxn>
                  <a:cxn ang="0">
                    <a:pos x="122" y="46"/>
                  </a:cxn>
                  <a:cxn ang="0">
                    <a:pos x="122" y="12"/>
                  </a:cxn>
                  <a:cxn ang="0">
                    <a:pos x="122" y="12"/>
                  </a:cxn>
                  <a:cxn ang="0">
                    <a:pos x="122" y="8"/>
                  </a:cxn>
                  <a:cxn ang="0">
                    <a:pos x="120" y="4"/>
                  </a:cxn>
                  <a:cxn ang="0">
                    <a:pos x="116" y="2"/>
                  </a:cxn>
                  <a:cxn ang="0">
                    <a:pos x="110" y="0"/>
                  </a:cxn>
                  <a:cxn ang="0">
                    <a:pos x="110" y="0"/>
                  </a:cxn>
                  <a:cxn ang="0">
                    <a:pos x="134" y="62"/>
                  </a:cxn>
                  <a:cxn ang="0">
                    <a:pos x="78" y="118"/>
                  </a:cxn>
                  <a:cxn ang="0">
                    <a:pos x="22" y="62"/>
                  </a:cxn>
                  <a:cxn ang="0">
                    <a:pos x="40" y="62"/>
                  </a:cxn>
                  <a:cxn ang="0">
                    <a:pos x="48" y="62"/>
                  </a:cxn>
                  <a:cxn ang="0">
                    <a:pos x="48" y="54"/>
                  </a:cxn>
                  <a:cxn ang="0">
                    <a:pos x="48" y="16"/>
                  </a:cxn>
                  <a:cxn ang="0">
                    <a:pos x="78" y="16"/>
                  </a:cxn>
                  <a:cxn ang="0">
                    <a:pos x="106" y="16"/>
                  </a:cxn>
                  <a:cxn ang="0">
                    <a:pos x="106" y="54"/>
                  </a:cxn>
                  <a:cxn ang="0">
                    <a:pos x="106" y="62"/>
                  </a:cxn>
                  <a:cxn ang="0">
                    <a:pos x="114" y="62"/>
                  </a:cxn>
                  <a:cxn ang="0">
                    <a:pos x="134" y="62"/>
                  </a:cxn>
                </a:cxnLst>
                <a:rect l="0" t="0" r="r" b="b"/>
                <a:pathLst>
                  <a:path w="156" h="134">
                    <a:moveTo>
                      <a:pt x="110" y="0"/>
                    </a:moveTo>
                    <a:lnTo>
                      <a:pt x="78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0" y="2"/>
                    </a:lnTo>
                    <a:lnTo>
                      <a:pt x="36" y="4"/>
                    </a:lnTo>
                    <a:lnTo>
                      <a:pt x="34" y="8"/>
                    </a:lnTo>
                    <a:lnTo>
                      <a:pt x="34" y="12"/>
                    </a:lnTo>
                    <a:lnTo>
                      <a:pt x="34" y="46"/>
                    </a:lnTo>
                    <a:lnTo>
                      <a:pt x="12" y="46"/>
                    </a:lnTo>
                    <a:lnTo>
                      <a:pt x="12" y="46"/>
                    </a:lnTo>
                    <a:lnTo>
                      <a:pt x="6" y="48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60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4" y="134"/>
                    </a:lnTo>
                    <a:lnTo>
                      <a:pt x="78" y="134"/>
                    </a:lnTo>
                    <a:lnTo>
                      <a:pt x="78" y="134"/>
                    </a:lnTo>
                    <a:lnTo>
                      <a:pt x="82" y="134"/>
                    </a:lnTo>
                    <a:lnTo>
                      <a:pt x="86" y="132"/>
                    </a:lnTo>
                    <a:lnTo>
                      <a:pt x="86" y="132"/>
                    </a:lnTo>
                    <a:lnTo>
                      <a:pt x="152" y="66"/>
                    </a:lnTo>
                    <a:lnTo>
                      <a:pt x="152" y="66"/>
                    </a:lnTo>
                    <a:lnTo>
                      <a:pt x="156" y="60"/>
                    </a:lnTo>
                    <a:lnTo>
                      <a:pt x="154" y="54"/>
                    </a:lnTo>
                    <a:lnTo>
                      <a:pt x="154" y="54"/>
                    </a:lnTo>
                    <a:lnTo>
                      <a:pt x="150" y="48"/>
                    </a:lnTo>
                    <a:lnTo>
                      <a:pt x="144" y="46"/>
                    </a:lnTo>
                    <a:lnTo>
                      <a:pt x="122" y="46"/>
                    </a:lnTo>
                    <a:lnTo>
                      <a:pt x="122" y="12"/>
                    </a:lnTo>
                    <a:lnTo>
                      <a:pt x="122" y="12"/>
                    </a:lnTo>
                    <a:lnTo>
                      <a:pt x="122" y="8"/>
                    </a:lnTo>
                    <a:lnTo>
                      <a:pt x="120" y="4"/>
                    </a:lnTo>
                    <a:lnTo>
                      <a:pt x="116" y="2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  <a:moveTo>
                      <a:pt x="134" y="62"/>
                    </a:moveTo>
                    <a:lnTo>
                      <a:pt x="78" y="118"/>
                    </a:lnTo>
                    <a:lnTo>
                      <a:pt x="22" y="62"/>
                    </a:lnTo>
                    <a:lnTo>
                      <a:pt x="40" y="62"/>
                    </a:lnTo>
                    <a:lnTo>
                      <a:pt x="48" y="62"/>
                    </a:lnTo>
                    <a:lnTo>
                      <a:pt x="48" y="54"/>
                    </a:lnTo>
                    <a:lnTo>
                      <a:pt x="48" y="16"/>
                    </a:lnTo>
                    <a:lnTo>
                      <a:pt x="78" y="16"/>
                    </a:lnTo>
                    <a:lnTo>
                      <a:pt x="106" y="16"/>
                    </a:lnTo>
                    <a:lnTo>
                      <a:pt x="106" y="54"/>
                    </a:lnTo>
                    <a:lnTo>
                      <a:pt x="106" y="62"/>
                    </a:lnTo>
                    <a:lnTo>
                      <a:pt x="114" y="62"/>
                    </a:lnTo>
                    <a:lnTo>
                      <a:pt x="134" y="6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5" name="Freeform 238"/>
              <p:cNvSpPr>
                <a:spLocks noEditPoints="1"/>
              </p:cNvSpPr>
              <p:nvPr/>
            </p:nvSpPr>
            <p:spPr bwMode="auto">
              <a:xfrm>
                <a:off x="4013025" y="5875238"/>
                <a:ext cx="361950" cy="123825"/>
              </a:xfrm>
              <a:custGeom>
                <a:avLst/>
                <a:gdLst/>
                <a:ahLst/>
                <a:cxnLst>
                  <a:cxn ang="0">
                    <a:pos x="212" y="0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2" y="68"/>
                  </a:cxn>
                  <a:cxn ang="0">
                    <a:pos x="4" y="74"/>
                  </a:cxn>
                  <a:cxn ang="0">
                    <a:pos x="10" y="76"/>
                  </a:cxn>
                  <a:cxn ang="0">
                    <a:pos x="16" y="78"/>
                  </a:cxn>
                  <a:cxn ang="0">
                    <a:pos x="212" y="78"/>
                  </a:cxn>
                  <a:cxn ang="0">
                    <a:pos x="212" y="78"/>
                  </a:cxn>
                  <a:cxn ang="0">
                    <a:pos x="218" y="76"/>
                  </a:cxn>
                  <a:cxn ang="0">
                    <a:pos x="222" y="74"/>
                  </a:cxn>
                  <a:cxn ang="0">
                    <a:pos x="226" y="68"/>
                  </a:cxn>
                  <a:cxn ang="0">
                    <a:pos x="228" y="62"/>
                  </a:cxn>
                  <a:cxn ang="0">
                    <a:pos x="228" y="16"/>
                  </a:cxn>
                  <a:cxn ang="0">
                    <a:pos x="228" y="16"/>
                  </a:cxn>
                  <a:cxn ang="0">
                    <a:pos x="226" y="10"/>
                  </a:cxn>
                  <a:cxn ang="0">
                    <a:pos x="222" y="4"/>
                  </a:cxn>
                  <a:cxn ang="0">
                    <a:pos x="218" y="2"/>
                  </a:cxn>
                  <a:cxn ang="0">
                    <a:pos x="212" y="0"/>
                  </a:cxn>
                  <a:cxn ang="0">
                    <a:pos x="212" y="0"/>
                  </a:cxn>
                  <a:cxn ang="0">
                    <a:pos x="212" y="16"/>
                  </a:cxn>
                  <a:cxn ang="0">
                    <a:pos x="212" y="62"/>
                  </a:cxn>
                  <a:cxn ang="0">
                    <a:pos x="16" y="62"/>
                  </a:cxn>
                  <a:cxn ang="0">
                    <a:pos x="16" y="16"/>
                  </a:cxn>
                  <a:cxn ang="0">
                    <a:pos x="212" y="16"/>
                  </a:cxn>
                </a:cxnLst>
                <a:rect l="0" t="0" r="r" b="b"/>
                <a:pathLst>
                  <a:path w="228" h="78">
                    <a:moveTo>
                      <a:pt x="212" y="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2" y="68"/>
                    </a:lnTo>
                    <a:lnTo>
                      <a:pt x="4" y="74"/>
                    </a:lnTo>
                    <a:lnTo>
                      <a:pt x="10" y="76"/>
                    </a:lnTo>
                    <a:lnTo>
                      <a:pt x="16" y="78"/>
                    </a:lnTo>
                    <a:lnTo>
                      <a:pt x="212" y="78"/>
                    </a:lnTo>
                    <a:lnTo>
                      <a:pt x="212" y="78"/>
                    </a:lnTo>
                    <a:lnTo>
                      <a:pt x="218" y="76"/>
                    </a:lnTo>
                    <a:lnTo>
                      <a:pt x="222" y="74"/>
                    </a:lnTo>
                    <a:lnTo>
                      <a:pt x="226" y="68"/>
                    </a:lnTo>
                    <a:lnTo>
                      <a:pt x="228" y="62"/>
                    </a:lnTo>
                    <a:lnTo>
                      <a:pt x="228" y="16"/>
                    </a:lnTo>
                    <a:lnTo>
                      <a:pt x="228" y="16"/>
                    </a:lnTo>
                    <a:lnTo>
                      <a:pt x="226" y="10"/>
                    </a:lnTo>
                    <a:lnTo>
                      <a:pt x="222" y="4"/>
                    </a:lnTo>
                    <a:lnTo>
                      <a:pt x="218" y="2"/>
                    </a:lnTo>
                    <a:lnTo>
                      <a:pt x="212" y="0"/>
                    </a:lnTo>
                    <a:lnTo>
                      <a:pt x="212" y="0"/>
                    </a:lnTo>
                    <a:close/>
                    <a:moveTo>
                      <a:pt x="212" y="16"/>
                    </a:moveTo>
                    <a:lnTo>
                      <a:pt x="212" y="62"/>
                    </a:lnTo>
                    <a:lnTo>
                      <a:pt x="16" y="62"/>
                    </a:lnTo>
                    <a:lnTo>
                      <a:pt x="16" y="16"/>
                    </a:lnTo>
                    <a:lnTo>
                      <a:pt x="212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6" name="Freeform 239"/>
              <p:cNvSpPr>
                <a:spLocks/>
              </p:cNvSpPr>
              <p:nvPr/>
            </p:nvSpPr>
            <p:spPr bwMode="auto">
              <a:xfrm>
                <a:off x="4254325" y="5916513"/>
                <a:ext cx="69850" cy="25400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40" y="16"/>
                  </a:cxn>
                  <a:cxn ang="0">
                    <a:pos x="40" y="16"/>
                  </a:cxn>
                  <a:cxn ang="0">
                    <a:pos x="42" y="14"/>
                  </a:cxn>
                  <a:cxn ang="0">
                    <a:pos x="44" y="12"/>
                  </a:cxn>
                  <a:cxn ang="0">
                    <a:pos x="44" y="4"/>
                  </a:cxn>
                  <a:cxn ang="0">
                    <a:pos x="44" y="4"/>
                  </a:cxn>
                  <a:cxn ang="0">
                    <a:pos x="42" y="2"/>
                  </a:cxn>
                  <a:cxn ang="0">
                    <a:pos x="40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4" h="16">
                    <a:moveTo>
                      <a:pt x="6" y="16"/>
                    </a:moveTo>
                    <a:lnTo>
                      <a:pt x="40" y="16"/>
                    </a:lnTo>
                    <a:lnTo>
                      <a:pt x="40" y="16"/>
                    </a:lnTo>
                    <a:lnTo>
                      <a:pt x="42" y="14"/>
                    </a:lnTo>
                    <a:lnTo>
                      <a:pt x="44" y="12"/>
                    </a:lnTo>
                    <a:lnTo>
                      <a:pt x="44" y="4"/>
                    </a:lnTo>
                    <a:lnTo>
                      <a:pt x="44" y="4"/>
                    </a:lnTo>
                    <a:lnTo>
                      <a:pt x="42" y="2"/>
                    </a:lnTo>
                    <a:lnTo>
                      <a:pt x="40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3623433" y="2564904"/>
            <a:ext cx="2032337" cy="1919428"/>
            <a:chOff x="3623433" y="2564904"/>
            <a:chExt cx="2032337" cy="1919428"/>
          </a:xfrm>
        </p:grpSpPr>
        <p:sp>
          <p:nvSpPr>
            <p:cNvPr id="17" name="직각 삼각형 16"/>
            <p:cNvSpPr/>
            <p:nvPr/>
          </p:nvSpPr>
          <p:spPr>
            <a:xfrm flipH="1">
              <a:off x="4865416" y="2564904"/>
              <a:ext cx="790353" cy="790353"/>
            </a:xfrm>
            <a:prstGeom prst="rtTriangle">
              <a:avLst/>
            </a:prstGeom>
            <a:solidFill>
              <a:schemeClr val="accent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직각 삼각형 17"/>
            <p:cNvSpPr/>
            <p:nvPr/>
          </p:nvSpPr>
          <p:spPr>
            <a:xfrm flipV="1">
              <a:off x="3623433" y="3687570"/>
              <a:ext cx="790353" cy="790353"/>
            </a:xfrm>
            <a:prstGeom prst="rtTriangle">
              <a:avLst/>
            </a:prstGeom>
            <a:solidFill>
              <a:schemeClr val="accent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평행 사변형 18"/>
            <p:cNvSpPr/>
            <p:nvPr/>
          </p:nvSpPr>
          <p:spPr>
            <a:xfrm>
              <a:off x="3623433" y="2564904"/>
              <a:ext cx="2032337" cy="1919428"/>
            </a:xfrm>
            <a:prstGeom prst="parallelogram">
              <a:avLst>
                <a:gd name="adj" fmla="val 5734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Text Box 8"/>
            <p:cNvSpPr txBox="1">
              <a:spLocks noChangeArrowheads="1"/>
            </p:cNvSpPr>
            <p:nvPr/>
          </p:nvSpPr>
          <p:spPr bwMode="auto">
            <a:xfrm>
              <a:off x="3822691" y="3906006"/>
              <a:ext cx="866694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02</a:t>
              </a:r>
              <a:endParaRPr lang="ko-KR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4750534" y="2682017"/>
              <a:ext cx="464150" cy="468330"/>
              <a:chOff x="3247850" y="1077813"/>
              <a:chExt cx="352425" cy="355600"/>
            </a:xfrm>
            <a:solidFill>
              <a:schemeClr val="bg1"/>
            </a:solidFill>
          </p:grpSpPr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01825" y="1134963"/>
                <a:ext cx="247650" cy="1778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0" y="112"/>
                  </a:cxn>
                  <a:cxn ang="0">
                    <a:pos x="156" y="112"/>
                  </a:cxn>
                  <a:cxn ang="0">
                    <a:pos x="156" y="112"/>
                  </a:cxn>
                  <a:cxn ang="0">
                    <a:pos x="156" y="0"/>
                  </a:cxn>
                  <a:cxn ang="0">
                    <a:pos x="15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12"/>
                  </a:cxn>
                  <a:cxn ang="0">
                    <a:pos x="0" y="112"/>
                  </a:cxn>
                </a:cxnLst>
                <a:rect l="0" t="0" r="r" b="b"/>
                <a:pathLst>
                  <a:path w="156" h="112">
                    <a:moveTo>
                      <a:pt x="0" y="112"/>
                    </a:moveTo>
                    <a:lnTo>
                      <a:pt x="0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0"/>
                    </a:lnTo>
                    <a:lnTo>
                      <a:pt x="15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9" name="Freeform 61"/>
              <p:cNvSpPr>
                <a:spLocks noEditPoints="1"/>
              </p:cNvSpPr>
              <p:nvPr/>
            </p:nvSpPr>
            <p:spPr bwMode="auto">
              <a:xfrm>
                <a:off x="3247850" y="1077813"/>
                <a:ext cx="352425" cy="355600"/>
              </a:xfrm>
              <a:custGeom>
                <a:avLst/>
                <a:gdLst/>
                <a:ahLst/>
                <a:cxnLst>
                  <a:cxn ang="0">
                    <a:pos x="18" y="184"/>
                  </a:cxn>
                  <a:cxn ang="0">
                    <a:pos x="72" y="184"/>
                  </a:cxn>
                  <a:cxn ang="0">
                    <a:pos x="72" y="184"/>
                  </a:cxn>
                  <a:cxn ang="0">
                    <a:pos x="64" y="196"/>
                  </a:cxn>
                  <a:cxn ang="0">
                    <a:pos x="56" y="212"/>
                  </a:cxn>
                  <a:cxn ang="0">
                    <a:pos x="56" y="212"/>
                  </a:cxn>
                  <a:cxn ang="0">
                    <a:pos x="54" y="218"/>
                  </a:cxn>
                  <a:cxn ang="0">
                    <a:pos x="54" y="222"/>
                  </a:cxn>
                  <a:cxn ang="0">
                    <a:pos x="58" y="224"/>
                  </a:cxn>
                  <a:cxn ang="0">
                    <a:pos x="64" y="224"/>
                  </a:cxn>
                  <a:cxn ang="0">
                    <a:pos x="106" y="224"/>
                  </a:cxn>
                  <a:cxn ang="0">
                    <a:pos x="118" y="224"/>
                  </a:cxn>
                  <a:cxn ang="0">
                    <a:pos x="160" y="224"/>
                  </a:cxn>
                  <a:cxn ang="0">
                    <a:pos x="160" y="224"/>
                  </a:cxn>
                  <a:cxn ang="0">
                    <a:pos x="166" y="224"/>
                  </a:cxn>
                  <a:cxn ang="0">
                    <a:pos x="168" y="222"/>
                  </a:cxn>
                  <a:cxn ang="0">
                    <a:pos x="170" y="218"/>
                  </a:cxn>
                  <a:cxn ang="0">
                    <a:pos x="168" y="212"/>
                  </a:cxn>
                  <a:cxn ang="0">
                    <a:pos x="168" y="212"/>
                  </a:cxn>
                  <a:cxn ang="0">
                    <a:pos x="160" y="196"/>
                  </a:cxn>
                  <a:cxn ang="0">
                    <a:pos x="152" y="184"/>
                  </a:cxn>
                  <a:cxn ang="0">
                    <a:pos x="206" y="184"/>
                  </a:cxn>
                  <a:cxn ang="0">
                    <a:pos x="206" y="184"/>
                  </a:cxn>
                  <a:cxn ang="0">
                    <a:pos x="212" y="182"/>
                  </a:cxn>
                  <a:cxn ang="0">
                    <a:pos x="218" y="178"/>
                  </a:cxn>
                  <a:cxn ang="0">
                    <a:pos x="222" y="174"/>
                  </a:cxn>
                  <a:cxn ang="0">
                    <a:pos x="222" y="166"/>
                  </a:cxn>
                  <a:cxn ang="0">
                    <a:pos x="222" y="18"/>
                  </a:cxn>
                  <a:cxn ang="0">
                    <a:pos x="222" y="18"/>
                  </a:cxn>
                  <a:cxn ang="0">
                    <a:pos x="222" y="12"/>
                  </a:cxn>
                  <a:cxn ang="0">
                    <a:pos x="218" y="6"/>
                  </a:cxn>
                  <a:cxn ang="0">
                    <a:pos x="212" y="2"/>
                  </a:cxn>
                  <a:cxn ang="0">
                    <a:pos x="206" y="0"/>
                  </a:cxn>
                  <a:cxn ang="0">
                    <a:pos x="134" y="0"/>
                  </a:cxn>
                  <a:cxn ang="0">
                    <a:pos x="134" y="0"/>
                  </a:cxn>
                  <a:cxn ang="0">
                    <a:pos x="90" y="0"/>
                  </a:cxn>
                  <a:cxn ang="0">
                    <a:pos x="90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66"/>
                  </a:cxn>
                  <a:cxn ang="0">
                    <a:pos x="0" y="166"/>
                  </a:cxn>
                  <a:cxn ang="0">
                    <a:pos x="2" y="174"/>
                  </a:cxn>
                  <a:cxn ang="0">
                    <a:pos x="6" y="178"/>
                  </a:cxn>
                  <a:cxn ang="0">
                    <a:pos x="12" y="182"/>
                  </a:cxn>
                  <a:cxn ang="0">
                    <a:pos x="18" y="184"/>
                  </a:cxn>
                  <a:cxn ang="0">
                    <a:pos x="18" y="18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206" y="16"/>
                  </a:cxn>
                  <a:cxn ang="0">
                    <a:pos x="206" y="16"/>
                  </a:cxn>
                  <a:cxn ang="0">
                    <a:pos x="206" y="168"/>
                  </a:cxn>
                  <a:cxn ang="0">
                    <a:pos x="206" y="168"/>
                  </a:cxn>
                  <a:cxn ang="0">
                    <a:pos x="16" y="168"/>
                  </a:cxn>
                  <a:cxn ang="0">
                    <a:pos x="16" y="168"/>
                  </a:cxn>
                  <a:cxn ang="0">
                    <a:pos x="16" y="16"/>
                  </a:cxn>
                  <a:cxn ang="0">
                    <a:pos x="16" y="16"/>
                  </a:cxn>
                </a:cxnLst>
                <a:rect l="0" t="0" r="r" b="b"/>
                <a:pathLst>
                  <a:path w="222" h="224">
                    <a:moveTo>
                      <a:pt x="18" y="184"/>
                    </a:moveTo>
                    <a:lnTo>
                      <a:pt x="72" y="184"/>
                    </a:lnTo>
                    <a:lnTo>
                      <a:pt x="72" y="184"/>
                    </a:lnTo>
                    <a:lnTo>
                      <a:pt x="64" y="196"/>
                    </a:lnTo>
                    <a:lnTo>
                      <a:pt x="56" y="212"/>
                    </a:lnTo>
                    <a:lnTo>
                      <a:pt x="56" y="212"/>
                    </a:lnTo>
                    <a:lnTo>
                      <a:pt x="54" y="218"/>
                    </a:lnTo>
                    <a:lnTo>
                      <a:pt x="54" y="222"/>
                    </a:lnTo>
                    <a:lnTo>
                      <a:pt x="58" y="224"/>
                    </a:lnTo>
                    <a:lnTo>
                      <a:pt x="64" y="224"/>
                    </a:lnTo>
                    <a:lnTo>
                      <a:pt x="106" y="224"/>
                    </a:lnTo>
                    <a:lnTo>
                      <a:pt x="118" y="224"/>
                    </a:lnTo>
                    <a:lnTo>
                      <a:pt x="160" y="224"/>
                    </a:lnTo>
                    <a:lnTo>
                      <a:pt x="160" y="224"/>
                    </a:lnTo>
                    <a:lnTo>
                      <a:pt x="166" y="224"/>
                    </a:lnTo>
                    <a:lnTo>
                      <a:pt x="168" y="222"/>
                    </a:lnTo>
                    <a:lnTo>
                      <a:pt x="170" y="218"/>
                    </a:lnTo>
                    <a:lnTo>
                      <a:pt x="168" y="212"/>
                    </a:lnTo>
                    <a:lnTo>
                      <a:pt x="168" y="212"/>
                    </a:lnTo>
                    <a:lnTo>
                      <a:pt x="160" y="196"/>
                    </a:lnTo>
                    <a:lnTo>
                      <a:pt x="152" y="184"/>
                    </a:lnTo>
                    <a:lnTo>
                      <a:pt x="206" y="184"/>
                    </a:lnTo>
                    <a:lnTo>
                      <a:pt x="206" y="184"/>
                    </a:lnTo>
                    <a:lnTo>
                      <a:pt x="212" y="182"/>
                    </a:lnTo>
                    <a:lnTo>
                      <a:pt x="218" y="178"/>
                    </a:lnTo>
                    <a:lnTo>
                      <a:pt x="222" y="174"/>
                    </a:lnTo>
                    <a:lnTo>
                      <a:pt x="222" y="166"/>
                    </a:lnTo>
                    <a:lnTo>
                      <a:pt x="222" y="18"/>
                    </a:lnTo>
                    <a:lnTo>
                      <a:pt x="222" y="18"/>
                    </a:lnTo>
                    <a:lnTo>
                      <a:pt x="222" y="12"/>
                    </a:lnTo>
                    <a:lnTo>
                      <a:pt x="218" y="6"/>
                    </a:lnTo>
                    <a:lnTo>
                      <a:pt x="212" y="2"/>
                    </a:lnTo>
                    <a:lnTo>
                      <a:pt x="206" y="0"/>
                    </a:lnTo>
                    <a:lnTo>
                      <a:pt x="134" y="0"/>
                    </a:lnTo>
                    <a:lnTo>
                      <a:pt x="134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2" y="174"/>
                    </a:lnTo>
                    <a:lnTo>
                      <a:pt x="6" y="178"/>
                    </a:lnTo>
                    <a:lnTo>
                      <a:pt x="12" y="182"/>
                    </a:lnTo>
                    <a:lnTo>
                      <a:pt x="18" y="184"/>
                    </a:lnTo>
                    <a:lnTo>
                      <a:pt x="18" y="184"/>
                    </a:lnTo>
                    <a:close/>
                    <a:moveTo>
                      <a:pt x="16" y="16"/>
                    </a:moveTo>
                    <a:lnTo>
                      <a:pt x="16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06" y="168"/>
                    </a:lnTo>
                    <a:lnTo>
                      <a:pt x="206" y="168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6" y="16"/>
                    </a:lnTo>
                    <a:lnTo>
                      <a:pt x="1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0" name="그룹 9"/>
          <p:cNvGrpSpPr/>
          <p:nvPr/>
        </p:nvGrpSpPr>
        <p:grpSpPr>
          <a:xfrm>
            <a:off x="6227868" y="2564904"/>
            <a:ext cx="2032337" cy="1919428"/>
            <a:chOff x="6227868" y="2564904"/>
            <a:chExt cx="2032337" cy="1919428"/>
          </a:xfrm>
        </p:grpSpPr>
        <p:sp>
          <p:nvSpPr>
            <p:cNvPr id="23" name="직각 삼각형 22"/>
            <p:cNvSpPr/>
            <p:nvPr/>
          </p:nvSpPr>
          <p:spPr>
            <a:xfrm flipH="1">
              <a:off x="7469852" y="2564904"/>
              <a:ext cx="790353" cy="790353"/>
            </a:xfrm>
            <a:prstGeom prst="rtTriangl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" name="직각 삼각형 23"/>
            <p:cNvSpPr/>
            <p:nvPr/>
          </p:nvSpPr>
          <p:spPr>
            <a:xfrm flipV="1">
              <a:off x="6227868" y="3687570"/>
              <a:ext cx="790353" cy="790353"/>
            </a:xfrm>
            <a:prstGeom prst="rtTriangl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평행 사변형 24"/>
            <p:cNvSpPr/>
            <p:nvPr/>
          </p:nvSpPr>
          <p:spPr>
            <a:xfrm>
              <a:off x="6227868" y="2564904"/>
              <a:ext cx="2032337" cy="1919428"/>
            </a:xfrm>
            <a:prstGeom prst="parallelogram">
              <a:avLst>
                <a:gd name="adj" fmla="val 5734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 Box 8"/>
            <p:cNvSpPr txBox="1">
              <a:spLocks noChangeArrowheads="1"/>
            </p:cNvSpPr>
            <p:nvPr/>
          </p:nvSpPr>
          <p:spPr bwMode="auto">
            <a:xfrm>
              <a:off x="6454177" y="3906006"/>
              <a:ext cx="866694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03</a:t>
              </a:r>
              <a:endParaRPr lang="ko-KR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7254206" y="2729585"/>
              <a:ext cx="465538" cy="421390"/>
              <a:chOff x="4806776" y="1795363"/>
              <a:chExt cx="368300" cy="333375"/>
            </a:xfrm>
            <a:solidFill>
              <a:schemeClr val="bg1"/>
            </a:solidFill>
          </p:grpSpPr>
          <p:sp>
            <p:nvSpPr>
              <p:cNvPr id="71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2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sp>
        <p:nvSpPr>
          <p:cNvPr id="73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379413"/>
          </a:xfrm>
        </p:spPr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관계 마케팅 강화 계획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423916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Attract Investment Plan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4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379413"/>
          </a:xfrm>
        </p:spPr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확산 마케팅  계획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7" name="그룹 126"/>
          <p:cNvGrpSpPr/>
          <p:nvPr/>
        </p:nvGrpSpPr>
        <p:grpSpPr>
          <a:xfrm>
            <a:off x="8328248" y="3083269"/>
            <a:ext cx="2713570" cy="1202633"/>
            <a:chOff x="2602958" y="2674871"/>
            <a:chExt cx="2538676" cy="1125122"/>
          </a:xfrm>
        </p:grpSpPr>
        <p:sp>
          <p:nvSpPr>
            <p:cNvPr id="128" name="Text Box 8"/>
            <p:cNvSpPr txBox="1">
              <a:spLocks noChangeArrowheads="1"/>
            </p:cNvSpPr>
            <p:nvPr/>
          </p:nvSpPr>
          <p:spPr bwMode="auto">
            <a:xfrm>
              <a:off x="2602958" y="2674871"/>
              <a:ext cx="154309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“</a:t>
              </a: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볼게 많아</a:t>
              </a: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!”</a:t>
              </a: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2811407" y="3108937"/>
              <a:ext cx="2330227" cy="69105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With1472 !</a:t>
              </a:r>
            </a:p>
            <a:p>
              <a:pPr algn="l">
                <a:lnSpc>
                  <a:spcPct val="150000"/>
                </a:lnSpc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 물건 팔아 줘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!</a:t>
              </a:r>
              <a:endParaRPr lang="ko-KR" altLang="en-US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30" name="그룹 129"/>
          <p:cNvGrpSpPr/>
          <p:nvPr/>
        </p:nvGrpSpPr>
        <p:grpSpPr>
          <a:xfrm>
            <a:off x="8407041" y="4988929"/>
            <a:ext cx="2634778" cy="1741240"/>
            <a:chOff x="2676672" y="4524874"/>
            <a:chExt cx="2464962" cy="1629014"/>
          </a:xfrm>
        </p:grpSpPr>
        <p:sp>
          <p:nvSpPr>
            <p:cNvPr id="131" name="Text Box 8"/>
            <p:cNvSpPr txBox="1">
              <a:spLocks noChangeArrowheads="1"/>
            </p:cNvSpPr>
            <p:nvPr/>
          </p:nvSpPr>
          <p:spPr bwMode="auto">
            <a:xfrm>
              <a:off x="2676672" y="4524874"/>
              <a:ext cx="161046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“</a:t>
              </a: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수수료 없데</a:t>
              </a: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!”</a:t>
              </a: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811407" y="4958937"/>
              <a:ext cx="2330227" cy="119495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>
                <a:lnSpc>
                  <a:spcPct val="150000"/>
                </a:lnSpc>
              </a:pP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With1472 !</a:t>
              </a:r>
            </a:p>
            <a:p>
              <a:pPr algn="l">
                <a:lnSpc>
                  <a:spcPct val="150000"/>
                </a:lnSpc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 물건 시세 좀 </a:t>
              </a:r>
              <a:endParaRPr lang="en-US" altLang="ko-KR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>
                <a:lnSpc>
                  <a:spcPct val="150000"/>
                </a:lnSpc>
              </a:pPr>
              <a:r>
                <a:rPr lang="ko-KR" altLang="en-US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알아봐 줘</a:t>
              </a:r>
              <a:r>
                <a:rPr lang="en-US" altLang="ko-KR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!</a:t>
              </a:r>
              <a:endParaRPr lang="ko-KR" altLang="en-US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/>
              <a:r>
                <a:rPr lang="en-US" altLang="ko-KR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</p:grpSp>
      <p:grpSp>
        <p:nvGrpSpPr>
          <p:cNvPr id="133" name="그룹 132"/>
          <p:cNvGrpSpPr/>
          <p:nvPr/>
        </p:nvGrpSpPr>
        <p:grpSpPr>
          <a:xfrm>
            <a:off x="496955" y="2128006"/>
            <a:ext cx="3093309" cy="1741247"/>
            <a:chOff x="6600057" y="2738985"/>
            <a:chExt cx="2893940" cy="1629019"/>
          </a:xfrm>
        </p:grpSpPr>
        <p:sp>
          <p:nvSpPr>
            <p:cNvPr id="134" name="Text Box 8"/>
            <p:cNvSpPr txBox="1">
              <a:spLocks noChangeArrowheads="1"/>
            </p:cNvSpPr>
            <p:nvPr/>
          </p:nvSpPr>
          <p:spPr bwMode="auto">
            <a:xfrm>
              <a:off x="6600057" y="2738985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“</a:t>
              </a: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편리하네</a:t>
              </a: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!”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7163769" y="3173054"/>
              <a:ext cx="2330227" cy="119495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With1472 !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잠실동 </a:t>
              </a: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32</a:t>
              </a: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평형 전세아파트 전세 찾아 줘</a:t>
              </a: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!</a:t>
              </a:r>
              <a:endParaRPr lang="ko-KR" altLang="en-US" sz="14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</p:grpSp>
      <p:grpSp>
        <p:nvGrpSpPr>
          <p:cNvPr id="136" name="그룹 135"/>
          <p:cNvGrpSpPr/>
          <p:nvPr/>
        </p:nvGrpSpPr>
        <p:grpSpPr>
          <a:xfrm>
            <a:off x="496955" y="4159698"/>
            <a:ext cx="3093309" cy="1418080"/>
            <a:chOff x="6600056" y="4386059"/>
            <a:chExt cx="2893940" cy="1326681"/>
          </a:xfrm>
        </p:grpSpPr>
        <p:sp>
          <p:nvSpPr>
            <p:cNvPr id="137" name="Text Box 8"/>
            <p:cNvSpPr txBox="1">
              <a:spLocks noChangeArrowheads="1"/>
            </p:cNvSpPr>
            <p:nvPr/>
          </p:nvSpPr>
          <p:spPr bwMode="auto">
            <a:xfrm>
              <a:off x="6600056" y="4386059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“</a:t>
              </a:r>
              <a:r>
                <a:rPr lang="ko-KR" altLang="en-US" sz="2000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믿을수</a:t>
              </a:r>
              <a:r>
                <a:rPr lang="ko-KR" altLang="en-US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있어</a:t>
              </a: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!＂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7163769" y="4820128"/>
              <a:ext cx="2330227" cy="89261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With1472 !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역삼동 주변 </a:t>
              </a:r>
              <a:r>
                <a:rPr lang="ko-KR" altLang="en-US" sz="1400" b="1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원룸찾아</a:t>
              </a:r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줘</a:t>
              </a:r>
              <a:r>
                <a:rPr lang="en-US" altLang="ko-KR" sz="1400" b="1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!</a:t>
              </a:r>
              <a:endParaRPr lang="ko-KR" altLang="en-US" sz="14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</p:grpSp>
      <p:grpSp>
        <p:nvGrpSpPr>
          <p:cNvPr id="139" name="그룹 138"/>
          <p:cNvGrpSpPr/>
          <p:nvPr/>
        </p:nvGrpSpPr>
        <p:grpSpPr>
          <a:xfrm>
            <a:off x="5926569" y="4922751"/>
            <a:ext cx="2261699" cy="1355444"/>
            <a:chOff x="5926569" y="4922751"/>
            <a:chExt cx="2261699" cy="1355444"/>
          </a:xfrm>
        </p:grpSpPr>
        <p:sp>
          <p:nvSpPr>
            <p:cNvPr id="140" name="자유형 139"/>
            <p:cNvSpPr/>
            <p:nvPr/>
          </p:nvSpPr>
          <p:spPr>
            <a:xfrm flipH="1">
              <a:off x="5926569" y="4951229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1" name="자유형 140"/>
            <p:cNvSpPr/>
            <p:nvPr/>
          </p:nvSpPr>
          <p:spPr>
            <a:xfrm flipH="1">
              <a:off x="6434861" y="4922751"/>
              <a:ext cx="1753407" cy="1355444"/>
            </a:xfrm>
            <a:custGeom>
              <a:avLst/>
              <a:gdLst>
                <a:gd name="connsiteX0" fmla="*/ 1753407 w 1753407"/>
                <a:gd name="connsiteY0" fmla="*/ 0 h 1355444"/>
                <a:gd name="connsiteX1" fmla="*/ 454444 w 1753407"/>
                <a:gd name="connsiteY1" fmla="*/ 0 h 1355444"/>
                <a:gd name="connsiteX2" fmla="*/ 228532 w 1753407"/>
                <a:gd name="connsiteY2" fmla="*/ 225912 h 1355444"/>
                <a:gd name="connsiteX3" fmla="*/ 228532 w 1753407"/>
                <a:gd name="connsiteY3" fmla="*/ 545175 h 1355444"/>
                <a:gd name="connsiteX4" fmla="*/ 0 w 1753407"/>
                <a:gd name="connsiteY4" fmla="*/ 677723 h 1355444"/>
                <a:gd name="connsiteX5" fmla="*/ 228532 w 1753407"/>
                <a:gd name="connsiteY5" fmla="*/ 810271 h 1355444"/>
                <a:gd name="connsiteX6" fmla="*/ 228532 w 1753407"/>
                <a:gd name="connsiteY6" fmla="*/ 1129533 h 1355444"/>
                <a:gd name="connsiteX7" fmla="*/ 454444 w 1753407"/>
                <a:gd name="connsiteY7" fmla="*/ 1355444 h 1355444"/>
                <a:gd name="connsiteX8" fmla="*/ 1753407 w 1753407"/>
                <a:gd name="connsiteY8" fmla="*/ 1355444 h 135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407" h="1355444">
                  <a:moveTo>
                    <a:pt x="1753407" y="0"/>
                  </a:moveTo>
                  <a:lnTo>
                    <a:pt x="454444" y="0"/>
                  </a:lnTo>
                  <a:cubicBezTo>
                    <a:pt x="329677" y="0"/>
                    <a:pt x="228532" y="101145"/>
                    <a:pt x="228532" y="225912"/>
                  </a:cubicBezTo>
                  <a:lnTo>
                    <a:pt x="228532" y="545175"/>
                  </a:lnTo>
                  <a:lnTo>
                    <a:pt x="0" y="677723"/>
                  </a:lnTo>
                  <a:lnTo>
                    <a:pt x="228532" y="810271"/>
                  </a:lnTo>
                  <a:lnTo>
                    <a:pt x="228532" y="1129533"/>
                  </a:lnTo>
                  <a:cubicBezTo>
                    <a:pt x="228532" y="1254300"/>
                    <a:pt x="329677" y="1355444"/>
                    <a:pt x="454444" y="1355444"/>
                  </a:cubicBezTo>
                  <a:lnTo>
                    <a:pt x="1753407" y="13554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42" name="그룹 141"/>
            <p:cNvGrpSpPr/>
            <p:nvPr/>
          </p:nvGrpSpPr>
          <p:grpSpPr>
            <a:xfrm>
              <a:off x="6832936" y="5270477"/>
              <a:ext cx="660778" cy="654982"/>
              <a:chOff x="7333036" y="5323478"/>
              <a:chExt cx="529129" cy="524489"/>
            </a:xfrm>
          </p:grpSpPr>
          <p:sp>
            <p:nvSpPr>
              <p:cNvPr id="143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4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5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6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3919016" y="3978076"/>
            <a:ext cx="2261699" cy="1355445"/>
            <a:chOff x="3919016" y="3978076"/>
            <a:chExt cx="2261699" cy="1355445"/>
          </a:xfrm>
        </p:grpSpPr>
        <p:sp>
          <p:nvSpPr>
            <p:cNvPr id="148" name="자유형 147"/>
            <p:cNvSpPr/>
            <p:nvPr/>
          </p:nvSpPr>
          <p:spPr>
            <a:xfrm rot="16200000">
              <a:off x="4117997" y="3779095"/>
              <a:ext cx="1355445" cy="1753408"/>
            </a:xfrm>
            <a:custGeom>
              <a:avLst/>
              <a:gdLst>
                <a:gd name="connsiteX0" fmla="*/ 1355445 w 1355445"/>
                <a:gd name="connsiteY0" fmla="*/ 454444 h 1753408"/>
                <a:gd name="connsiteX1" fmla="*/ 1355445 w 1355445"/>
                <a:gd name="connsiteY1" fmla="*/ 1753408 h 1753408"/>
                <a:gd name="connsiteX2" fmla="*/ 0 w 1355445"/>
                <a:gd name="connsiteY2" fmla="*/ 1753408 h 1753408"/>
                <a:gd name="connsiteX3" fmla="*/ 0 w 1355445"/>
                <a:gd name="connsiteY3" fmla="*/ 454444 h 1753408"/>
                <a:gd name="connsiteX4" fmla="*/ 225912 w 1355445"/>
                <a:gd name="connsiteY4" fmla="*/ 228533 h 1753408"/>
                <a:gd name="connsiteX5" fmla="*/ 545173 w 1355445"/>
                <a:gd name="connsiteY5" fmla="*/ 228533 h 1753408"/>
                <a:gd name="connsiteX6" fmla="*/ 677722 w 1355445"/>
                <a:gd name="connsiteY6" fmla="*/ 0 h 1753408"/>
                <a:gd name="connsiteX7" fmla="*/ 810270 w 1355445"/>
                <a:gd name="connsiteY7" fmla="*/ 228533 h 1753408"/>
                <a:gd name="connsiteX8" fmla="*/ 1129533 w 1355445"/>
                <a:gd name="connsiteY8" fmla="*/ 228533 h 1753408"/>
                <a:gd name="connsiteX9" fmla="*/ 1355445 w 1355445"/>
                <a:gd name="connsiteY9" fmla="*/ 454444 h 175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445" h="1753408">
                  <a:moveTo>
                    <a:pt x="1355445" y="454444"/>
                  </a:moveTo>
                  <a:lnTo>
                    <a:pt x="1355445" y="1753408"/>
                  </a:lnTo>
                  <a:lnTo>
                    <a:pt x="0" y="1753408"/>
                  </a:lnTo>
                  <a:lnTo>
                    <a:pt x="0" y="454444"/>
                  </a:lnTo>
                  <a:cubicBezTo>
                    <a:pt x="0" y="329677"/>
                    <a:pt x="101145" y="228533"/>
                    <a:pt x="225912" y="228533"/>
                  </a:cubicBezTo>
                  <a:lnTo>
                    <a:pt x="545173" y="228533"/>
                  </a:lnTo>
                  <a:lnTo>
                    <a:pt x="677722" y="0"/>
                  </a:lnTo>
                  <a:lnTo>
                    <a:pt x="810270" y="228533"/>
                  </a:lnTo>
                  <a:lnTo>
                    <a:pt x="1129533" y="228533"/>
                  </a:lnTo>
                  <a:cubicBezTo>
                    <a:pt x="1254300" y="228533"/>
                    <a:pt x="1355445" y="329677"/>
                    <a:pt x="1355445" y="4544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9" name="자유형 148"/>
            <p:cNvSpPr/>
            <p:nvPr/>
          </p:nvSpPr>
          <p:spPr>
            <a:xfrm>
              <a:off x="5672423" y="4006555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50" name="그룹 149"/>
            <p:cNvGrpSpPr/>
            <p:nvPr/>
          </p:nvGrpSpPr>
          <p:grpSpPr>
            <a:xfrm>
              <a:off x="4638627" y="4387846"/>
              <a:ext cx="619444" cy="534004"/>
              <a:chOff x="7357354" y="2491289"/>
              <a:chExt cx="496030" cy="427612"/>
            </a:xfrm>
          </p:grpSpPr>
          <p:sp>
            <p:nvSpPr>
              <p:cNvPr id="151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52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53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54" name="그룹 153"/>
          <p:cNvGrpSpPr/>
          <p:nvPr/>
        </p:nvGrpSpPr>
        <p:grpSpPr>
          <a:xfrm>
            <a:off x="5926569" y="2974301"/>
            <a:ext cx="2261699" cy="1355444"/>
            <a:chOff x="5926569" y="2974301"/>
            <a:chExt cx="2261699" cy="1355444"/>
          </a:xfrm>
        </p:grpSpPr>
        <p:sp>
          <p:nvSpPr>
            <p:cNvPr id="155" name="자유형 154"/>
            <p:cNvSpPr/>
            <p:nvPr/>
          </p:nvSpPr>
          <p:spPr>
            <a:xfrm flipH="1">
              <a:off x="5926569" y="3002779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6" name="자유형 155"/>
            <p:cNvSpPr/>
            <p:nvPr/>
          </p:nvSpPr>
          <p:spPr>
            <a:xfrm flipH="1">
              <a:off x="6434861" y="2974301"/>
              <a:ext cx="1753407" cy="1355444"/>
            </a:xfrm>
            <a:custGeom>
              <a:avLst/>
              <a:gdLst>
                <a:gd name="connsiteX0" fmla="*/ 1753407 w 1753407"/>
                <a:gd name="connsiteY0" fmla="*/ 0 h 1355444"/>
                <a:gd name="connsiteX1" fmla="*/ 454444 w 1753407"/>
                <a:gd name="connsiteY1" fmla="*/ 0 h 1355444"/>
                <a:gd name="connsiteX2" fmla="*/ 228532 w 1753407"/>
                <a:gd name="connsiteY2" fmla="*/ 225912 h 1355444"/>
                <a:gd name="connsiteX3" fmla="*/ 228532 w 1753407"/>
                <a:gd name="connsiteY3" fmla="*/ 545175 h 1355444"/>
                <a:gd name="connsiteX4" fmla="*/ 0 w 1753407"/>
                <a:gd name="connsiteY4" fmla="*/ 677723 h 1355444"/>
                <a:gd name="connsiteX5" fmla="*/ 228532 w 1753407"/>
                <a:gd name="connsiteY5" fmla="*/ 810271 h 1355444"/>
                <a:gd name="connsiteX6" fmla="*/ 228532 w 1753407"/>
                <a:gd name="connsiteY6" fmla="*/ 1129533 h 1355444"/>
                <a:gd name="connsiteX7" fmla="*/ 454444 w 1753407"/>
                <a:gd name="connsiteY7" fmla="*/ 1355444 h 1355444"/>
                <a:gd name="connsiteX8" fmla="*/ 1753407 w 1753407"/>
                <a:gd name="connsiteY8" fmla="*/ 1355444 h 135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407" h="1355444">
                  <a:moveTo>
                    <a:pt x="1753407" y="0"/>
                  </a:moveTo>
                  <a:lnTo>
                    <a:pt x="454444" y="0"/>
                  </a:lnTo>
                  <a:cubicBezTo>
                    <a:pt x="329677" y="0"/>
                    <a:pt x="228532" y="101145"/>
                    <a:pt x="228532" y="225912"/>
                  </a:cubicBezTo>
                  <a:lnTo>
                    <a:pt x="228532" y="545175"/>
                  </a:lnTo>
                  <a:lnTo>
                    <a:pt x="0" y="677723"/>
                  </a:lnTo>
                  <a:lnTo>
                    <a:pt x="228532" y="810271"/>
                  </a:lnTo>
                  <a:lnTo>
                    <a:pt x="228532" y="1129533"/>
                  </a:lnTo>
                  <a:cubicBezTo>
                    <a:pt x="228532" y="1254300"/>
                    <a:pt x="329677" y="1355444"/>
                    <a:pt x="454444" y="1355444"/>
                  </a:cubicBezTo>
                  <a:lnTo>
                    <a:pt x="1753407" y="13554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57" name="그룹 156"/>
            <p:cNvGrpSpPr/>
            <p:nvPr/>
          </p:nvGrpSpPr>
          <p:grpSpPr>
            <a:xfrm>
              <a:off x="6888374" y="3359625"/>
              <a:ext cx="549902" cy="579786"/>
              <a:chOff x="4311544" y="5335424"/>
              <a:chExt cx="440344" cy="464274"/>
            </a:xfrm>
          </p:grpSpPr>
          <p:sp>
            <p:nvSpPr>
              <p:cNvPr id="158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59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0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1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2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3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164" name="그룹 163"/>
          <p:cNvGrpSpPr/>
          <p:nvPr/>
        </p:nvGrpSpPr>
        <p:grpSpPr>
          <a:xfrm>
            <a:off x="3919016" y="1983331"/>
            <a:ext cx="2261699" cy="1355445"/>
            <a:chOff x="3919016" y="1983331"/>
            <a:chExt cx="2261699" cy="1355445"/>
          </a:xfrm>
        </p:grpSpPr>
        <p:sp>
          <p:nvSpPr>
            <p:cNvPr id="165" name="자유형 164"/>
            <p:cNvSpPr/>
            <p:nvPr/>
          </p:nvSpPr>
          <p:spPr>
            <a:xfrm rot="16200000">
              <a:off x="4117997" y="1784350"/>
              <a:ext cx="1355445" cy="1753408"/>
            </a:xfrm>
            <a:custGeom>
              <a:avLst/>
              <a:gdLst>
                <a:gd name="connsiteX0" fmla="*/ 1355445 w 1355445"/>
                <a:gd name="connsiteY0" fmla="*/ 454444 h 1753408"/>
                <a:gd name="connsiteX1" fmla="*/ 1355445 w 1355445"/>
                <a:gd name="connsiteY1" fmla="*/ 1753408 h 1753408"/>
                <a:gd name="connsiteX2" fmla="*/ 0 w 1355445"/>
                <a:gd name="connsiteY2" fmla="*/ 1753407 h 1753408"/>
                <a:gd name="connsiteX3" fmla="*/ 0 w 1355445"/>
                <a:gd name="connsiteY3" fmla="*/ 454444 h 1753408"/>
                <a:gd name="connsiteX4" fmla="*/ 225912 w 1355445"/>
                <a:gd name="connsiteY4" fmla="*/ 228533 h 1753408"/>
                <a:gd name="connsiteX5" fmla="*/ 545173 w 1355445"/>
                <a:gd name="connsiteY5" fmla="*/ 228533 h 1753408"/>
                <a:gd name="connsiteX6" fmla="*/ 677722 w 1355445"/>
                <a:gd name="connsiteY6" fmla="*/ 0 h 1753408"/>
                <a:gd name="connsiteX7" fmla="*/ 810270 w 1355445"/>
                <a:gd name="connsiteY7" fmla="*/ 228533 h 1753408"/>
                <a:gd name="connsiteX8" fmla="*/ 1129533 w 1355445"/>
                <a:gd name="connsiteY8" fmla="*/ 228533 h 1753408"/>
                <a:gd name="connsiteX9" fmla="*/ 1355445 w 1355445"/>
                <a:gd name="connsiteY9" fmla="*/ 454444 h 175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445" h="1753408">
                  <a:moveTo>
                    <a:pt x="1355445" y="454444"/>
                  </a:moveTo>
                  <a:lnTo>
                    <a:pt x="1355445" y="1753408"/>
                  </a:lnTo>
                  <a:lnTo>
                    <a:pt x="0" y="1753407"/>
                  </a:lnTo>
                  <a:lnTo>
                    <a:pt x="0" y="454444"/>
                  </a:lnTo>
                  <a:cubicBezTo>
                    <a:pt x="0" y="329677"/>
                    <a:pt x="101145" y="228533"/>
                    <a:pt x="225912" y="228533"/>
                  </a:cubicBezTo>
                  <a:lnTo>
                    <a:pt x="545173" y="228533"/>
                  </a:lnTo>
                  <a:lnTo>
                    <a:pt x="677722" y="0"/>
                  </a:lnTo>
                  <a:lnTo>
                    <a:pt x="810270" y="228533"/>
                  </a:lnTo>
                  <a:lnTo>
                    <a:pt x="1129533" y="228533"/>
                  </a:lnTo>
                  <a:cubicBezTo>
                    <a:pt x="1254300" y="228533"/>
                    <a:pt x="1355445" y="329677"/>
                    <a:pt x="1355445" y="454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6" name="자유형 165"/>
            <p:cNvSpPr/>
            <p:nvPr/>
          </p:nvSpPr>
          <p:spPr>
            <a:xfrm>
              <a:off x="5672423" y="2011810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167" name="그룹 166"/>
            <p:cNvGrpSpPr/>
            <p:nvPr/>
          </p:nvGrpSpPr>
          <p:grpSpPr>
            <a:xfrm>
              <a:off x="4675553" y="2369128"/>
              <a:ext cx="545594" cy="545590"/>
              <a:chOff x="4311544" y="2519029"/>
              <a:chExt cx="436893" cy="436891"/>
            </a:xfrm>
          </p:grpSpPr>
          <p:sp>
            <p:nvSpPr>
              <p:cNvPr id="168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69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ko-KR" altLang="en-US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47" name="그림 4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94270"/>
      </p:ext>
    </p:extLst>
  </p:cSld>
  <p:clrMapOvr>
    <a:masterClrMapping/>
  </p:clrMapOvr>
  <p:transition spd="slow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Future of the Company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회사의 미래 가치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5244056" y="2139216"/>
            <a:ext cx="5241721" cy="1069811"/>
            <a:chOff x="5244056" y="2033853"/>
            <a:chExt cx="5241721" cy="1069811"/>
          </a:xfrm>
        </p:grpSpPr>
        <p:sp>
          <p:nvSpPr>
            <p:cNvPr id="107" name="Freeform 5"/>
            <p:cNvSpPr>
              <a:spLocks noEditPoints="1"/>
            </p:cNvSpPr>
            <p:nvPr/>
          </p:nvSpPr>
          <p:spPr bwMode="auto">
            <a:xfrm>
              <a:off x="5244056" y="2131014"/>
              <a:ext cx="383594" cy="972650"/>
            </a:xfrm>
            <a:custGeom>
              <a:avLst/>
              <a:gdLst>
                <a:gd name="T0" fmla="*/ 88 w 407"/>
                <a:gd name="T1" fmla="*/ 193 h 1032"/>
                <a:gd name="T2" fmla="*/ 32 w 407"/>
                <a:gd name="T3" fmla="*/ 223 h 1032"/>
                <a:gd name="T4" fmla="*/ 8 w 407"/>
                <a:gd name="T5" fmla="*/ 259 h 1032"/>
                <a:gd name="T6" fmla="*/ 0 w 407"/>
                <a:gd name="T7" fmla="*/ 564 h 1032"/>
                <a:gd name="T8" fmla="*/ 2 w 407"/>
                <a:gd name="T9" fmla="*/ 580 h 1032"/>
                <a:gd name="T10" fmla="*/ 10 w 407"/>
                <a:gd name="T11" fmla="*/ 592 h 1032"/>
                <a:gd name="T12" fmla="*/ 28 w 407"/>
                <a:gd name="T13" fmla="*/ 600 h 1032"/>
                <a:gd name="T14" fmla="*/ 44 w 407"/>
                <a:gd name="T15" fmla="*/ 600 h 1032"/>
                <a:gd name="T16" fmla="*/ 64 w 407"/>
                <a:gd name="T17" fmla="*/ 592 h 1032"/>
                <a:gd name="T18" fmla="*/ 70 w 407"/>
                <a:gd name="T19" fmla="*/ 580 h 1032"/>
                <a:gd name="T20" fmla="*/ 74 w 407"/>
                <a:gd name="T21" fmla="*/ 327 h 1032"/>
                <a:gd name="T22" fmla="*/ 92 w 407"/>
                <a:gd name="T23" fmla="*/ 984 h 1032"/>
                <a:gd name="T24" fmla="*/ 102 w 407"/>
                <a:gd name="T25" fmla="*/ 1010 h 1032"/>
                <a:gd name="T26" fmla="*/ 116 w 407"/>
                <a:gd name="T27" fmla="*/ 1024 h 1032"/>
                <a:gd name="T28" fmla="*/ 144 w 407"/>
                <a:gd name="T29" fmla="*/ 1032 h 1032"/>
                <a:gd name="T30" fmla="*/ 164 w 407"/>
                <a:gd name="T31" fmla="*/ 1028 h 1032"/>
                <a:gd name="T32" fmla="*/ 178 w 407"/>
                <a:gd name="T33" fmla="*/ 1018 h 1032"/>
                <a:gd name="T34" fmla="*/ 192 w 407"/>
                <a:gd name="T35" fmla="*/ 994 h 1032"/>
                <a:gd name="T36" fmla="*/ 213 w 407"/>
                <a:gd name="T37" fmla="*/ 604 h 1032"/>
                <a:gd name="T38" fmla="*/ 215 w 407"/>
                <a:gd name="T39" fmla="*/ 994 h 1032"/>
                <a:gd name="T40" fmla="*/ 229 w 407"/>
                <a:gd name="T41" fmla="*/ 1018 h 1032"/>
                <a:gd name="T42" fmla="*/ 245 w 407"/>
                <a:gd name="T43" fmla="*/ 1028 h 1032"/>
                <a:gd name="T44" fmla="*/ 265 w 407"/>
                <a:gd name="T45" fmla="*/ 1032 h 1032"/>
                <a:gd name="T46" fmla="*/ 291 w 407"/>
                <a:gd name="T47" fmla="*/ 1024 h 1032"/>
                <a:gd name="T48" fmla="*/ 305 w 407"/>
                <a:gd name="T49" fmla="*/ 1010 h 1032"/>
                <a:gd name="T50" fmla="*/ 313 w 407"/>
                <a:gd name="T51" fmla="*/ 984 h 1032"/>
                <a:gd name="T52" fmla="*/ 333 w 407"/>
                <a:gd name="T53" fmla="*/ 564 h 1032"/>
                <a:gd name="T54" fmla="*/ 335 w 407"/>
                <a:gd name="T55" fmla="*/ 580 h 1032"/>
                <a:gd name="T56" fmla="*/ 343 w 407"/>
                <a:gd name="T57" fmla="*/ 592 h 1032"/>
                <a:gd name="T58" fmla="*/ 363 w 407"/>
                <a:gd name="T59" fmla="*/ 600 h 1032"/>
                <a:gd name="T60" fmla="*/ 377 w 407"/>
                <a:gd name="T61" fmla="*/ 600 h 1032"/>
                <a:gd name="T62" fmla="*/ 397 w 407"/>
                <a:gd name="T63" fmla="*/ 592 h 1032"/>
                <a:gd name="T64" fmla="*/ 405 w 407"/>
                <a:gd name="T65" fmla="*/ 572 h 1032"/>
                <a:gd name="T66" fmla="*/ 407 w 407"/>
                <a:gd name="T67" fmla="*/ 299 h 1032"/>
                <a:gd name="T68" fmla="*/ 389 w 407"/>
                <a:gd name="T69" fmla="*/ 239 h 1032"/>
                <a:gd name="T70" fmla="*/ 357 w 407"/>
                <a:gd name="T71" fmla="*/ 209 h 1032"/>
                <a:gd name="T72" fmla="*/ 297 w 407"/>
                <a:gd name="T73" fmla="*/ 191 h 1032"/>
                <a:gd name="T74" fmla="*/ 204 w 407"/>
                <a:gd name="T75" fmla="*/ 169 h 1032"/>
                <a:gd name="T76" fmla="*/ 249 w 407"/>
                <a:gd name="T77" fmla="*/ 155 h 1032"/>
                <a:gd name="T78" fmla="*/ 273 w 407"/>
                <a:gd name="T79" fmla="*/ 131 h 1032"/>
                <a:gd name="T80" fmla="*/ 287 w 407"/>
                <a:gd name="T81" fmla="*/ 84 h 1032"/>
                <a:gd name="T82" fmla="*/ 281 w 407"/>
                <a:gd name="T83" fmla="*/ 52 h 1032"/>
                <a:gd name="T84" fmla="*/ 263 w 407"/>
                <a:gd name="T85" fmla="*/ 24 h 1032"/>
                <a:gd name="T86" fmla="*/ 219 w 407"/>
                <a:gd name="T87" fmla="*/ 0 h 1032"/>
                <a:gd name="T88" fmla="*/ 186 w 407"/>
                <a:gd name="T89" fmla="*/ 0 h 1032"/>
                <a:gd name="T90" fmla="*/ 144 w 407"/>
                <a:gd name="T91" fmla="*/ 24 h 1032"/>
                <a:gd name="T92" fmla="*/ 126 w 407"/>
                <a:gd name="T93" fmla="*/ 52 h 1032"/>
                <a:gd name="T94" fmla="*/ 120 w 407"/>
                <a:gd name="T95" fmla="*/ 84 h 1032"/>
                <a:gd name="T96" fmla="*/ 132 w 407"/>
                <a:gd name="T97" fmla="*/ 131 h 1032"/>
                <a:gd name="T98" fmla="*/ 156 w 407"/>
                <a:gd name="T99" fmla="*/ 155 h 1032"/>
                <a:gd name="T100" fmla="*/ 204 w 407"/>
                <a:gd name="T101" fmla="*/ 169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07" h="1032">
                  <a:moveTo>
                    <a:pt x="108" y="191"/>
                  </a:moveTo>
                  <a:lnTo>
                    <a:pt x="108" y="191"/>
                  </a:lnTo>
                  <a:lnTo>
                    <a:pt x="88" y="193"/>
                  </a:lnTo>
                  <a:lnTo>
                    <a:pt x="68" y="199"/>
                  </a:lnTo>
                  <a:lnTo>
                    <a:pt x="48" y="209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18" y="239"/>
                  </a:lnTo>
                  <a:lnTo>
                    <a:pt x="8" y="259"/>
                  </a:lnTo>
                  <a:lnTo>
                    <a:pt x="2" y="279"/>
                  </a:lnTo>
                  <a:lnTo>
                    <a:pt x="0" y="299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72"/>
                  </a:lnTo>
                  <a:lnTo>
                    <a:pt x="2" y="580"/>
                  </a:lnTo>
                  <a:lnTo>
                    <a:pt x="6" y="586"/>
                  </a:lnTo>
                  <a:lnTo>
                    <a:pt x="10" y="592"/>
                  </a:lnTo>
                  <a:lnTo>
                    <a:pt x="10" y="592"/>
                  </a:lnTo>
                  <a:lnTo>
                    <a:pt x="16" y="596"/>
                  </a:lnTo>
                  <a:lnTo>
                    <a:pt x="22" y="598"/>
                  </a:lnTo>
                  <a:lnTo>
                    <a:pt x="28" y="600"/>
                  </a:lnTo>
                  <a:lnTo>
                    <a:pt x="36" y="602"/>
                  </a:lnTo>
                  <a:lnTo>
                    <a:pt x="36" y="602"/>
                  </a:lnTo>
                  <a:lnTo>
                    <a:pt x="44" y="600"/>
                  </a:lnTo>
                  <a:lnTo>
                    <a:pt x="52" y="598"/>
                  </a:lnTo>
                  <a:lnTo>
                    <a:pt x="58" y="596"/>
                  </a:lnTo>
                  <a:lnTo>
                    <a:pt x="64" y="592"/>
                  </a:lnTo>
                  <a:lnTo>
                    <a:pt x="64" y="592"/>
                  </a:lnTo>
                  <a:lnTo>
                    <a:pt x="68" y="586"/>
                  </a:lnTo>
                  <a:lnTo>
                    <a:pt x="70" y="580"/>
                  </a:lnTo>
                  <a:lnTo>
                    <a:pt x="72" y="572"/>
                  </a:lnTo>
                  <a:lnTo>
                    <a:pt x="74" y="564"/>
                  </a:lnTo>
                  <a:lnTo>
                    <a:pt x="74" y="327"/>
                  </a:lnTo>
                  <a:lnTo>
                    <a:pt x="92" y="327"/>
                  </a:lnTo>
                  <a:lnTo>
                    <a:pt x="92" y="984"/>
                  </a:lnTo>
                  <a:lnTo>
                    <a:pt x="92" y="984"/>
                  </a:lnTo>
                  <a:lnTo>
                    <a:pt x="94" y="994"/>
                  </a:lnTo>
                  <a:lnTo>
                    <a:pt x="96" y="1002"/>
                  </a:lnTo>
                  <a:lnTo>
                    <a:pt x="102" y="1010"/>
                  </a:lnTo>
                  <a:lnTo>
                    <a:pt x="108" y="1018"/>
                  </a:lnTo>
                  <a:lnTo>
                    <a:pt x="108" y="1018"/>
                  </a:lnTo>
                  <a:lnTo>
                    <a:pt x="116" y="1024"/>
                  </a:lnTo>
                  <a:lnTo>
                    <a:pt x="124" y="1028"/>
                  </a:lnTo>
                  <a:lnTo>
                    <a:pt x="134" y="1032"/>
                  </a:lnTo>
                  <a:lnTo>
                    <a:pt x="144" y="1032"/>
                  </a:lnTo>
                  <a:lnTo>
                    <a:pt x="144" y="1032"/>
                  </a:lnTo>
                  <a:lnTo>
                    <a:pt x="154" y="1032"/>
                  </a:lnTo>
                  <a:lnTo>
                    <a:pt x="164" y="1028"/>
                  </a:lnTo>
                  <a:lnTo>
                    <a:pt x="172" y="1024"/>
                  </a:lnTo>
                  <a:lnTo>
                    <a:pt x="178" y="1018"/>
                  </a:lnTo>
                  <a:lnTo>
                    <a:pt x="178" y="1018"/>
                  </a:lnTo>
                  <a:lnTo>
                    <a:pt x="186" y="1010"/>
                  </a:lnTo>
                  <a:lnTo>
                    <a:pt x="190" y="1002"/>
                  </a:lnTo>
                  <a:lnTo>
                    <a:pt x="192" y="994"/>
                  </a:lnTo>
                  <a:lnTo>
                    <a:pt x="194" y="984"/>
                  </a:lnTo>
                  <a:lnTo>
                    <a:pt x="194" y="604"/>
                  </a:lnTo>
                  <a:lnTo>
                    <a:pt x="213" y="604"/>
                  </a:lnTo>
                  <a:lnTo>
                    <a:pt x="213" y="984"/>
                  </a:lnTo>
                  <a:lnTo>
                    <a:pt x="213" y="984"/>
                  </a:lnTo>
                  <a:lnTo>
                    <a:pt x="215" y="994"/>
                  </a:lnTo>
                  <a:lnTo>
                    <a:pt x="217" y="1002"/>
                  </a:lnTo>
                  <a:lnTo>
                    <a:pt x="223" y="1010"/>
                  </a:lnTo>
                  <a:lnTo>
                    <a:pt x="229" y="1018"/>
                  </a:lnTo>
                  <a:lnTo>
                    <a:pt x="229" y="1018"/>
                  </a:lnTo>
                  <a:lnTo>
                    <a:pt x="235" y="1024"/>
                  </a:lnTo>
                  <a:lnTo>
                    <a:pt x="245" y="1028"/>
                  </a:lnTo>
                  <a:lnTo>
                    <a:pt x="255" y="1032"/>
                  </a:lnTo>
                  <a:lnTo>
                    <a:pt x="265" y="1032"/>
                  </a:lnTo>
                  <a:lnTo>
                    <a:pt x="265" y="1032"/>
                  </a:lnTo>
                  <a:lnTo>
                    <a:pt x="275" y="1032"/>
                  </a:lnTo>
                  <a:lnTo>
                    <a:pt x="283" y="1028"/>
                  </a:lnTo>
                  <a:lnTo>
                    <a:pt x="291" y="1024"/>
                  </a:lnTo>
                  <a:lnTo>
                    <a:pt x="299" y="1018"/>
                  </a:lnTo>
                  <a:lnTo>
                    <a:pt x="299" y="1018"/>
                  </a:lnTo>
                  <a:lnTo>
                    <a:pt x="305" y="1010"/>
                  </a:lnTo>
                  <a:lnTo>
                    <a:pt x="309" y="1002"/>
                  </a:lnTo>
                  <a:lnTo>
                    <a:pt x="311" y="994"/>
                  </a:lnTo>
                  <a:lnTo>
                    <a:pt x="313" y="984"/>
                  </a:lnTo>
                  <a:lnTo>
                    <a:pt x="313" y="327"/>
                  </a:lnTo>
                  <a:lnTo>
                    <a:pt x="333" y="327"/>
                  </a:lnTo>
                  <a:lnTo>
                    <a:pt x="333" y="564"/>
                  </a:lnTo>
                  <a:lnTo>
                    <a:pt x="333" y="564"/>
                  </a:lnTo>
                  <a:lnTo>
                    <a:pt x="333" y="572"/>
                  </a:lnTo>
                  <a:lnTo>
                    <a:pt x="335" y="580"/>
                  </a:lnTo>
                  <a:lnTo>
                    <a:pt x="337" y="586"/>
                  </a:lnTo>
                  <a:lnTo>
                    <a:pt x="343" y="592"/>
                  </a:lnTo>
                  <a:lnTo>
                    <a:pt x="343" y="592"/>
                  </a:lnTo>
                  <a:lnTo>
                    <a:pt x="349" y="596"/>
                  </a:lnTo>
                  <a:lnTo>
                    <a:pt x="355" y="598"/>
                  </a:lnTo>
                  <a:lnTo>
                    <a:pt x="363" y="600"/>
                  </a:lnTo>
                  <a:lnTo>
                    <a:pt x="369" y="602"/>
                  </a:lnTo>
                  <a:lnTo>
                    <a:pt x="369" y="602"/>
                  </a:lnTo>
                  <a:lnTo>
                    <a:pt x="377" y="600"/>
                  </a:lnTo>
                  <a:lnTo>
                    <a:pt x="385" y="598"/>
                  </a:lnTo>
                  <a:lnTo>
                    <a:pt x="391" y="596"/>
                  </a:lnTo>
                  <a:lnTo>
                    <a:pt x="397" y="592"/>
                  </a:lnTo>
                  <a:lnTo>
                    <a:pt x="397" y="592"/>
                  </a:lnTo>
                  <a:lnTo>
                    <a:pt x="403" y="580"/>
                  </a:lnTo>
                  <a:lnTo>
                    <a:pt x="405" y="572"/>
                  </a:lnTo>
                  <a:lnTo>
                    <a:pt x="407" y="564"/>
                  </a:lnTo>
                  <a:lnTo>
                    <a:pt x="407" y="299"/>
                  </a:lnTo>
                  <a:lnTo>
                    <a:pt x="407" y="299"/>
                  </a:lnTo>
                  <a:lnTo>
                    <a:pt x="405" y="279"/>
                  </a:lnTo>
                  <a:lnTo>
                    <a:pt x="399" y="259"/>
                  </a:lnTo>
                  <a:lnTo>
                    <a:pt x="389" y="239"/>
                  </a:lnTo>
                  <a:lnTo>
                    <a:pt x="375" y="223"/>
                  </a:lnTo>
                  <a:lnTo>
                    <a:pt x="375" y="223"/>
                  </a:lnTo>
                  <a:lnTo>
                    <a:pt x="357" y="209"/>
                  </a:lnTo>
                  <a:lnTo>
                    <a:pt x="339" y="199"/>
                  </a:lnTo>
                  <a:lnTo>
                    <a:pt x="319" y="193"/>
                  </a:lnTo>
                  <a:lnTo>
                    <a:pt x="297" y="191"/>
                  </a:lnTo>
                  <a:lnTo>
                    <a:pt x="108" y="191"/>
                  </a:lnTo>
                  <a:close/>
                  <a:moveTo>
                    <a:pt x="204" y="169"/>
                  </a:moveTo>
                  <a:lnTo>
                    <a:pt x="204" y="169"/>
                  </a:lnTo>
                  <a:lnTo>
                    <a:pt x="219" y="167"/>
                  </a:lnTo>
                  <a:lnTo>
                    <a:pt x="235" y="163"/>
                  </a:lnTo>
                  <a:lnTo>
                    <a:pt x="249" y="155"/>
                  </a:lnTo>
                  <a:lnTo>
                    <a:pt x="263" y="145"/>
                  </a:lnTo>
                  <a:lnTo>
                    <a:pt x="263" y="145"/>
                  </a:lnTo>
                  <a:lnTo>
                    <a:pt x="273" y="131"/>
                  </a:lnTo>
                  <a:lnTo>
                    <a:pt x="281" y="118"/>
                  </a:lnTo>
                  <a:lnTo>
                    <a:pt x="287" y="10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68"/>
                  </a:lnTo>
                  <a:lnTo>
                    <a:pt x="281" y="52"/>
                  </a:lnTo>
                  <a:lnTo>
                    <a:pt x="273" y="38"/>
                  </a:lnTo>
                  <a:lnTo>
                    <a:pt x="263" y="24"/>
                  </a:lnTo>
                  <a:lnTo>
                    <a:pt x="263" y="24"/>
                  </a:lnTo>
                  <a:lnTo>
                    <a:pt x="249" y="14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6" y="0"/>
                  </a:lnTo>
                  <a:lnTo>
                    <a:pt x="170" y="6"/>
                  </a:lnTo>
                  <a:lnTo>
                    <a:pt x="156" y="1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32" y="38"/>
                  </a:lnTo>
                  <a:lnTo>
                    <a:pt x="126" y="52"/>
                  </a:lnTo>
                  <a:lnTo>
                    <a:pt x="120" y="68"/>
                  </a:lnTo>
                  <a:lnTo>
                    <a:pt x="120" y="84"/>
                  </a:lnTo>
                  <a:lnTo>
                    <a:pt x="120" y="84"/>
                  </a:lnTo>
                  <a:lnTo>
                    <a:pt x="120" y="102"/>
                  </a:lnTo>
                  <a:lnTo>
                    <a:pt x="126" y="118"/>
                  </a:lnTo>
                  <a:lnTo>
                    <a:pt x="132" y="131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56" y="155"/>
                  </a:lnTo>
                  <a:lnTo>
                    <a:pt x="170" y="163"/>
                  </a:lnTo>
                  <a:lnTo>
                    <a:pt x="186" y="167"/>
                  </a:lnTo>
                  <a:lnTo>
                    <a:pt x="204" y="169"/>
                  </a:lnTo>
                  <a:lnTo>
                    <a:pt x="204" y="1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8" name="Text Box 8"/>
            <p:cNvSpPr txBox="1">
              <a:spLocks noChangeArrowheads="1"/>
            </p:cNvSpPr>
            <p:nvPr/>
          </p:nvSpPr>
          <p:spPr bwMode="auto">
            <a:xfrm>
              <a:off x="5632701" y="2033853"/>
              <a:ext cx="4853076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투명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공정한 기업이 되겠습니다</a:t>
              </a:r>
              <a:endParaRPr lang="ko-KR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015188" y="2589043"/>
            <a:ext cx="6057476" cy="1005550"/>
            <a:chOff x="6015188" y="2483680"/>
            <a:chExt cx="6057476" cy="1005550"/>
          </a:xfrm>
        </p:grpSpPr>
        <p:sp>
          <p:nvSpPr>
            <p:cNvPr id="109" name="Freeform 5"/>
            <p:cNvSpPr>
              <a:spLocks noEditPoints="1"/>
            </p:cNvSpPr>
            <p:nvPr/>
          </p:nvSpPr>
          <p:spPr bwMode="auto">
            <a:xfrm>
              <a:off x="6015188" y="2516580"/>
              <a:ext cx="383594" cy="972650"/>
            </a:xfrm>
            <a:custGeom>
              <a:avLst/>
              <a:gdLst>
                <a:gd name="T0" fmla="*/ 88 w 407"/>
                <a:gd name="T1" fmla="*/ 193 h 1032"/>
                <a:gd name="T2" fmla="*/ 32 w 407"/>
                <a:gd name="T3" fmla="*/ 223 h 1032"/>
                <a:gd name="T4" fmla="*/ 8 w 407"/>
                <a:gd name="T5" fmla="*/ 259 h 1032"/>
                <a:gd name="T6" fmla="*/ 0 w 407"/>
                <a:gd name="T7" fmla="*/ 564 h 1032"/>
                <a:gd name="T8" fmla="*/ 2 w 407"/>
                <a:gd name="T9" fmla="*/ 580 h 1032"/>
                <a:gd name="T10" fmla="*/ 10 w 407"/>
                <a:gd name="T11" fmla="*/ 592 h 1032"/>
                <a:gd name="T12" fmla="*/ 28 w 407"/>
                <a:gd name="T13" fmla="*/ 600 h 1032"/>
                <a:gd name="T14" fmla="*/ 44 w 407"/>
                <a:gd name="T15" fmla="*/ 600 h 1032"/>
                <a:gd name="T16" fmla="*/ 64 w 407"/>
                <a:gd name="T17" fmla="*/ 592 h 1032"/>
                <a:gd name="T18" fmla="*/ 70 w 407"/>
                <a:gd name="T19" fmla="*/ 580 h 1032"/>
                <a:gd name="T20" fmla="*/ 74 w 407"/>
                <a:gd name="T21" fmla="*/ 327 h 1032"/>
                <a:gd name="T22" fmla="*/ 92 w 407"/>
                <a:gd name="T23" fmla="*/ 984 h 1032"/>
                <a:gd name="T24" fmla="*/ 102 w 407"/>
                <a:gd name="T25" fmla="*/ 1010 h 1032"/>
                <a:gd name="T26" fmla="*/ 116 w 407"/>
                <a:gd name="T27" fmla="*/ 1024 h 1032"/>
                <a:gd name="T28" fmla="*/ 144 w 407"/>
                <a:gd name="T29" fmla="*/ 1032 h 1032"/>
                <a:gd name="T30" fmla="*/ 164 w 407"/>
                <a:gd name="T31" fmla="*/ 1028 h 1032"/>
                <a:gd name="T32" fmla="*/ 178 w 407"/>
                <a:gd name="T33" fmla="*/ 1018 h 1032"/>
                <a:gd name="T34" fmla="*/ 192 w 407"/>
                <a:gd name="T35" fmla="*/ 994 h 1032"/>
                <a:gd name="T36" fmla="*/ 213 w 407"/>
                <a:gd name="T37" fmla="*/ 604 h 1032"/>
                <a:gd name="T38" fmla="*/ 215 w 407"/>
                <a:gd name="T39" fmla="*/ 994 h 1032"/>
                <a:gd name="T40" fmla="*/ 229 w 407"/>
                <a:gd name="T41" fmla="*/ 1018 h 1032"/>
                <a:gd name="T42" fmla="*/ 245 w 407"/>
                <a:gd name="T43" fmla="*/ 1028 h 1032"/>
                <a:gd name="T44" fmla="*/ 265 w 407"/>
                <a:gd name="T45" fmla="*/ 1032 h 1032"/>
                <a:gd name="T46" fmla="*/ 291 w 407"/>
                <a:gd name="T47" fmla="*/ 1024 h 1032"/>
                <a:gd name="T48" fmla="*/ 305 w 407"/>
                <a:gd name="T49" fmla="*/ 1010 h 1032"/>
                <a:gd name="T50" fmla="*/ 313 w 407"/>
                <a:gd name="T51" fmla="*/ 984 h 1032"/>
                <a:gd name="T52" fmla="*/ 333 w 407"/>
                <a:gd name="T53" fmla="*/ 564 h 1032"/>
                <a:gd name="T54" fmla="*/ 335 w 407"/>
                <a:gd name="T55" fmla="*/ 580 h 1032"/>
                <a:gd name="T56" fmla="*/ 343 w 407"/>
                <a:gd name="T57" fmla="*/ 592 h 1032"/>
                <a:gd name="T58" fmla="*/ 363 w 407"/>
                <a:gd name="T59" fmla="*/ 600 h 1032"/>
                <a:gd name="T60" fmla="*/ 377 w 407"/>
                <a:gd name="T61" fmla="*/ 600 h 1032"/>
                <a:gd name="T62" fmla="*/ 397 w 407"/>
                <a:gd name="T63" fmla="*/ 592 h 1032"/>
                <a:gd name="T64" fmla="*/ 405 w 407"/>
                <a:gd name="T65" fmla="*/ 572 h 1032"/>
                <a:gd name="T66" fmla="*/ 407 w 407"/>
                <a:gd name="T67" fmla="*/ 299 h 1032"/>
                <a:gd name="T68" fmla="*/ 389 w 407"/>
                <a:gd name="T69" fmla="*/ 239 h 1032"/>
                <a:gd name="T70" fmla="*/ 357 w 407"/>
                <a:gd name="T71" fmla="*/ 209 h 1032"/>
                <a:gd name="T72" fmla="*/ 297 w 407"/>
                <a:gd name="T73" fmla="*/ 191 h 1032"/>
                <a:gd name="T74" fmla="*/ 204 w 407"/>
                <a:gd name="T75" fmla="*/ 169 h 1032"/>
                <a:gd name="T76" fmla="*/ 249 w 407"/>
                <a:gd name="T77" fmla="*/ 155 h 1032"/>
                <a:gd name="T78" fmla="*/ 273 w 407"/>
                <a:gd name="T79" fmla="*/ 131 h 1032"/>
                <a:gd name="T80" fmla="*/ 287 w 407"/>
                <a:gd name="T81" fmla="*/ 84 h 1032"/>
                <a:gd name="T82" fmla="*/ 281 w 407"/>
                <a:gd name="T83" fmla="*/ 52 h 1032"/>
                <a:gd name="T84" fmla="*/ 263 w 407"/>
                <a:gd name="T85" fmla="*/ 24 h 1032"/>
                <a:gd name="T86" fmla="*/ 219 w 407"/>
                <a:gd name="T87" fmla="*/ 0 h 1032"/>
                <a:gd name="T88" fmla="*/ 186 w 407"/>
                <a:gd name="T89" fmla="*/ 0 h 1032"/>
                <a:gd name="T90" fmla="*/ 144 w 407"/>
                <a:gd name="T91" fmla="*/ 24 h 1032"/>
                <a:gd name="T92" fmla="*/ 126 w 407"/>
                <a:gd name="T93" fmla="*/ 52 h 1032"/>
                <a:gd name="T94" fmla="*/ 120 w 407"/>
                <a:gd name="T95" fmla="*/ 84 h 1032"/>
                <a:gd name="T96" fmla="*/ 132 w 407"/>
                <a:gd name="T97" fmla="*/ 131 h 1032"/>
                <a:gd name="T98" fmla="*/ 156 w 407"/>
                <a:gd name="T99" fmla="*/ 155 h 1032"/>
                <a:gd name="T100" fmla="*/ 204 w 407"/>
                <a:gd name="T101" fmla="*/ 169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07" h="1032">
                  <a:moveTo>
                    <a:pt x="108" y="191"/>
                  </a:moveTo>
                  <a:lnTo>
                    <a:pt x="108" y="191"/>
                  </a:lnTo>
                  <a:lnTo>
                    <a:pt x="88" y="193"/>
                  </a:lnTo>
                  <a:lnTo>
                    <a:pt x="68" y="199"/>
                  </a:lnTo>
                  <a:lnTo>
                    <a:pt x="48" y="209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18" y="239"/>
                  </a:lnTo>
                  <a:lnTo>
                    <a:pt x="8" y="259"/>
                  </a:lnTo>
                  <a:lnTo>
                    <a:pt x="2" y="279"/>
                  </a:lnTo>
                  <a:lnTo>
                    <a:pt x="0" y="299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72"/>
                  </a:lnTo>
                  <a:lnTo>
                    <a:pt x="2" y="580"/>
                  </a:lnTo>
                  <a:lnTo>
                    <a:pt x="6" y="586"/>
                  </a:lnTo>
                  <a:lnTo>
                    <a:pt x="10" y="592"/>
                  </a:lnTo>
                  <a:lnTo>
                    <a:pt x="10" y="592"/>
                  </a:lnTo>
                  <a:lnTo>
                    <a:pt x="16" y="596"/>
                  </a:lnTo>
                  <a:lnTo>
                    <a:pt x="22" y="598"/>
                  </a:lnTo>
                  <a:lnTo>
                    <a:pt x="28" y="600"/>
                  </a:lnTo>
                  <a:lnTo>
                    <a:pt x="36" y="602"/>
                  </a:lnTo>
                  <a:lnTo>
                    <a:pt x="36" y="602"/>
                  </a:lnTo>
                  <a:lnTo>
                    <a:pt x="44" y="600"/>
                  </a:lnTo>
                  <a:lnTo>
                    <a:pt x="52" y="598"/>
                  </a:lnTo>
                  <a:lnTo>
                    <a:pt x="58" y="596"/>
                  </a:lnTo>
                  <a:lnTo>
                    <a:pt x="64" y="592"/>
                  </a:lnTo>
                  <a:lnTo>
                    <a:pt x="64" y="592"/>
                  </a:lnTo>
                  <a:lnTo>
                    <a:pt x="68" y="586"/>
                  </a:lnTo>
                  <a:lnTo>
                    <a:pt x="70" y="580"/>
                  </a:lnTo>
                  <a:lnTo>
                    <a:pt x="72" y="572"/>
                  </a:lnTo>
                  <a:lnTo>
                    <a:pt x="74" y="564"/>
                  </a:lnTo>
                  <a:lnTo>
                    <a:pt x="74" y="327"/>
                  </a:lnTo>
                  <a:lnTo>
                    <a:pt x="92" y="327"/>
                  </a:lnTo>
                  <a:lnTo>
                    <a:pt x="92" y="984"/>
                  </a:lnTo>
                  <a:lnTo>
                    <a:pt x="92" y="984"/>
                  </a:lnTo>
                  <a:lnTo>
                    <a:pt x="94" y="994"/>
                  </a:lnTo>
                  <a:lnTo>
                    <a:pt x="96" y="1002"/>
                  </a:lnTo>
                  <a:lnTo>
                    <a:pt x="102" y="1010"/>
                  </a:lnTo>
                  <a:lnTo>
                    <a:pt x="108" y="1018"/>
                  </a:lnTo>
                  <a:lnTo>
                    <a:pt x="108" y="1018"/>
                  </a:lnTo>
                  <a:lnTo>
                    <a:pt x="116" y="1024"/>
                  </a:lnTo>
                  <a:lnTo>
                    <a:pt x="124" y="1028"/>
                  </a:lnTo>
                  <a:lnTo>
                    <a:pt x="134" y="1032"/>
                  </a:lnTo>
                  <a:lnTo>
                    <a:pt x="144" y="1032"/>
                  </a:lnTo>
                  <a:lnTo>
                    <a:pt x="144" y="1032"/>
                  </a:lnTo>
                  <a:lnTo>
                    <a:pt x="154" y="1032"/>
                  </a:lnTo>
                  <a:lnTo>
                    <a:pt x="164" y="1028"/>
                  </a:lnTo>
                  <a:lnTo>
                    <a:pt x="172" y="1024"/>
                  </a:lnTo>
                  <a:lnTo>
                    <a:pt x="178" y="1018"/>
                  </a:lnTo>
                  <a:lnTo>
                    <a:pt x="178" y="1018"/>
                  </a:lnTo>
                  <a:lnTo>
                    <a:pt x="186" y="1010"/>
                  </a:lnTo>
                  <a:lnTo>
                    <a:pt x="190" y="1002"/>
                  </a:lnTo>
                  <a:lnTo>
                    <a:pt x="192" y="994"/>
                  </a:lnTo>
                  <a:lnTo>
                    <a:pt x="194" y="984"/>
                  </a:lnTo>
                  <a:lnTo>
                    <a:pt x="194" y="604"/>
                  </a:lnTo>
                  <a:lnTo>
                    <a:pt x="213" y="604"/>
                  </a:lnTo>
                  <a:lnTo>
                    <a:pt x="213" y="984"/>
                  </a:lnTo>
                  <a:lnTo>
                    <a:pt x="213" y="984"/>
                  </a:lnTo>
                  <a:lnTo>
                    <a:pt x="215" y="994"/>
                  </a:lnTo>
                  <a:lnTo>
                    <a:pt x="217" y="1002"/>
                  </a:lnTo>
                  <a:lnTo>
                    <a:pt x="223" y="1010"/>
                  </a:lnTo>
                  <a:lnTo>
                    <a:pt x="229" y="1018"/>
                  </a:lnTo>
                  <a:lnTo>
                    <a:pt x="229" y="1018"/>
                  </a:lnTo>
                  <a:lnTo>
                    <a:pt x="235" y="1024"/>
                  </a:lnTo>
                  <a:lnTo>
                    <a:pt x="245" y="1028"/>
                  </a:lnTo>
                  <a:lnTo>
                    <a:pt x="255" y="1032"/>
                  </a:lnTo>
                  <a:lnTo>
                    <a:pt x="265" y="1032"/>
                  </a:lnTo>
                  <a:lnTo>
                    <a:pt x="265" y="1032"/>
                  </a:lnTo>
                  <a:lnTo>
                    <a:pt x="275" y="1032"/>
                  </a:lnTo>
                  <a:lnTo>
                    <a:pt x="283" y="1028"/>
                  </a:lnTo>
                  <a:lnTo>
                    <a:pt x="291" y="1024"/>
                  </a:lnTo>
                  <a:lnTo>
                    <a:pt x="299" y="1018"/>
                  </a:lnTo>
                  <a:lnTo>
                    <a:pt x="299" y="1018"/>
                  </a:lnTo>
                  <a:lnTo>
                    <a:pt x="305" y="1010"/>
                  </a:lnTo>
                  <a:lnTo>
                    <a:pt x="309" y="1002"/>
                  </a:lnTo>
                  <a:lnTo>
                    <a:pt x="311" y="994"/>
                  </a:lnTo>
                  <a:lnTo>
                    <a:pt x="313" y="984"/>
                  </a:lnTo>
                  <a:lnTo>
                    <a:pt x="313" y="327"/>
                  </a:lnTo>
                  <a:lnTo>
                    <a:pt x="333" y="327"/>
                  </a:lnTo>
                  <a:lnTo>
                    <a:pt x="333" y="564"/>
                  </a:lnTo>
                  <a:lnTo>
                    <a:pt x="333" y="564"/>
                  </a:lnTo>
                  <a:lnTo>
                    <a:pt x="333" y="572"/>
                  </a:lnTo>
                  <a:lnTo>
                    <a:pt x="335" y="580"/>
                  </a:lnTo>
                  <a:lnTo>
                    <a:pt x="337" y="586"/>
                  </a:lnTo>
                  <a:lnTo>
                    <a:pt x="343" y="592"/>
                  </a:lnTo>
                  <a:lnTo>
                    <a:pt x="343" y="592"/>
                  </a:lnTo>
                  <a:lnTo>
                    <a:pt x="349" y="596"/>
                  </a:lnTo>
                  <a:lnTo>
                    <a:pt x="355" y="598"/>
                  </a:lnTo>
                  <a:lnTo>
                    <a:pt x="363" y="600"/>
                  </a:lnTo>
                  <a:lnTo>
                    <a:pt x="369" y="602"/>
                  </a:lnTo>
                  <a:lnTo>
                    <a:pt x="369" y="602"/>
                  </a:lnTo>
                  <a:lnTo>
                    <a:pt x="377" y="600"/>
                  </a:lnTo>
                  <a:lnTo>
                    <a:pt x="385" y="598"/>
                  </a:lnTo>
                  <a:lnTo>
                    <a:pt x="391" y="596"/>
                  </a:lnTo>
                  <a:lnTo>
                    <a:pt x="397" y="592"/>
                  </a:lnTo>
                  <a:lnTo>
                    <a:pt x="397" y="592"/>
                  </a:lnTo>
                  <a:lnTo>
                    <a:pt x="403" y="580"/>
                  </a:lnTo>
                  <a:lnTo>
                    <a:pt x="405" y="572"/>
                  </a:lnTo>
                  <a:lnTo>
                    <a:pt x="407" y="564"/>
                  </a:lnTo>
                  <a:lnTo>
                    <a:pt x="407" y="299"/>
                  </a:lnTo>
                  <a:lnTo>
                    <a:pt x="407" y="299"/>
                  </a:lnTo>
                  <a:lnTo>
                    <a:pt x="405" y="279"/>
                  </a:lnTo>
                  <a:lnTo>
                    <a:pt x="399" y="259"/>
                  </a:lnTo>
                  <a:lnTo>
                    <a:pt x="389" y="239"/>
                  </a:lnTo>
                  <a:lnTo>
                    <a:pt x="375" y="223"/>
                  </a:lnTo>
                  <a:lnTo>
                    <a:pt x="375" y="223"/>
                  </a:lnTo>
                  <a:lnTo>
                    <a:pt x="357" y="209"/>
                  </a:lnTo>
                  <a:lnTo>
                    <a:pt x="339" y="199"/>
                  </a:lnTo>
                  <a:lnTo>
                    <a:pt x="319" y="193"/>
                  </a:lnTo>
                  <a:lnTo>
                    <a:pt x="297" y="191"/>
                  </a:lnTo>
                  <a:lnTo>
                    <a:pt x="108" y="191"/>
                  </a:lnTo>
                  <a:close/>
                  <a:moveTo>
                    <a:pt x="204" y="169"/>
                  </a:moveTo>
                  <a:lnTo>
                    <a:pt x="204" y="169"/>
                  </a:lnTo>
                  <a:lnTo>
                    <a:pt x="219" y="167"/>
                  </a:lnTo>
                  <a:lnTo>
                    <a:pt x="235" y="163"/>
                  </a:lnTo>
                  <a:lnTo>
                    <a:pt x="249" y="155"/>
                  </a:lnTo>
                  <a:lnTo>
                    <a:pt x="263" y="145"/>
                  </a:lnTo>
                  <a:lnTo>
                    <a:pt x="263" y="145"/>
                  </a:lnTo>
                  <a:lnTo>
                    <a:pt x="273" y="131"/>
                  </a:lnTo>
                  <a:lnTo>
                    <a:pt x="281" y="118"/>
                  </a:lnTo>
                  <a:lnTo>
                    <a:pt x="287" y="10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68"/>
                  </a:lnTo>
                  <a:lnTo>
                    <a:pt x="281" y="52"/>
                  </a:lnTo>
                  <a:lnTo>
                    <a:pt x="273" y="38"/>
                  </a:lnTo>
                  <a:lnTo>
                    <a:pt x="263" y="24"/>
                  </a:lnTo>
                  <a:lnTo>
                    <a:pt x="263" y="24"/>
                  </a:lnTo>
                  <a:lnTo>
                    <a:pt x="249" y="14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6" y="0"/>
                  </a:lnTo>
                  <a:lnTo>
                    <a:pt x="170" y="6"/>
                  </a:lnTo>
                  <a:lnTo>
                    <a:pt x="156" y="1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32" y="38"/>
                  </a:lnTo>
                  <a:lnTo>
                    <a:pt x="126" y="52"/>
                  </a:lnTo>
                  <a:lnTo>
                    <a:pt x="120" y="68"/>
                  </a:lnTo>
                  <a:lnTo>
                    <a:pt x="120" y="84"/>
                  </a:lnTo>
                  <a:lnTo>
                    <a:pt x="120" y="84"/>
                  </a:lnTo>
                  <a:lnTo>
                    <a:pt x="120" y="102"/>
                  </a:lnTo>
                  <a:lnTo>
                    <a:pt x="126" y="118"/>
                  </a:lnTo>
                  <a:lnTo>
                    <a:pt x="132" y="131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56" y="155"/>
                  </a:lnTo>
                  <a:lnTo>
                    <a:pt x="170" y="163"/>
                  </a:lnTo>
                  <a:lnTo>
                    <a:pt x="186" y="167"/>
                  </a:lnTo>
                  <a:lnTo>
                    <a:pt x="204" y="169"/>
                  </a:lnTo>
                  <a:lnTo>
                    <a:pt x="204" y="1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0" name="Text Box 8"/>
            <p:cNvSpPr txBox="1">
              <a:spLocks noChangeArrowheads="1"/>
            </p:cNvSpPr>
            <p:nvPr/>
          </p:nvSpPr>
          <p:spPr bwMode="auto">
            <a:xfrm>
              <a:off x="6506650" y="2483680"/>
              <a:ext cx="5566014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사회적 책임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소외계층을 위하여 환원 하겠습니다</a:t>
              </a:r>
              <a:endParaRPr lang="ko-KR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7287554" y="3192053"/>
            <a:ext cx="4137038" cy="1096558"/>
            <a:chOff x="7287554" y="3086690"/>
            <a:chExt cx="2608082" cy="1096558"/>
          </a:xfrm>
        </p:grpSpPr>
        <p:sp>
          <p:nvSpPr>
            <p:cNvPr id="111" name="Freeform 5"/>
            <p:cNvSpPr>
              <a:spLocks noEditPoints="1"/>
            </p:cNvSpPr>
            <p:nvPr/>
          </p:nvSpPr>
          <p:spPr bwMode="auto">
            <a:xfrm>
              <a:off x="7287554" y="3210598"/>
              <a:ext cx="251045" cy="972650"/>
            </a:xfrm>
            <a:custGeom>
              <a:avLst/>
              <a:gdLst>
                <a:gd name="T0" fmla="*/ 88 w 407"/>
                <a:gd name="T1" fmla="*/ 193 h 1032"/>
                <a:gd name="T2" fmla="*/ 32 w 407"/>
                <a:gd name="T3" fmla="*/ 223 h 1032"/>
                <a:gd name="T4" fmla="*/ 8 w 407"/>
                <a:gd name="T5" fmla="*/ 259 h 1032"/>
                <a:gd name="T6" fmla="*/ 0 w 407"/>
                <a:gd name="T7" fmla="*/ 564 h 1032"/>
                <a:gd name="T8" fmla="*/ 2 w 407"/>
                <a:gd name="T9" fmla="*/ 580 h 1032"/>
                <a:gd name="T10" fmla="*/ 10 w 407"/>
                <a:gd name="T11" fmla="*/ 592 h 1032"/>
                <a:gd name="T12" fmla="*/ 28 w 407"/>
                <a:gd name="T13" fmla="*/ 600 h 1032"/>
                <a:gd name="T14" fmla="*/ 44 w 407"/>
                <a:gd name="T15" fmla="*/ 600 h 1032"/>
                <a:gd name="T16" fmla="*/ 64 w 407"/>
                <a:gd name="T17" fmla="*/ 592 h 1032"/>
                <a:gd name="T18" fmla="*/ 70 w 407"/>
                <a:gd name="T19" fmla="*/ 580 h 1032"/>
                <a:gd name="T20" fmla="*/ 74 w 407"/>
                <a:gd name="T21" fmla="*/ 327 h 1032"/>
                <a:gd name="T22" fmla="*/ 92 w 407"/>
                <a:gd name="T23" fmla="*/ 984 h 1032"/>
                <a:gd name="T24" fmla="*/ 102 w 407"/>
                <a:gd name="T25" fmla="*/ 1010 h 1032"/>
                <a:gd name="T26" fmla="*/ 116 w 407"/>
                <a:gd name="T27" fmla="*/ 1024 h 1032"/>
                <a:gd name="T28" fmla="*/ 144 w 407"/>
                <a:gd name="T29" fmla="*/ 1032 h 1032"/>
                <a:gd name="T30" fmla="*/ 164 w 407"/>
                <a:gd name="T31" fmla="*/ 1028 h 1032"/>
                <a:gd name="T32" fmla="*/ 178 w 407"/>
                <a:gd name="T33" fmla="*/ 1018 h 1032"/>
                <a:gd name="T34" fmla="*/ 192 w 407"/>
                <a:gd name="T35" fmla="*/ 994 h 1032"/>
                <a:gd name="T36" fmla="*/ 213 w 407"/>
                <a:gd name="T37" fmla="*/ 604 h 1032"/>
                <a:gd name="T38" fmla="*/ 215 w 407"/>
                <a:gd name="T39" fmla="*/ 994 h 1032"/>
                <a:gd name="T40" fmla="*/ 229 w 407"/>
                <a:gd name="T41" fmla="*/ 1018 h 1032"/>
                <a:gd name="T42" fmla="*/ 245 w 407"/>
                <a:gd name="T43" fmla="*/ 1028 h 1032"/>
                <a:gd name="T44" fmla="*/ 265 w 407"/>
                <a:gd name="T45" fmla="*/ 1032 h 1032"/>
                <a:gd name="T46" fmla="*/ 291 w 407"/>
                <a:gd name="T47" fmla="*/ 1024 h 1032"/>
                <a:gd name="T48" fmla="*/ 305 w 407"/>
                <a:gd name="T49" fmla="*/ 1010 h 1032"/>
                <a:gd name="T50" fmla="*/ 313 w 407"/>
                <a:gd name="T51" fmla="*/ 984 h 1032"/>
                <a:gd name="T52" fmla="*/ 333 w 407"/>
                <a:gd name="T53" fmla="*/ 564 h 1032"/>
                <a:gd name="T54" fmla="*/ 335 w 407"/>
                <a:gd name="T55" fmla="*/ 580 h 1032"/>
                <a:gd name="T56" fmla="*/ 343 w 407"/>
                <a:gd name="T57" fmla="*/ 592 h 1032"/>
                <a:gd name="T58" fmla="*/ 363 w 407"/>
                <a:gd name="T59" fmla="*/ 600 h 1032"/>
                <a:gd name="T60" fmla="*/ 377 w 407"/>
                <a:gd name="T61" fmla="*/ 600 h 1032"/>
                <a:gd name="T62" fmla="*/ 397 w 407"/>
                <a:gd name="T63" fmla="*/ 592 h 1032"/>
                <a:gd name="T64" fmla="*/ 405 w 407"/>
                <a:gd name="T65" fmla="*/ 572 h 1032"/>
                <a:gd name="T66" fmla="*/ 407 w 407"/>
                <a:gd name="T67" fmla="*/ 299 h 1032"/>
                <a:gd name="T68" fmla="*/ 389 w 407"/>
                <a:gd name="T69" fmla="*/ 239 h 1032"/>
                <a:gd name="T70" fmla="*/ 357 w 407"/>
                <a:gd name="T71" fmla="*/ 209 h 1032"/>
                <a:gd name="T72" fmla="*/ 297 w 407"/>
                <a:gd name="T73" fmla="*/ 191 h 1032"/>
                <a:gd name="T74" fmla="*/ 204 w 407"/>
                <a:gd name="T75" fmla="*/ 169 h 1032"/>
                <a:gd name="T76" fmla="*/ 249 w 407"/>
                <a:gd name="T77" fmla="*/ 155 h 1032"/>
                <a:gd name="T78" fmla="*/ 273 w 407"/>
                <a:gd name="T79" fmla="*/ 131 h 1032"/>
                <a:gd name="T80" fmla="*/ 287 w 407"/>
                <a:gd name="T81" fmla="*/ 84 h 1032"/>
                <a:gd name="T82" fmla="*/ 281 w 407"/>
                <a:gd name="T83" fmla="*/ 52 h 1032"/>
                <a:gd name="T84" fmla="*/ 263 w 407"/>
                <a:gd name="T85" fmla="*/ 24 h 1032"/>
                <a:gd name="T86" fmla="*/ 219 w 407"/>
                <a:gd name="T87" fmla="*/ 0 h 1032"/>
                <a:gd name="T88" fmla="*/ 186 w 407"/>
                <a:gd name="T89" fmla="*/ 0 h 1032"/>
                <a:gd name="T90" fmla="*/ 144 w 407"/>
                <a:gd name="T91" fmla="*/ 24 h 1032"/>
                <a:gd name="T92" fmla="*/ 126 w 407"/>
                <a:gd name="T93" fmla="*/ 52 h 1032"/>
                <a:gd name="T94" fmla="*/ 120 w 407"/>
                <a:gd name="T95" fmla="*/ 84 h 1032"/>
                <a:gd name="T96" fmla="*/ 132 w 407"/>
                <a:gd name="T97" fmla="*/ 131 h 1032"/>
                <a:gd name="T98" fmla="*/ 156 w 407"/>
                <a:gd name="T99" fmla="*/ 155 h 1032"/>
                <a:gd name="T100" fmla="*/ 204 w 407"/>
                <a:gd name="T101" fmla="*/ 169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07" h="1032">
                  <a:moveTo>
                    <a:pt x="108" y="191"/>
                  </a:moveTo>
                  <a:lnTo>
                    <a:pt x="108" y="191"/>
                  </a:lnTo>
                  <a:lnTo>
                    <a:pt x="88" y="193"/>
                  </a:lnTo>
                  <a:lnTo>
                    <a:pt x="68" y="199"/>
                  </a:lnTo>
                  <a:lnTo>
                    <a:pt x="48" y="209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18" y="239"/>
                  </a:lnTo>
                  <a:lnTo>
                    <a:pt x="8" y="259"/>
                  </a:lnTo>
                  <a:lnTo>
                    <a:pt x="2" y="279"/>
                  </a:lnTo>
                  <a:lnTo>
                    <a:pt x="0" y="299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72"/>
                  </a:lnTo>
                  <a:lnTo>
                    <a:pt x="2" y="580"/>
                  </a:lnTo>
                  <a:lnTo>
                    <a:pt x="6" y="586"/>
                  </a:lnTo>
                  <a:lnTo>
                    <a:pt x="10" y="592"/>
                  </a:lnTo>
                  <a:lnTo>
                    <a:pt x="10" y="592"/>
                  </a:lnTo>
                  <a:lnTo>
                    <a:pt x="16" y="596"/>
                  </a:lnTo>
                  <a:lnTo>
                    <a:pt x="22" y="598"/>
                  </a:lnTo>
                  <a:lnTo>
                    <a:pt x="28" y="600"/>
                  </a:lnTo>
                  <a:lnTo>
                    <a:pt x="36" y="602"/>
                  </a:lnTo>
                  <a:lnTo>
                    <a:pt x="36" y="602"/>
                  </a:lnTo>
                  <a:lnTo>
                    <a:pt x="44" y="600"/>
                  </a:lnTo>
                  <a:lnTo>
                    <a:pt x="52" y="598"/>
                  </a:lnTo>
                  <a:lnTo>
                    <a:pt x="58" y="596"/>
                  </a:lnTo>
                  <a:lnTo>
                    <a:pt x="64" y="592"/>
                  </a:lnTo>
                  <a:lnTo>
                    <a:pt x="64" y="592"/>
                  </a:lnTo>
                  <a:lnTo>
                    <a:pt x="68" y="586"/>
                  </a:lnTo>
                  <a:lnTo>
                    <a:pt x="70" y="580"/>
                  </a:lnTo>
                  <a:lnTo>
                    <a:pt x="72" y="572"/>
                  </a:lnTo>
                  <a:lnTo>
                    <a:pt x="74" y="564"/>
                  </a:lnTo>
                  <a:lnTo>
                    <a:pt x="74" y="327"/>
                  </a:lnTo>
                  <a:lnTo>
                    <a:pt x="92" y="327"/>
                  </a:lnTo>
                  <a:lnTo>
                    <a:pt x="92" y="984"/>
                  </a:lnTo>
                  <a:lnTo>
                    <a:pt x="92" y="984"/>
                  </a:lnTo>
                  <a:lnTo>
                    <a:pt x="94" y="994"/>
                  </a:lnTo>
                  <a:lnTo>
                    <a:pt x="96" y="1002"/>
                  </a:lnTo>
                  <a:lnTo>
                    <a:pt x="102" y="1010"/>
                  </a:lnTo>
                  <a:lnTo>
                    <a:pt x="108" y="1018"/>
                  </a:lnTo>
                  <a:lnTo>
                    <a:pt x="108" y="1018"/>
                  </a:lnTo>
                  <a:lnTo>
                    <a:pt x="116" y="1024"/>
                  </a:lnTo>
                  <a:lnTo>
                    <a:pt x="124" y="1028"/>
                  </a:lnTo>
                  <a:lnTo>
                    <a:pt x="134" y="1032"/>
                  </a:lnTo>
                  <a:lnTo>
                    <a:pt x="144" y="1032"/>
                  </a:lnTo>
                  <a:lnTo>
                    <a:pt x="144" y="1032"/>
                  </a:lnTo>
                  <a:lnTo>
                    <a:pt x="154" y="1032"/>
                  </a:lnTo>
                  <a:lnTo>
                    <a:pt x="164" y="1028"/>
                  </a:lnTo>
                  <a:lnTo>
                    <a:pt x="172" y="1024"/>
                  </a:lnTo>
                  <a:lnTo>
                    <a:pt x="178" y="1018"/>
                  </a:lnTo>
                  <a:lnTo>
                    <a:pt x="178" y="1018"/>
                  </a:lnTo>
                  <a:lnTo>
                    <a:pt x="186" y="1010"/>
                  </a:lnTo>
                  <a:lnTo>
                    <a:pt x="190" y="1002"/>
                  </a:lnTo>
                  <a:lnTo>
                    <a:pt x="192" y="994"/>
                  </a:lnTo>
                  <a:lnTo>
                    <a:pt x="194" y="984"/>
                  </a:lnTo>
                  <a:lnTo>
                    <a:pt x="194" y="604"/>
                  </a:lnTo>
                  <a:lnTo>
                    <a:pt x="213" y="604"/>
                  </a:lnTo>
                  <a:lnTo>
                    <a:pt x="213" y="984"/>
                  </a:lnTo>
                  <a:lnTo>
                    <a:pt x="213" y="984"/>
                  </a:lnTo>
                  <a:lnTo>
                    <a:pt x="215" y="994"/>
                  </a:lnTo>
                  <a:lnTo>
                    <a:pt x="217" y="1002"/>
                  </a:lnTo>
                  <a:lnTo>
                    <a:pt x="223" y="1010"/>
                  </a:lnTo>
                  <a:lnTo>
                    <a:pt x="229" y="1018"/>
                  </a:lnTo>
                  <a:lnTo>
                    <a:pt x="229" y="1018"/>
                  </a:lnTo>
                  <a:lnTo>
                    <a:pt x="235" y="1024"/>
                  </a:lnTo>
                  <a:lnTo>
                    <a:pt x="245" y="1028"/>
                  </a:lnTo>
                  <a:lnTo>
                    <a:pt x="255" y="1032"/>
                  </a:lnTo>
                  <a:lnTo>
                    <a:pt x="265" y="1032"/>
                  </a:lnTo>
                  <a:lnTo>
                    <a:pt x="265" y="1032"/>
                  </a:lnTo>
                  <a:lnTo>
                    <a:pt x="275" y="1032"/>
                  </a:lnTo>
                  <a:lnTo>
                    <a:pt x="283" y="1028"/>
                  </a:lnTo>
                  <a:lnTo>
                    <a:pt x="291" y="1024"/>
                  </a:lnTo>
                  <a:lnTo>
                    <a:pt x="299" y="1018"/>
                  </a:lnTo>
                  <a:lnTo>
                    <a:pt x="299" y="1018"/>
                  </a:lnTo>
                  <a:lnTo>
                    <a:pt x="305" y="1010"/>
                  </a:lnTo>
                  <a:lnTo>
                    <a:pt x="309" y="1002"/>
                  </a:lnTo>
                  <a:lnTo>
                    <a:pt x="311" y="994"/>
                  </a:lnTo>
                  <a:lnTo>
                    <a:pt x="313" y="984"/>
                  </a:lnTo>
                  <a:lnTo>
                    <a:pt x="313" y="327"/>
                  </a:lnTo>
                  <a:lnTo>
                    <a:pt x="333" y="327"/>
                  </a:lnTo>
                  <a:lnTo>
                    <a:pt x="333" y="564"/>
                  </a:lnTo>
                  <a:lnTo>
                    <a:pt x="333" y="564"/>
                  </a:lnTo>
                  <a:lnTo>
                    <a:pt x="333" y="572"/>
                  </a:lnTo>
                  <a:lnTo>
                    <a:pt x="335" y="580"/>
                  </a:lnTo>
                  <a:lnTo>
                    <a:pt x="337" y="586"/>
                  </a:lnTo>
                  <a:lnTo>
                    <a:pt x="343" y="592"/>
                  </a:lnTo>
                  <a:lnTo>
                    <a:pt x="343" y="592"/>
                  </a:lnTo>
                  <a:lnTo>
                    <a:pt x="349" y="596"/>
                  </a:lnTo>
                  <a:lnTo>
                    <a:pt x="355" y="598"/>
                  </a:lnTo>
                  <a:lnTo>
                    <a:pt x="363" y="600"/>
                  </a:lnTo>
                  <a:lnTo>
                    <a:pt x="369" y="602"/>
                  </a:lnTo>
                  <a:lnTo>
                    <a:pt x="369" y="602"/>
                  </a:lnTo>
                  <a:lnTo>
                    <a:pt x="377" y="600"/>
                  </a:lnTo>
                  <a:lnTo>
                    <a:pt x="385" y="598"/>
                  </a:lnTo>
                  <a:lnTo>
                    <a:pt x="391" y="596"/>
                  </a:lnTo>
                  <a:lnTo>
                    <a:pt x="397" y="592"/>
                  </a:lnTo>
                  <a:lnTo>
                    <a:pt x="397" y="592"/>
                  </a:lnTo>
                  <a:lnTo>
                    <a:pt x="403" y="580"/>
                  </a:lnTo>
                  <a:lnTo>
                    <a:pt x="405" y="572"/>
                  </a:lnTo>
                  <a:lnTo>
                    <a:pt x="407" y="564"/>
                  </a:lnTo>
                  <a:lnTo>
                    <a:pt x="407" y="299"/>
                  </a:lnTo>
                  <a:lnTo>
                    <a:pt x="407" y="299"/>
                  </a:lnTo>
                  <a:lnTo>
                    <a:pt x="405" y="279"/>
                  </a:lnTo>
                  <a:lnTo>
                    <a:pt x="399" y="259"/>
                  </a:lnTo>
                  <a:lnTo>
                    <a:pt x="389" y="239"/>
                  </a:lnTo>
                  <a:lnTo>
                    <a:pt x="375" y="223"/>
                  </a:lnTo>
                  <a:lnTo>
                    <a:pt x="375" y="223"/>
                  </a:lnTo>
                  <a:lnTo>
                    <a:pt x="357" y="209"/>
                  </a:lnTo>
                  <a:lnTo>
                    <a:pt x="339" y="199"/>
                  </a:lnTo>
                  <a:lnTo>
                    <a:pt x="319" y="193"/>
                  </a:lnTo>
                  <a:lnTo>
                    <a:pt x="297" y="191"/>
                  </a:lnTo>
                  <a:lnTo>
                    <a:pt x="108" y="191"/>
                  </a:lnTo>
                  <a:close/>
                  <a:moveTo>
                    <a:pt x="204" y="169"/>
                  </a:moveTo>
                  <a:lnTo>
                    <a:pt x="204" y="169"/>
                  </a:lnTo>
                  <a:lnTo>
                    <a:pt x="219" y="167"/>
                  </a:lnTo>
                  <a:lnTo>
                    <a:pt x="235" y="163"/>
                  </a:lnTo>
                  <a:lnTo>
                    <a:pt x="249" y="155"/>
                  </a:lnTo>
                  <a:lnTo>
                    <a:pt x="263" y="145"/>
                  </a:lnTo>
                  <a:lnTo>
                    <a:pt x="263" y="145"/>
                  </a:lnTo>
                  <a:lnTo>
                    <a:pt x="273" y="131"/>
                  </a:lnTo>
                  <a:lnTo>
                    <a:pt x="281" y="118"/>
                  </a:lnTo>
                  <a:lnTo>
                    <a:pt x="287" y="10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68"/>
                  </a:lnTo>
                  <a:lnTo>
                    <a:pt x="281" y="52"/>
                  </a:lnTo>
                  <a:lnTo>
                    <a:pt x="273" y="38"/>
                  </a:lnTo>
                  <a:lnTo>
                    <a:pt x="263" y="24"/>
                  </a:lnTo>
                  <a:lnTo>
                    <a:pt x="263" y="24"/>
                  </a:lnTo>
                  <a:lnTo>
                    <a:pt x="249" y="14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6" y="0"/>
                  </a:lnTo>
                  <a:lnTo>
                    <a:pt x="170" y="6"/>
                  </a:lnTo>
                  <a:lnTo>
                    <a:pt x="156" y="1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32" y="38"/>
                  </a:lnTo>
                  <a:lnTo>
                    <a:pt x="126" y="52"/>
                  </a:lnTo>
                  <a:lnTo>
                    <a:pt x="120" y="68"/>
                  </a:lnTo>
                  <a:lnTo>
                    <a:pt x="120" y="84"/>
                  </a:lnTo>
                  <a:lnTo>
                    <a:pt x="120" y="84"/>
                  </a:lnTo>
                  <a:lnTo>
                    <a:pt x="120" y="102"/>
                  </a:lnTo>
                  <a:lnTo>
                    <a:pt x="126" y="118"/>
                  </a:lnTo>
                  <a:lnTo>
                    <a:pt x="132" y="131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56" y="155"/>
                  </a:lnTo>
                  <a:lnTo>
                    <a:pt x="170" y="163"/>
                  </a:lnTo>
                  <a:lnTo>
                    <a:pt x="186" y="167"/>
                  </a:lnTo>
                  <a:lnTo>
                    <a:pt x="204" y="169"/>
                  </a:lnTo>
                  <a:lnTo>
                    <a:pt x="204" y="1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2" name="Text Box 8"/>
            <p:cNvSpPr txBox="1">
              <a:spLocks noChangeArrowheads="1"/>
            </p:cNvSpPr>
            <p:nvPr/>
          </p:nvSpPr>
          <p:spPr bwMode="auto">
            <a:xfrm>
              <a:off x="7606383" y="3086690"/>
              <a:ext cx="2289253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조세의 정의와 부동산 정책에 반영되도록 하겠습니다</a:t>
              </a:r>
              <a:endParaRPr lang="ko-KR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8058687" y="3645024"/>
            <a:ext cx="3324798" cy="1029152"/>
            <a:chOff x="8058685" y="3539661"/>
            <a:chExt cx="1986066" cy="1029152"/>
          </a:xfrm>
        </p:grpSpPr>
        <p:sp>
          <p:nvSpPr>
            <p:cNvPr id="113" name="Freeform 5"/>
            <p:cNvSpPr>
              <a:spLocks noEditPoints="1"/>
            </p:cNvSpPr>
            <p:nvPr/>
          </p:nvSpPr>
          <p:spPr bwMode="auto">
            <a:xfrm>
              <a:off x="8058685" y="3596163"/>
              <a:ext cx="253823" cy="972650"/>
            </a:xfrm>
            <a:custGeom>
              <a:avLst/>
              <a:gdLst>
                <a:gd name="T0" fmla="*/ 88 w 407"/>
                <a:gd name="T1" fmla="*/ 193 h 1032"/>
                <a:gd name="T2" fmla="*/ 32 w 407"/>
                <a:gd name="T3" fmla="*/ 223 h 1032"/>
                <a:gd name="T4" fmla="*/ 8 w 407"/>
                <a:gd name="T5" fmla="*/ 259 h 1032"/>
                <a:gd name="T6" fmla="*/ 0 w 407"/>
                <a:gd name="T7" fmla="*/ 564 h 1032"/>
                <a:gd name="T8" fmla="*/ 2 w 407"/>
                <a:gd name="T9" fmla="*/ 580 h 1032"/>
                <a:gd name="T10" fmla="*/ 10 w 407"/>
                <a:gd name="T11" fmla="*/ 592 h 1032"/>
                <a:gd name="T12" fmla="*/ 28 w 407"/>
                <a:gd name="T13" fmla="*/ 600 h 1032"/>
                <a:gd name="T14" fmla="*/ 44 w 407"/>
                <a:gd name="T15" fmla="*/ 600 h 1032"/>
                <a:gd name="T16" fmla="*/ 64 w 407"/>
                <a:gd name="T17" fmla="*/ 592 h 1032"/>
                <a:gd name="T18" fmla="*/ 70 w 407"/>
                <a:gd name="T19" fmla="*/ 580 h 1032"/>
                <a:gd name="T20" fmla="*/ 74 w 407"/>
                <a:gd name="T21" fmla="*/ 327 h 1032"/>
                <a:gd name="T22" fmla="*/ 92 w 407"/>
                <a:gd name="T23" fmla="*/ 984 h 1032"/>
                <a:gd name="T24" fmla="*/ 102 w 407"/>
                <a:gd name="T25" fmla="*/ 1010 h 1032"/>
                <a:gd name="T26" fmla="*/ 116 w 407"/>
                <a:gd name="T27" fmla="*/ 1024 h 1032"/>
                <a:gd name="T28" fmla="*/ 144 w 407"/>
                <a:gd name="T29" fmla="*/ 1032 h 1032"/>
                <a:gd name="T30" fmla="*/ 164 w 407"/>
                <a:gd name="T31" fmla="*/ 1028 h 1032"/>
                <a:gd name="T32" fmla="*/ 178 w 407"/>
                <a:gd name="T33" fmla="*/ 1018 h 1032"/>
                <a:gd name="T34" fmla="*/ 192 w 407"/>
                <a:gd name="T35" fmla="*/ 994 h 1032"/>
                <a:gd name="T36" fmla="*/ 213 w 407"/>
                <a:gd name="T37" fmla="*/ 604 h 1032"/>
                <a:gd name="T38" fmla="*/ 215 w 407"/>
                <a:gd name="T39" fmla="*/ 994 h 1032"/>
                <a:gd name="T40" fmla="*/ 229 w 407"/>
                <a:gd name="T41" fmla="*/ 1018 h 1032"/>
                <a:gd name="T42" fmla="*/ 245 w 407"/>
                <a:gd name="T43" fmla="*/ 1028 h 1032"/>
                <a:gd name="T44" fmla="*/ 265 w 407"/>
                <a:gd name="T45" fmla="*/ 1032 h 1032"/>
                <a:gd name="T46" fmla="*/ 291 w 407"/>
                <a:gd name="T47" fmla="*/ 1024 h 1032"/>
                <a:gd name="T48" fmla="*/ 305 w 407"/>
                <a:gd name="T49" fmla="*/ 1010 h 1032"/>
                <a:gd name="T50" fmla="*/ 313 w 407"/>
                <a:gd name="T51" fmla="*/ 984 h 1032"/>
                <a:gd name="T52" fmla="*/ 333 w 407"/>
                <a:gd name="T53" fmla="*/ 564 h 1032"/>
                <a:gd name="T54" fmla="*/ 335 w 407"/>
                <a:gd name="T55" fmla="*/ 580 h 1032"/>
                <a:gd name="T56" fmla="*/ 343 w 407"/>
                <a:gd name="T57" fmla="*/ 592 h 1032"/>
                <a:gd name="T58" fmla="*/ 363 w 407"/>
                <a:gd name="T59" fmla="*/ 600 h 1032"/>
                <a:gd name="T60" fmla="*/ 377 w 407"/>
                <a:gd name="T61" fmla="*/ 600 h 1032"/>
                <a:gd name="T62" fmla="*/ 397 w 407"/>
                <a:gd name="T63" fmla="*/ 592 h 1032"/>
                <a:gd name="T64" fmla="*/ 405 w 407"/>
                <a:gd name="T65" fmla="*/ 572 h 1032"/>
                <a:gd name="T66" fmla="*/ 407 w 407"/>
                <a:gd name="T67" fmla="*/ 299 h 1032"/>
                <a:gd name="T68" fmla="*/ 389 w 407"/>
                <a:gd name="T69" fmla="*/ 239 h 1032"/>
                <a:gd name="T70" fmla="*/ 357 w 407"/>
                <a:gd name="T71" fmla="*/ 209 h 1032"/>
                <a:gd name="T72" fmla="*/ 297 w 407"/>
                <a:gd name="T73" fmla="*/ 191 h 1032"/>
                <a:gd name="T74" fmla="*/ 204 w 407"/>
                <a:gd name="T75" fmla="*/ 169 h 1032"/>
                <a:gd name="T76" fmla="*/ 249 w 407"/>
                <a:gd name="T77" fmla="*/ 155 h 1032"/>
                <a:gd name="T78" fmla="*/ 273 w 407"/>
                <a:gd name="T79" fmla="*/ 131 h 1032"/>
                <a:gd name="T80" fmla="*/ 287 w 407"/>
                <a:gd name="T81" fmla="*/ 84 h 1032"/>
                <a:gd name="T82" fmla="*/ 281 w 407"/>
                <a:gd name="T83" fmla="*/ 52 h 1032"/>
                <a:gd name="T84" fmla="*/ 263 w 407"/>
                <a:gd name="T85" fmla="*/ 24 h 1032"/>
                <a:gd name="T86" fmla="*/ 219 w 407"/>
                <a:gd name="T87" fmla="*/ 0 h 1032"/>
                <a:gd name="T88" fmla="*/ 186 w 407"/>
                <a:gd name="T89" fmla="*/ 0 h 1032"/>
                <a:gd name="T90" fmla="*/ 144 w 407"/>
                <a:gd name="T91" fmla="*/ 24 h 1032"/>
                <a:gd name="T92" fmla="*/ 126 w 407"/>
                <a:gd name="T93" fmla="*/ 52 h 1032"/>
                <a:gd name="T94" fmla="*/ 120 w 407"/>
                <a:gd name="T95" fmla="*/ 84 h 1032"/>
                <a:gd name="T96" fmla="*/ 132 w 407"/>
                <a:gd name="T97" fmla="*/ 131 h 1032"/>
                <a:gd name="T98" fmla="*/ 156 w 407"/>
                <a:gd name="T99" fmla="*/ 155 h 1032"/>
                <a:gd name="T100" fmla="*/ 204 w 407"/>
                <a:gd name="T101" fmla="*/ 169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07" h="1032">
                  <a:moveTo>
                    <a:pt x="108" y="191"/>
                  </a:moveTo>
                  <a:lnTo>
                    <a:pt x="108" y="191"/>
                  </a:lnTo>
                  <a:lnTo>
                    <a:pt x="88" y="193"/>
                  </a:lnTo>
                  <a:lnTo>
                    <a:pt x="68" y="199"/>
                  </a:lnTo>
                  <a:lnTo>
                    <a:pt x="48" y="209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18" y="239"/>
                  </a:lnTo>
                  <a:lnTo>
                    <a:pt x="8" y="259"/>
                  </a:lnTo>
                  <a:lnTo>
                    <a:pt x="2" y="279"/>
                  </a:lnTo>
                  <a:lnTo>
                    <a:pt x="0" y="299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72"/>
                  </a:lnTo>
                  <a:lnTo>
                    <a:pt x="2" y="580"/>
                  </a:lnTo>
                  <a:lnTo>
                    <a:pt x="6" y="586"/>
                  </a:lnTo>
                  <a:lnTo>
                    <a:pt x="10" y="592"/>
                  </a:lnTo>
                  <a:lnTo>
                    <a:pt x="10" y="592"/>
                  </a:lnTo>
                  <a:lnTo>
                    <a:pt x="16" y="596"/>
                  </a:lnTo>
                  <a:lnTo>
                    <a:pt x="22" y="598"/>
                  </a:lnTo>
                  <a:lnTo>
                    <a:pt x="28" y="600"/>
                  </a:lnTo>
                  <a:lnTo>
                    <a:pt x="36" y="602"/>
                  </a:lnTo>
                  <a:lnTo>
                    <a:pt x="36" y="602"/>
                  </a:lnTo>
                  <a:lnTo>
                    <a:pt x="44" y="600"/>
                  </a:lnTo>
                  <a:lnTo>
                    <a:pt x="52" y="598"/>
                  </a:lnTo>
                  <a:lnTo>
                    <a:pt x="58" y="596"/>
                  </a:lnTo>
                  <a:lnTo>
                    <a:pt x="64" y="592"/>
                  </a:lnTo>
                  <a:lnTo>
                    <a:pt x="64" y="592"/>
                  </a:lnTo>
                  <a:lnTo>
                    <a:pt x="68" y="586"/>
                  </a:lnTo>
                  <a:lnTo>
                    <a:pt x="70" y="580"/>
                  </a:lnTo>
                  <a:lnTo>
                    <a:pt x="72" y="572"/>
                  </a:lnTo>
                  <a:lnTo>
                    <a:pt x="74" y="564"/>
                  </a:lnTo>
                  <a:lnTo>
                    <a:pt x="74" y="327"/>
                  </a:lnTo>
                  <a:lnTo>
                    <a:pt x="92" y="327"/>
                  </a:lnTo>
                  <a:lnTo>
                    <a:pt x="92" y="984"/>
                  </a:lnTo>
                  <a:lnTo>
                    <a:pt x="92" y="984"/>
                  </a:lnTo>
                  <a:lnTo>
                    <a:pt x="94" y="994"/>
                  </a:lnTo>
                  <a:lnTo>
                    <a:pt x="96" y="1002"/>
                  </a:lnTo>
                  <a:lnTo>
                    <a:pt x="102" y="1010"/>
                  </a:lnTo>
                  <a:lnTo>
                    <a:pt x="108" y="1018"/>
                  </a:lnTo>
                  <a:lnTo>
                    <a:pt x="108" y="1018"/>
                  </a:lnTo>
                  <a:lnTo>
                    <a:pt x="116" y="1024"/>
                  </a:lnTo>
                  <a:lnTo>
                    <a:pt x="124" y="1028"/>
                  </a:lnTo>
                  <a:lnTo>
                    <a:pt x="134" y="1032"/>
                  </a:lnTo>
                  <a:lnTo>
                    <a:pt x="144" y="1032"/>
                  </a:lnTo>
                  <a:lnTo>
                    <a:pt x="144" y="1032"/>
                  </a:lnTo>
                  <a:lnTo>
                    <a:pt x="154" y="1032"/>
                  </a:lnTo>
                  <a:lnTo>
                    <a:pt x="164" y="1028"/>
                  </a:lnTo>
                  <a:lnTo>
                    <a:pt x="172" y="1024"/>
                  </a:lnTo>
                  <a:lnTo>
                    <a:pt x="178" y="1018"/>
                  </a:lnTo>
                  <a:lnTo>
                    <a:pt x="178" y="1018"/>
                  </a:lnTo>
                  <a:lnTo>
                    <a:pt x="186" y="1010"/>
                  </a:lnTo>
                  <a:lnTo>
                    <a:pt x="190" y="1002"/>
                  </a:lnTo>
                  <a:lnTo>
                    <a:pt x="192" y="994"/>
                  </a:lnTo>
                  <a:lnTo>
                    <a:pt x="194" y="984"/>
                  </a:lnTo>
                  <a:lnTo>
                    <a:pt x="194" y="604"/>
                  </a:lnTo>
                  <a:lnTo>
                    <a:pt x="213" y="604"/>
                  </a:lnTo>
                  <a:lnTo>
                    <a:pt x="213" y="984"/>
                  </a:lnTo>
                  <a:lnTo>
                    <a:pt x="213" y="984"/>
                  </a:lnTo>
                  <a:lnTo>
                    <a:pt x="215" y="994"/>
                  </a:lnTo>
                  <a:lnTo>
                    <a:pt x="217" y="1002"/>
                  </a:lnTo>
                  <a:lnTo>
                    <a:pt x="223" y="1010"/>
                  </a:lnTo>
                  <a:lnTo>
                    <a:pt x="229" y="1018"/>
                  </a:lnTo>
                  <a:lnTo>
                    <a:pt x="229" y="1018"/>
                  </a:lnTo>
                  <a:lnTo>
                    <a:pt x="235" y="1024"/>
                  </a:lnTo>
                  <a:lnTo>
                    <a:pt x="245" y="1028"/>
                  </a:lnTo>
                  <a:lnTo>
                    <a:pt x="255" y="1032"/>
                  </a:lnTo>
                  <a:lnTo>
                    <a:pt x="265" y="1032"/>
                  </a:lnTo>
                  <a:lnTo>
                    <a:pt x="265" y="1032"/>
                  </a:lnTo>
                  <a:lnTo>
                    <a:pt x="275" y="1032"/>
                  </a:lnTo>
                  <a:lnTo>
                    <a:pt x="283" y="1028"/>
                  </a:lnTo>
                  <a:lnTo>
                    <a:pt x="291" y="1024"/>
                  </a:lnTo>
                  <a:lnTo>
                    <a:pt x="299" y="1018"/>
                  </a:lnTo>
                  <a:lnTo>
                    <a:pt x="299" y="1018"/>
                  </a:lnTo>
                  <a:lnTo>
                    <a:pt x="305" y="1010"/>
                  </a:lnTo>
                  <a:lnTo>
                    <a:pt x="309" y="1002"/>
                  </a:lnTo>
                  <a:lnTo>
                    <a:pt x="311" y="994"/>
                  </a:lnTo>
                  <a:lnTo>
                    <a:pt x="313" y="984"/>
                  </a:lnTo>
                  <a:lnTo>
                    <a:pt x="313" y="327"/>
                  </a:lnTo>
                  <a:lnTo>
                    <a:pt x="333" y="327"/>
                  </a:lnTo>
                  <a:lnTo>
                    <a:pt x="333" y="564"/>
                  </a:lnTo>
                  <a:lnTo>
                    <a:pt x="333" y="564"/>
                  </a:lnTo>
                  <a:lnTo>
                    <a:pt x="333" y="572"/>
                  </a:lnTo>
                  <a:lnTo>
                    <a:pt x="335" y="580"/>
                  </a:lnTo>
                  <a:lnTo>
                    <a:pt x="337" y="586"/>
                  </a:lnTo>
                  <a:lnTo>
                    <a:pt x="343" y="592"/>
                  </a:lnTo>
                  <a:lnTo>
                    <a:pt x="343" y="592"/>
                  </a:lnTo>
                  <a:lnTo>
                    <a:pt x="349" y="596"/>
                  </a:lnTo>
                  <a:lnTo>
                    <a:pt x="355" y="598"/>
                  </a:lnTo>
                  <a:lnTo>
                    <a:pt x="363" y="600"/>
                  </a:lnTo>
                  <a:lnTo>
                    <a:pt x="369" y="602"/>
                  </a:lnTo>
                  <a:lnTo>
                    <a:pt x="369" y="602"/>
                  </a:lnTo>
                  <a:lnTo>
                    <a:pt x="377" y="600"/>
                  </a:lnTo>
                  <a:lnTo>
                    <a:pt x="385" y="598"/>
                  </a:lnTo>
                  <a:lnTo>
                    <a:pt x="391" y="596"/>
                  </a:lnTo>
                  <a:lnTo>
                    <a:pt x="397" y="592"/>
                  </a:lnTo>
                  <a:lnTo>
                    <a:pt x="397" y="592"/>
                  </a:lnTo>
                  <a:lnTo>
                    <a:pt x="403" y="580"/>
                  </a:lnTo>
                  <a:lnTo>
                    <a:pt x="405" y="572"/>
                  </a:lnTo>
                  <a:lnTo>
                    <a:pt x="407" y="564"/>
                  </a:lnTo>
                  <a:lnTo>
                    <a:pt x="407" y="299"/>
                  </a:lnTo>
                  <a:lnTo>
                    <a:pt x="407" y="299"/>
                  </a:lnTo>
                  <a:lnTo>
                    <a:pt x="405" y="279"/>
                  </a:lnTo>
                  <a:lnTo>
                    <a:pt x="399" y="259"/>
                  </a:lnTo>
                  <a:lnTo>
                    <a:pt x="389" y="239"/>
                  </a:lnTo>
                  <a:lnTo>
                    <a:pt x="375" y="223"/>
                  </a:lnTo>
                  <a:lnTo>
                    <a:pt x="375" y="223"/>
                  </a:lnTo>
                  <a:lnTo>
                    <a:pt x="357" y="209"/>
                  </a:lnTo>
                  <a:lnTo>
                    <a:pt x="339" y="199"/>
                  </a:lnTo>
                  <a:lnTo>
                    <a:pt x="319" y="193"/>
                  </a:lnTo>
                  <a:lnTo>
                    <a:pt x="297" y="191"/>
                  </a:lnTo>
                  <a:lnTo>
                    <a:pt x="108" y="191"/>
                  </a:lnTo>
                  <a:close/>
                  <a:moveTo>
                    <a:pt x="204" y="169"/>
                  </a:moveTo>
                  <a:lnTo>
                    <a:pt x="204" y="169"/>
                  </a:lnTo>
                  <a:lnTo>
                    <a:pt x="219" y="167"/>
                  </a:lnTo>
                  <a:lnTo>
                    <a:pt x="235" y="163"/>
                  </a:lnTo>
                  <a:lnTo>
                    <a:pt x="249" y="155"/>
                  </a:lnTo>
                  <a:lnTo>
                    <a:pt x="263" y="145"/>
                  </a:lnTo>
                  <a:lnTo>
                    <a:pt x="263" y="145"/>
                  </a:lnTo>
                  <a:lnTo>
                    <a:pt x="273" y="131"/>
                  </a:lnTo>
                  <a:lnTo>
                    <a:pt x="281" y="118"/>
                  </a:lnTo>
                  <a:lnTo>
                    <a:pt x="287" y="10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68"/>
                  </a:lnTo>
                  <a:lnTo>
                    <a:pt x="281" y="52"/>
                  </a:lnTo>
                  <a:lnTo>
                    <a:pt x="273" y="38"/>
                  </a:lnTo>
                  <a:lnTo>
                    <a:pt x="263" y="24"/>
                  </a:lnTo>
                  <a:lnTo>
                    <a:pt x="263" y="24"/>
                  </a:lnTo>
                  <a:lnTo>
                    <a:pt x="249" y="14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6" y="0"/>
                  </a:lnTo>
                  <a:lnTo>
                    <a:pt x="170" y="6"/>
                  </a:lnTo>
                  <a:lnTo>
                    <a:pt x="156" y="1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32" y="38"/>
                  </a:lnTo>
                  <a:lnTo>
                    <a:pt x="126" y="52"/>
                  </a:lnTo>
                  <a:lnTo>
                    <a:pt x="120" y="68"/>
                  </a:lnTo>
                  <a:lnTo>
                    <a:pt x="120" y="84"/>
                  </a:lnTo>
                  <a:lnTo>
                    <a:pt x="120" y="84"/>
                  </a:lnTo>
                  <a:lnTo>
                    <a:pt x="120" y="102"/>
                  </a:lnTo>
                  <a:lnTo>
                    <a:pt x="126" y="118"/>
                  </a:lnTo>
                  <a:lnTo>
                    <a:pt x="132" y="131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56" y="155"/>
                  </a:lnTo>
                  <a:lnTo>
                    <a:pt x="170" y="163"/>
                  </a:lnTo>
                  <a:lnTo>
                    <a:pt x="186" y="167"/>
                  </a:lnTo>
                  <a:lnTo>
                    <a:pt x="204" y="169"/>
                  </a:lnTo>
                  <a:lnTo>
                    <a:pt x="204" y="1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4" name="Text Box 8"/>
            <p:cNvSpPr txBox="1">
              <a:spLocks noChangeArrowheads="1"/>
            </p:cNvSpPr>
            <p:nvPr/>
          </p:nvSpPr>
          <p:spPr bwMode="auto">
            <a:xfrm>
              <a:off x="8434778" y="3539661"/>
              <a:ext cx="160997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200" dirty="0" err="1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쉬임</a:t>
              </a: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없는 변화와 혁신으로 미래를 여는 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창조 기업이 되겠습니다</a:t>
              </a:r>
              <a:endParaRPr lang="ko-KR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8919782" y="4112797"/>
            <a:ext cx="3296898" cy="972650"/>
            <a:chOff x="8919782" y="4007434"/>
            <a:chExt cx="3296898" cy="972650"/>
          </a:xfrm>
        </p:grpSpPr>
        <p:sp>
          <p:nvSpPr>
            <p:cNvPr id="115" name="Freeform 5"/>
            <p:cNvSpPr>
              <a:spLocks noEditPoints="1"/>
            </p:cNvSpPr>
            <p:nvPr/>
          </p:nvSpPr>
          <p:spPr bwMode="auto">
            <a:xfrm>
              <a:off x="8919782" y="4007434"/>
              <a:ext cx="383594" cy="972650"/>
            </a:xfrm>
            <a:custGeom>
              <a:avLst/>
              <a:gdLst>
                <a:gd name="T0" fmla="*/ 88 w 407"/>
                <a:gd name="T1" fmla="*/ 193 h 1032"/>
                <a:gd name="T2" fmla="*/ 32 w 407"/>
                <a:gd name="T3" fmla="*/ 223 h 1032"/>
                <a:gd name="T4" fmla="*/ 8 w 407"/>
                <a:gd name="T5" fmla="*/ 259 h 1032"/>
                <a:gd name="T6" fmla="*/ 0 w 407"/>
                <a:gd name="T7" fmla="*/ 564 h 1032"/>
                <a:gd name="T8" fmla="*/ 2 w 407"/>
                <a:gd name="T9" fmla="*/ 580 h 1032"/>
                <a:gd name="T10" fmla="*/ 10 w 407"/>
                <a:gd name="T11" fmla="*/ 592 h 1032"/>
                <a:gd name="T12" fmla="*/ 28 w 407"/>
                <a:gd name="T13" fmla="*/ 600 h 1032"/>
                <a:gd name="T14" fmla="*/ 44 w 407"/>
                <a:gd name="T15" fmla="*/ 600 h 1032"/>
                <a:gd name="T16" fmla="*/ 64 w 407"/>
                <a:gd name="T17" fmla="*/ 592 h 1032"/>
                <a:gd name="T18" fmla="*/ 70 w 407"/>
                <a:gd name="T19" fmla="*/ 580 h 1032"/>
                <a:gd name="T20" fmla="*/ 74 w 407"/>
                <a:gd name="T21" fmla="*/ 327 h 1032"/>
                <a:gd name="T22" fmla="*/ 92 w 407"/>
                <a:gd name="T23" fmla="*/ 984 h 1032"/>
                <a:gd name="T24" fmla="*/ 102 w 407"/>
                <a:gd name="T25" fmla="*/ 1010 h 1032"/>
                <a:gd name="T26" fmla="*/ 116 w 407"/>
                <a:gd name="T27" fmla="*/ 1024 h 1032"/>
                <a:gd name="T28" fmla="*/ 144 w 407"/>
                <a:gd name="T29" fmla="*/ 1032 h 1032"/>
                <a:gd name="T30" fmla="*/ 164 w 407"/>
                <a:gd name="T31" fmla="*/ 1028 h 1032"/>
                <a:gd name="T32" fmla="*/ 178 w 407"/>
                <a:gd name="T33" fmla="*/ 1018 h 1032"/>
                <a:gd name="T34" fmla="*/ 192 w 407"/>
                <a:gd name="T35" fmla="*/ 994 h 1032"/>
                <a:gd name="T36" fmla="*/ 213 w 407"/>
                <a:gd name="T37" fmla="*/ 604 h 1032"/>
                <a:gd name="T38" fmla="*/ 215 w 407"/>
                <a:gd name="T39" fmla="*/ 994 h 1032"/>
                <a:gd name="T40" fmla="*/ 229 w 407"/>
                <a:gd name="T41" fmla="*/ 1018 h 1032"/>
                <a:gd name="T42" fmla="*/ 245 w 407"/>
                <a:gd name="T43" fmla="*/ 1028 h 1032"/>
                <a:gd name="T44" fmla="*/ 265 w 407"/>
                <a:gd name="T45" fmla="*/ 1032 h 1032"/>
                <a:gd name="T46" fmla="*/ 291 w 407"/>
                <a:gd name="T47" fmla="*/ 1024 h 1032"/>
                <a:gd name="T48" fmla="*/ 305 w 407"/>
                <a:gd name="T49" fmla="*/ 1010 h 1032"/>
                <a:gd name="T50" fmla="*/ 313 w 407"/>
                <a:gd name="T51" fmla="*/ 984 h 1032"/>
                <a:gd name="T52" fmla="*/ 333 w 407"/>
                <a:gd name="T53" fmla="*/ 564 h 1032"/>
                <a:gd name="T54" fmla="*/ 335 w 407"/>
                <a:gd name="T55" fmla="*/ 580 h 1032"/>
                <a:gd name="T56" fmla="*/ 343 w 407"/>
                <a:gd name="T57" fmla="*/ 592 h 1032"/>
                <a:gd name="T58" fmla="*/ 363 w 407"/>
                <a:gd name="T59" fmla="*/ 600 h 1032"/>
                <a:gd name="T60" fmla="*/ 377 w 407"/>
                <a:gd name="T61" fmla="*/ 600 h 1032"/>
                <a:gd name="T62" fmla="*/ 397 w 407"/>
                <a:gd name="T63" fmla="*/ 592 h 1032"/>
                <a:gd name="T64" fmla="*/ 405 w 407"/>
                <a:gd name="T65" fmla="*/ 572 h 1032"/>
                <a:gd name="T66" fmla="*/ 407 w 407"/>
                <a:gd name="T67" fmla="*/ 299 h 1032"/>
                <a:gd name="T68" fmla="*/ 389 w 407"/>
                <a:gd name="T69" fmla="*/ 239 h 1032"/>
                <a:gd name="T70" fmla="*/ 357 w 407"/>
                <a:gd name="T71" fmla="*/ 209 h 1032"/>
                <a:gd name="T72" fmla="*/ 297 w 407"/>
                <a:gd name="T73" fmla="*/ 191 h 1032"/>
                <a:gd name="T74" fmla="*/ 204 w 407"/>
                <a:gd name="T75" fmla="*/ 169 h 1032"/>
                <a:gd name="T76" fmla="*/ 249 w 407"/>
                <a:gd name="T77" fmla="*/ 155 h 1032"/>
                <a:gd name="T78" fmla="*/ 273 w 407"/>
                <a:gd name="T79" fmla="*/ 131 h 1032"/>
                <a:gd name="T80" fmla="*/ 287 w 407"/>
                <a:gd name="T81" fmla="*/ 84 h 1032"/>
                <a:gd name="T82" fmla="*/ 281 w 407"/>
                <a:gd name="T83" fmla="*/ 52 h 1032"/>
                <a:gd name="T84" fmla="*/ 263 w 407"/>
                <a:gd name="T85" fmla="*/ 24 h 1032"/>
                <a:gd name="T86" fmla="*/ 219 w 407"/>
                <a:gd name="T87" fmla="*/ 0 h 1032"/>
                <a:gd name="T88" fmla="*/ 186 w 407"/>
                <a:gd name="T89" fmla="*/ 0 h 1032"/>
                <a:gd name="T90" fmla="*/ 144 w 407"/>
                <a:gd name="T91" fmla="*/ 24 h 1032"/>
                <a:gd name="T92" fmla="*/ 126 w 407"/>
                <a:gd name="T93" fmla="*/ 52 h 1032"/>
                <a:gd name="T94" fmla="*/ 120 w 407"/>
                <a:gd name="T95" fmla="*/ 84 h 1032"/>
                <a:gd name="T96" fmla="*/ 132 w 407"/>
                <a:gd name="T97" fmla="*/ 131 h 1032"/>
                <a:gd name="T98" fmla="*/ 156 w 407"/>
                <a:gd name="T99" fmla="*/ 155 h 1032"/>
                <a:gd name="T100" fmla="*/ 204 w 407"/>
                <a:gd name="T101" fmla="*/ 169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07" h="1032">
                  <a:moveTo>
                    <a:pt x="108" y="191"/>
                  </a:moveTo>
                  <a:lnTo>
                    <a:pt x="108" y="191"/>
                  </a:lnTo>
                  <a:lnTo>
                    <a:pt x="88" y="193"/>
                  </a:lnTo>
                  <a:lnTo>
                    <a:pt x="68" y="199"/>
                  </a:lnTo>
                  <a:lnTo>
                    <a:pt x="48" y="209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18" y="239"/>
                  </a:lnTo>
                  <a:lnTo>
                    <a:pt x="8" y="259"/>
                  </a:lnTo>
                  <a:lnTo>
                    <a:pt x="2" y="279"/>
                  </a:lnTo>
                  <a:lnTo>
                    <a:pt x="0" y="299"/>
                  </a:lnTo>
                  <a:lnTo>
                    <a:pt x="0" y="564"/>
                  </a:lnTo>
                  <a:lnTo>
                    <a:pt x="0" y="564"/>
                  </a:lnTo>
                  <a:lnTo>
                    <a:pt x="0" y="572"/>
                  </a:lnTo>
                  <a:lnTo>
                    <a:pt x="2" y="580"/>
                  </a:lnTo>
                  <a:lnTo>
                    <a:pt x="6" y="586"/>
                  </a:lnTo>
                  <a:lnTo>
                    <a:pt x="10" y="592"/>
                  </a:lnTo>
                  <a:lnTo>
                    <a:pt x="10" y="592"/>
                  </a:lnTo>
                  <a:lnTo>
                    <a:pt x="16" y="596"/>
                  </a:lnTo>
                  <a:lnTo>
                    <a:pt x="22" y="598"/>
                  </a:lnTo>
                  <a:lnTo>
                    <a:pt x="28" y="600"/>
                  </a:lnTo>
                  <a:lnTo>
                    <a:pt x="36" y="602"/>
                  </a:lnTo>
                  <a:lnTo>
                    <a:pt x="36" y="602"/>
                  </a:lnTo>
                  <a:lnTo>
                    <a:pt x="44" y="600"/>
                  </a:lnTo>
                  <a:lnTo>
                    <a:pt x="52" y="598"/>
                  </a:lnTo>
                  <a:lnTo>
                    <a:pt x="58" y="596"/>
                  </a:lnTo>
                  <a:lnTo>
                    <a:pt x="64" y="592"/>
                  </a:lnTo>
                  <a:lnTo>
                    <a:pt x="64" y="592"/>
                  </a:lnTo>
                  <a:lnTo>
                    <a:pt x="68" y="586"/>
                  </a:lnTo>
                  <a:lnTo>
                    <a:pt x="70" y="580"/>
                  </a:lnTo>
                  <a:lnTo>
                    <a:pt x="72" y="572"/>
                  </a:lnTo>
                  <a:lnTo>
                    <a:pt x="74" y="564"/>
                  </a:lnTo>
                  <a:lnTo>
                    <a:pt x="74" y="327"/>
                  </a:lnTo>
                  <a:lnTo>
                    <a:pt x="92" y="327"/>
                  </a:lnTo>
                  <a:lnTo>
                    <a:pt x="92" y="984"/>
                  </a:lnTo>
                  <a:lnTo>
                    <a:pt x="92" y="984"/>
                  </a:lnTo>
                  <a:lnTo>
                    <a:pt x="94" y="994"/>
                  </a:lnTo>
                  <a:lnTo>
                    <a:pt x="96" y="1002"/>
                  </a:lnTo>
                  <a:lnTo>
                    <a:pt x="102" y="1010"/>
                  </a:lnTo>
                  <a:lnTo>
                    <a:pt x="108" y="1018"/>
                  </a:lnTo>
                  <a:lnTo>
                    <a:pt x="108" y="1018"/>
                  </a:lnTo>
                  <a:lnTo>
                    <a:pt x="116" y="1024"/>
                  </a:lnTo>
                  <a:lnTo>
                    <a:pt x="124" y="1028"/>
                  </a:lnTo>
                  <a:lnTo>
                    <a:pt x="134" y="1032"/>
                  </a:lnTo>
                  <a:lnTo>
                    <a:pt x="144" y="1032"/>
                  </a:lnTo>
                  <a:lnTo>
                    <a:pt x="144" y="1032"/>
                  </a:lnTo>
                  <a:lnTo>
                    <a:pt x="154" y="1032"/>
                  </a:lnTo>
                  <a:lnTo>
                    <a:pt x="164" y="1028"/>
                  </a:lnTo>
                  <a:lnTo>
                    <a:pt x="172" y="1024"/>
                  </a:lnTo>
                  <a:lnTo>
                    <a:pt x="178" y="1018"/>
                  </a:lnTo>
                  <a:lnTo>
                    <a:pt x="178" y="1018"/>
                  </a:lnTo>
                  <a:lnTo>
                    <a:pt x="186" y="1010"/>
                  </a:lnTo>
                  <a:lnTo>
                    <a:pt x="190" y="1002"/>
                  </a:lnTo>
                  <a:lnTo>
                    <a:pt x="192" y="994"/>
                  </a:lnTo>
                  <a:lnTo>
                    <a:pt x="194" y="984"/>
                  </a:lnTo>
                  <a:lnTo>
                    <a:pt x="194" y="604"/>
                  </a:lnTo>
                  <a:lnTo>
                    <a:pt x="213" y="604"/>
                  </a:lnTo>
                  <a:lnTo>
                    <a:pt x="213" y="984"/>
                  </a:lnTo>
                  <a:lnTo>
                    <a:pt x="213" y="984"/>
                  </a:lnTo>
                  <a:lnTo>
                    <a:pt x="215" y="994"/>
                  </a:lnTo>
                  <a:lnTo>
                    <a:pt x="217" y="1002"/>
                  </a:lnTo>
                  <a:lnTo>
                    <a:pt x="223" y="1010"/>
                  </a:lnTo>
                  <a:lnTo>
                    <a:pt x="229" y="1018"/>
                  </a:lnTo>
                  <a:lnTo>
                    <a:pt x="229" y="1018"/>
                  </a:lnTo>
                  <a:lnTo>
                    <a:pt x="235" y="1024"/>
                  </a:lnTo>
                  <a:lnTo>
                    <a:pt x="245" y="1028"/>
                  </a:lnTo>
                  <a:lnTo>
                    <a:pt x="255" y="1032"/>
                  </a:lnTo>
                  <a:lnTo>
                    <a:pt x="265" y="1032"/>
                  </a:lnTo>
                  <a:lnTo>
                    <a:pt x="265" y="1032"/>
                  </a:lnTo>
                  <a:lnTo>
                    <a:pt x="275" y="1032"/>
                  </a:lnTo>
                  <a:lnTo>
                    <a:pt x="283" y="1028"/>
                  </a:lnTo>
                  <a:lnTo>
                    <a:pt x="291" y="1024"/>
                  </a:lnTo>
                  <a:lnTo>
                    <a:pt x="299" y="1018"/>
                  </a:lnTo>
                  <a:lnTo>
                    <a:pt x="299" y="1018"/>
                  </a:lnTo>
                  <a:lnTo>
                    <a:pt x="305" y="1010"/>
                  </a:lnTo>
                  <a:lnTo>
                    <a:pt x="309" y="1002"/>
                  </a:lnTo>
                  <a:lnTo>
                    <a:pt x="311" y="994"/>
                  </a:lnTo>
                  <a:lnTo>
                    <a:pt x="313" y="984"/>
                  </a:lnTo>
                  <a:lnTo>
                    <a:pt x="313" y="327"/>
                  </a:lnTo>
                  <a:lnTo>
                    <a:pt x="333" y="327"/>
                  </a:lnTo>
                  <a:lnTo>
                    <a:pt x="333" y="564"/>
                  </a:lnTo>
                  <a:lnTo>
                    <a:pt x="333" y="564"/>
                  </a:lnTo>
                  <a:lnTo>
                    <a:pt x="333" y="572"/>
                  </a:lnTo>
                  <a:lnTo>
                    <a:pt x="335" y="580"/>
                  </a:lnTo>
                  <a:lnTo>
                    <a:pt x="337" y="586"/>
                  </a:lnTo>
                  <a:lnTo>
                    <a:pt x="343" y="592"/>
                  </a:lnTo>
                  <a:lnTo>
                    <a:pt x="343" y="592"/>
                  </a:lnTo>
                  <a:lnTo>
                    <a:pt x="349" y="596"/>
                  </a:lnTo>
                  <a:lnTo>
                    <a:pt x="355" y="598"/>
                  </a:lnTo>
                  <a:lnTo>
                    <a:pt x="363" y="600"/>
                  </a:lnTo>
                  <a:lnTo>
                    <a:pt x="369" y="602"/>
                  </a:lnTo>
                  <a:lnTo>
                    <a:pt x="369" y="602"/>
                  </a:lnTo>
                  <a:lnTo>
                    <a:pt x="377" y="600"/>
                  </a:lnTo>
                  <a:lnTo>
                    <a:pt x="385" y="598"/>
                  </a:lnTo>
                  <a:lnTo>
                    <a:pt x="391" y="596"/>
                  </a:lnTo>
                  <a:lnTo>
                    <a:pt x="397" y="592"/>
                  </a:lnTo>
                  <a:lnTo>
                    <a:pt x="397" y="592"/>
                  </a:lnTo>
                  <a:lnTo>
                    <a:pt x="403" y="580"/>
                  </a:lnTo>
                  <a:lnTo>
                    <a:pt x="405" y="572"/>
                  </a:lnTo>
                  <a:lnTo>
                    <a:pt x="407" y="564"/>
                  </a:lnTo>
                  <a:lnTo>
                    <a:pt x="407" y="299"/>
                  </a:lnTo>
                  <a:lnTo>
                    <a:pt x="407" y="299"/>
                  </a:lnTo>
                  <a:lnTo>
                    <a:pt x="405" y="279"/>
                  </a:lnTo>
                  <a:lnTo>
                    <a:pt x="399" y="259"/>
                  </a:lnTo>
                  <a:lnTo>
                    <a:pt x="389" y="239"/>
                  </a:lnTo>
                  <a:lnTo>
                    <a:pt x="375" y="223"/>
                  </a:lnTo>
                  <a:lnTo>
                    <a:pt x="375" y="223"/>
                  </a:lnTo>
                  <a:lnTo>
                    <a:pt x="357" y="209"/>
                  </a:lnTo>
                  <a:lnTo>
                    <a:pt x="339" y="199"/>
                  </a:lnTo>
                  <a:lnTo>
                    <a:pt x="319" y="193"/>
                  </a:lnTo>
                  <a:lnTo>
                    <a:pt x="297" y="191"/>
                  </a:lnTo>
                  <a:lnTo>
                    <a:pt x="108" y="191"/>
                  </a:lnTo>
                  <a:close/>
                  <a:moveTo>
                    <a:pt x="204" y="169"/>
                  </a:moveTo>
                  <a:lnTo>
                    <a:pt x="204" y="169"/>
                  </a:lnTo>
                  <a:lnTo>
                    <a:pt x="219" y="167"/>
                  </a:lnTo>
                  <a:lnTo>
                    <a:pt x="235" y="163"/>
                  </a:lnTo>
                  <a:lnTo>
                    <a:pt x="249" y="155"/>
                  </a:lnTo>
                  <a:lnTo>
                    <a:pt x="263" y="145"/>
                  </a:lnTo>
                  <a:lnTo>
                    <a:pt x="263" y="145"/>
                  </a:lnTo>
                  <a:lnTo>
                    <a:pt x="273" y="131"/>
                  </a:lnTo>
                  <a:lnTo>
                    <a:pt x="281" y="118"/>
                  </a:lnTo>
                  <a:lnTo>
                    <a:pt x="287" y="10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68"/>
                  </a:lnTo>
                  <a:lnTo>
                    <a:pt x="281" y="52"/>
                  </a:lnTo>
                  <a:lnTo>
                    <a:pt x="273" y="38"/>
                  </a:lnTo>
                  <a:lnTo>
                    <a:pt x="263" y="24"/>
                  </a:lnTo>
                  <a:lnTo>
                    <a:pt x="263" y="24"/>
                  </a:lnTo>
                  <a:lnTo>
                    <a:pt x="249" y="14"/>
                  </a:lnTo>
                  <a:lnTo>
                    <a:pt x="235" y="6"/>
                  </a:lnTo>
                  <a:lnTo>
                    <a:pt x="219" y="0"/>
                  </a:lnTo>
                  <a:lnTo>
                    <a:pt x="204" y="0"/>
                  </a:lnTo>
                  <a:lnTo>
                    <a:pt x="204" y="0"/>
                  </a:lnTo>
                  <a:lnTo>
                    <a:pt x="186" y="0"/>
                  </a:lnTo>
                  <a:lnTo>
                    <a:pt x="170" y="6"/>
                  </a:lnTo>
                  <a:lnTo>
                    <a:pt x="156" y="1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32" y="38"/>
                  </a:lnTo>
                  <a:lnTo>
                    <a:pt x="126" y="52"/>
                  </a:lnTo>
                  <a:lnTo>
                    <a:pt x="120" y="68"/>
                  </a:lnTo>
                  <a:lnTo>
                    <a:pt x="120" y="84"/>
                  </a:lnTo>
                  <a:lnTo>
                    <a:pt x="120" y="84"/>
                  </a:lnTo>
                  <a:lnTo>
                    <a:pt x="120" y="102"/>
                  </a:lnTo>
                  <a:lnTo>
                    <a:pt x="126" y="118"/>
                  </a:lnTo>
                  <a:lnTo>
                    <a:pt x="132" y="131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56" y="155"/>
                  </a:lnTo>
                  <a:lnTo>
                    <a:pt x="170" y="163"/>
                  </a:lnTo>
                  <a:lnTo>
                    <a:pt x="186" y="167"/>
                  </a:lnTo>
                  <a:lnTo>
                    <a:pt x="204" y="169"/>
                  </a:lnTo>
                  <a:lnTo>
                    <a:pt x="204" y="1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6" name="Text Box 8"/>
            <p:cNvSpPr txBox="1">
              <a:spLocks noChangeArrowheads="1"/>
            </p:cNvSpPr>
            <p:nvPr/>
          </p:nvSpPr>
          <p:spPr bwMode="auto">
            <a:xfrm>
              <a:off x="9407102" y="4086108"/>
              <a:ext cx="280957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나무처럼 소리 없이 </a:t>
              </a:r>
              <a:endPara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l">
                <a:defRPr/>
              </a:pPr>
              <a:r>
                <a:rPr lang="ko-KR" altLang="en-US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조용히 성장하겠습니다</a:t>
              </a:r>
              <a:r>
                <a:rPr lang="en-US" altLang="ko-KR" sz="12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lang="ko-KR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17" name="그룹 116"/>
          <p:cNvGrpSpPr/>
          <p:nvPr/>
        </p:nvGrpSpPr>
        <p:grpSpPr>
          <a:xfrm>
            <a:off x="3029363" y="3216725"/>
            <a:ext cx="5860598" cy="3225899"/>
            <a:chOff x="2714625" y="3219450"/>
            <a:chExt cx="4343400" cy="2390775"/>
          </a:xfrm>
        </p:grpSpPr>
        <p:sp>
          <p:nvSpPr>
            <p:cNvPr id="125" name="자유형 124"/>
            <p:cNvSpPr/>
            <p:nvPr/>
          </p:nvSpPr>
          <p:spPr>
            <a:xfrm>
              <a:off x="2714625" y="4857750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6" name="자유형 125"/>
            <p:cNvSpPr/>
            <p:nvPr/>
          </p:nvSpPr>
          <p:spPr>
            <a:xfrm>
              <a:off x="3009900" y="4276725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7" name="자유형 126"/>
            <p:cNvSpPr/>
            <p:nvPr/>
          </p:nvSpPr>
          <p:spPr>
            <a:xfrm>
              <a:off x="4714875" y="5314950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8" name="자유형 127"/>
            <p:cNvSpPr/>
            <p:nvPr/>
          </p:nvSpPr>
          <p:spPr>
            <a:xfrm>
              <a:off x="3609975" y="3219450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9" name="자유형 128"/>
            <p:cNvSpPr/>
            <p:nvPr/>
          </p:nvSpPr>
          <p:spPr>
            <a:xfrm>
              <a:off x="4191000" y="3533775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0" name="자유형 129"/>
            <p:cNvSpPr/>
            <p:nvPr/>
          </p:nvSpPr>
          <p:spPr>
            <a:xfrm>
              <a:off x="5095875" y="4048125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1" name="자유형 130"/>
            <p:cNvSpPr/>
            <p:nvPr/>
          </p:nvSpPr>
          <p:spPr>
            <a:xfrm>
              <a:off x="5650231" y="4295775"/>
              <a:ext cx="792000" cy="320040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2" name="자유형 131"/>
            <p:cNvSpPr/>
            <p:nvPr/>
          </p:nvSpPr>
          <p:spPr>
            <a:xfrm>
              <a:off x="6305550" y="4610100"/>
              <a:ext cx="752475" cy="295275"/>
            </a:xfrm>
            <a:custGeom>
              <a:avLst/>
              <a:gdLst>
                <a:gd name="connsiteX0" fmla="*/ 0 w 752475"/>
                <a:gd name="connsiteY0" fmla="*/ 295275 h 295275"/>
                <a:gd name="connsiteX1" fmla="*/ 752475 w 752475"/>
                <a:gd name="connsiteY1" fmla="*/ 0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52475" h="295275">
                  <a:moveTo>
                    <a:pt x="0" y="295275"/>
                  </a:moveTo>
                  <a:lnTo>
                    <a:pt x="752475" y="0"/>
                  </a:lnTo>
                </a:path>
              </a:pathLst>
            </a:cu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133" name="직선 연결선 132"/>
            <p:cNvCxnSpPr>
              <a:stCxn id="128" idx="0"/>
            </p:cNvCxnSpPr>
            <p:nvPr/>
          </p:nvCxnSpPr>
          <p:spPr>
            <a:xfrm>
              <a:off x="3609975" y="3514725"/>
              <a:ext cx="673993" cy="274315"/>
            </a:xfrm>
            <a:prstGeom prst="lin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4" name="직선 연결선 133"/>
            <p:cNvCxnSpPr>
              <a:endCxn id="132" idx="0"/>
            </p:cNvCxnSpPr>
            <p:nvPr/>
          </p:nvCxnSpPr>
          <p:spPr>
            <a:xfrm>
              <a:off x="5057775" y="4362450"/>
              <a:ext cx="1247775" cy="542925"/>
            </a:xfrm>
            <a:prstGeom prst="lin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5" name="직선 연결선 134"/>
            <p:cNvCxnSpPr>
              <a:endCxn id="127" idx="0"/>
            </p:cNvCxnSpPr>
            <p:nvPr/>
          </p:nvCxnSpPr>
          <p:spPr>
            <a:xfrm>
              <a:off x="3009900" y="4581525"/>
              <a:ext cx="1704975" cy="1028700"/>
            </a:xfrm>
            <a:prstGeom prst="lin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8" name="Freeform 5"/>
          <p:cNvSpPr>
            <a:spLocks noEditPoints="1"/>
          </p:cNvSpPr>
          <p:nvPr/>
        </p:nvSpPr>
        <p:spPr bwMode="auto">
          <a:xfrm>
            <a:off x="6991370" y="4956891"/>
            <a:ext cx="586142" cy="1486235"/>
          </a:xfrm>
          <a:custGeom>
            <a:avLst/>
            <a:gdLst>
              <a:gd name="T0" fmla="*/ 88 w 407"/>
              <a:gd name="T1" fmla="*/ 193 h 1032"/>
              <a:gd name="T2" fmla="*/ 32 w 407"/>
              <a:gd name="T3" fmla="*/ 223 h 1032"/>
              <a:gd name="T4" fmla="*/ 8 w 407"/>
              <a:gd name="T5" fmla="*/ 259 h 1032"/>
              <a:gd name="T6" fmla="*/ 0 w 407"/>
              <a:gd name="T7" fmla="*/ 564 h 1032"/>
              <a:gd name="T8" fmla="*/ 2 w 407"/>
              <a:gd name="T9" fmla="*/ 580 h 1032"/>
              <a:gd name="T10" fmla="*/ 10 w 407"/>
              <a:gd name="T11" fmla="*/ 592 h 1032"/>
              <a:gd name="T12" fmla="*/ 28 w 407"/>
              <a:gd name="T13" fmla="*/ 600 h 1032"/>
              <a:gd name="T14" fmla="*/ 44 w 407"/>
              <a:gd name="T15" fmla="*/ 600 h 1032"/>
              <a:gd name="T16" fmla="*/ 64 w 407"/>
              <a:gd name="T17" fmla="*/ 592 h 1032"/>
              <a:gd name="T18" fmla="*/ 70 w 407"/>
              <a:gd name="T19" fmla="*/ 580 h 1032"/>
              <a:gd name="T20" fmla="*/ 74 w 407"/>
              <a:gd name="T21" fmla="*/ 327 h 1032"/>
              <a:gd name="T22" fmla="*/ 92 w 407"/>
              <a:gd name="T23" fmla="*/ 984 h 1032"/>
              <a:gd name="T24" fmla="*/ 102 w 407"/>
              <a:gd name="T25" fmla="*/ 1010 h 1032"/>
              <a:gd name="T26" fmla="*/ 116 w 407"/>
              <a:gd name="T27" fmla="*/ 1024 h 1032"/>
              <a:gd name="T28" fmla="*/ 144 w 407"/>
              <a:gd name="T29" fmla="*/ 1032 h 1032"/>
              <a:gd name="T30" fmla="*/ 164 w 407"/>
              <a:gd name="T31" fmla="*/ 1028 h 1032"/>
              <a:gd name="T32" fmla="*/ 178 w 407"/>
              <a:gd name="T33" fmla="*/ 1018 h 1032"/>
              <a:gd name="T34" fmla="*/ 192 w 407"/>
              <a:gd name="T35" fmla="*/ 994 h 1032"/>
              <a:gd name="T36" fmla="*/ 213 w 407"/>
              <a:gd name="T37" fmla="*/ 604 h 1032"/>
              <a:gd name="T38" fmla="*/ 215 w 407"/>
              <a:gd name="T39" fmla="*/ 994 h 1032"/>
              <a:gd name="T40" fmla="*/ 229 w 407"/>
              <a:gd name="T41" fmla="*/ 1018 h 1032"/>
              <a:gd name="T42" fmla="*/ 245 w 407"/>
              <a:gd name="T43" fmla="*/ 1028 h 1032"/>
              <a:gd name="T44" fmla="*/ 265 w 407"/>
              <a:gd name="T45" fmla="*/ 1032 h 1032"/>
              <a:gd name="T46" fmla="*/ 291 w 407"/>
              <a:gd name="T47" fmla="*/ 1024 h 1032"/>
              <a:gd name="T48" fmla="*/ 305 w 407"/>
              <a:gd name="T49" fmla="*/ 1010 h 1032"/>
              <a:gd name="T50" fmla="*/ 313 w 407"/>
              <a:gd name="T51" fmla="*/ 984 h 1032"/>
              <a:gd name="T52" fmla="*/ 333 w 407"/>
              <a:gd name="T53" fmla="*/ 564 h 1032"/>
              <a:gd name="T54" fmla="*/ 335 w 407"/>
              <a:gd name="T55" fmla="*/ 580 h 1032"/>
              <a:gd name="T56" fmla="*/ 343 w 407"/>
              <a:gd name="T57" fmla="*/ 592 h 1032"/>
              <a:gd name="T58" fmla="*/ 363 w 407"/>
              <a:gd name="T59" fmla="*/ 600 h 1032"/>
              <a:gd name="T60" fmla="*/ 377 w 407"/>
              <a:gd name="T61" fmla="*/ 600 h 1032"/>
              <a:gd name="T62" fmla="*/ 397 w 407"/>
              <a:gd name="T63" fmla="*/ 592 h 1032"/>
              <a:gd name="T64" fmla="*/ 405 w 407"/>
              <a:gd name="T65" fmla="*/ 572 h 1032"/>
              <a:gd name="T66" fmla="*/ 407 w 407"/>
              <a:gd name="T67" fmla="*/ 299 h 1032"/>
              <a:gd name="T68" fmla="*/ 389 w 407"/>
              <a:gd name="T69" fmla="*/ 239 h 1032"/>
              <a:gd name="T70" fmla="*/ 357 w 407"/>
              <a:gd name="T71" fmla="*/ 209 h 1032"/>
              <a:gd name="T72" fmla="*/ 297 w 407"/>
              <a:gd name="T73" fmla="*/ 191 h 1032"/>
              <a:gd name="T74" fmla="*/ 204 w 407"/>
              <a:gd name="T75" fmla="*/ 169 h 1032"/>
              <a:gd name="T76" fmla="*/ 249 w 407"/>
              <a:gd name="T77" fmla="*/ 155 h 1032"/>
              <a:gd name="T78" fmla="*/ 273 w 407"/>
              <a:gd name="T79" fmla="*/ 131 h 1032"/>
              <a:gd name="T80" fmla="*/ 287 w 407"/>
              <a:gd name="T81" fmla="*/ 84 h 1032"/>
              <a:gd name="T82" fmla="*/ 281 w 407"/>
              <a:gd name="T83" fmla="*/ 52 h 1032"/>
              <a:gd name="T84" fmla="*/ 263 w 407"/>
              <a:gd name="T85" fmla="*/ 24 h 1032"/>
              <a:gd name="T86" fmla="*/ 219 w 407"/>
              <a:gd name="T87" fmla="*/ 0 h 1032"/>
              <a:gd name="T88" fmla="*/ 186 w 407"/>
              <a:gd name="T89" fmla="*/ 0 h 1032"/>
              <a:gd name="T90" fmla="*/ 144 w 407"/>
              <a:gd name="T91" fmla="*/ 24 h 1032"/>
              <a:gd name="T92" fmla="*/ 126 w 407"/>
              <a:gd name="T93" fmla="*/ 52 h 1032"/>
              <a:gd name="T94" fmla="*/ 120 w 407"/>
              <a:gd name="T95" fmla="*/ 84 h 1032"/>
              <a:gd name="T96" fmla="*/ 132 w 407"/>
              <a:gd name="T97" fmla="*/ 131 h 1032"/>
              <a:gd name="T98" fmla="*/ 156 w 407"/>
              <a:gd name="T99" fmla="*/ 155 h 1032"/>
              <a:gd name="T100" fmla="*/ 204 w 407"/>
              <a:gd name="T101" fmla="*/ 169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07" h="1032">
                <a:moveTo>
                  <a:pt x="108" y="191"/>
                </a:moveTo>
                <a:lnTo>
                  <a:pt x="108" y="191"/>
                </a:lnTo>
                <a:lnTo>
                  <a:pt x="88" y="193"/>
                </a:lnTo>
                <a:lnTo>
                  <a:pt x="68" y="199"/>
                </a:lnTo>
                <a:lnTo>
                  <a:pt x="48" y="209"/>
                </a:lnTo>
                <a:lnTo>
                  <a:pt x="32" y="223"/>
                </a:lnTo>
                <a:lnTo>
                  <a:pt x="32" y="223"/>
                </a:lnTo>
                <a:lnTo>
                  <a:pt x="18" y="239"/>
                </a:lnTo>
                <a:lnTo>
                  <a:pt x="8" y="259"/>
                </a:lnTo>
                <a:lnTo>
                  <a:pt x="2" y="279"/>
                </a:lnTo>
                <a:lnTo>
                  <a:pt x="0" y="299"/>
                </a:lnTo>
                <a:lnTo>
                  <a:pt x="0" y="564"/>
                </a:lnTo>
                <a:lnTo>
                  <a:pt x="0" y="564"/>
                </a:lnTo>
                <a:lnTo>
                  <a:pt x="0" y="572"/>
                </a:lnTo>
                <a:lnTo>
                  <a:pt x="2" y="580"/>
                </a:lnTo>
                <a:lnTo>
                  <a:pt x="6" y="586"/>
                </a:lnTo>
                <a:lnTo>
                  <a:pt x="10" y="592"/>
                </a:lnTo>
                <a:lnTo>
                  <a:pt x="10" y="592"/>
                </a:lnTo>
                <a:lnTo>
                  <a:pt x="16" y="596"/>
                </a:lnTo>
                <a:lnTo>
                  <a:pt x="22" y="598"/>
                </a:lnTo>
                <a:lnTo>
                  <a:pt x="28" y="600"/>
                </a:lnTo>
                <a:lnTo>
                  <a:pt x="36" y="602"/>
                </a:lnTo>
                <a:lnTo>
                  <a:pt x="36" y="602"/>
                </a:lnTo>
                <a:lnTo>
                  <a:pt x="44" y="600"/>
                </a:lnTo>
                <a:lnTo>
                  <a:pt x="52" y="598"/>
                </a:lnTo>
                <a:lnTo>
                  <a:pt x="58" y="596"/>
                </a:lnTo>
                <a:lnTo>
                  <a:pt x="64" y="592"/>
                </a:lnTo>
                <a:lnTo>
                  <a:pt x="64" y="592"/>
                </a:lnTo>
                <a:lnTo>
                  <a:pt x="68" y="586"/>
                </a:lnTo>
                <a:lnTo>
                  <a:pt x="70" y="580"/>
                </a:lnTo>
                <a:lnTo>
                  <a:pt x="72" y="572"/>
                </a:lnTo>
                <a:lnTo>
                  <a:pt x="74" y="564"/>
                </a:lnTo>
                <a:lnTo>
                  <a:pt x="74" y="327"/>
                </a:lnTo>
                <a:lnTo>
                  <a:pt x="92" y="327"/>
                </a:lnTo>
                <a:lnTo>
                  <a:pt x="92" y="984"/>
                </a:lnTo>
                <a:lnTo>
                  <a:pt x="92" y="984"/>
                </a:lnTo>
                <a:lnTo>
                  <a:pt x="94" y="994"/>
                </a:lnTo>
                <a:lnTo>
                  <a:pt x="96" y="1002"/>
                </a:lnTo>
                <a:lnTo>
                  <a:pt x="102" y="1010"/>
                </a:lnTo>
                <a:lnTo>
                  <a:pt x="108" y="1018"/>
                </a:lnTo>
                <a:lnTo>
                  <a:pt x="108" y="1018"/>
                </a:lnTo>
                <a:lnTo>
                  <a:pt x="116" y="1024"/>
                </a:lnTo>
                <a:lnTo>
                  <a:pt x="124" y="1028"/>
                </a:lnTo>
                <a:lnTo>
                  <a:pt x="134" y="1032"/>
                </a:lnTo>
                <a:lnTo>
                  <a:pt x="144" y="1032"/>
                </a:lnTo>
                <a:lnTo>
                  <a:pt x="144" y="1032"/>
                </a:lnTo>
                <a:lnTo>
                  <a:pt x="154" y="1032"/>
                </a:lnTo>
                <a:lnTo>
                  <a:pt x="164" y="1028"/>
                </a:lnTo>
                <a:lnTo>
                  <a:pt x="172" y="1024"/>
                </a:lnTo>
                <a:lnTo>
                  <a:pt x="178" y="1018"/>
                </a:lnTo>
                <a:lnTo>
                  <a:pt x="178" y="1018"/>
                </a:lnTo>
                <a:lnTo>
                  <a:pt x="186" y="1010"/>
                </a:lnTo>
                <a:lnTo>
                  <a:pt x="190" y="1002"/>
                </a:lnTo>
                <a:lnTo>
                  <a:pt x="192" y="994"/>
                </a:lnTo>
                <a:lnTo>
                  <a:pt x="194" y="984"/>
                </a:lnTo>
                <a:lnTo>
                  <a:pt x="194" y="604"/>
                </a:lnTo>
                <a:lnTo>
                  <a:pt x="213" y="604"/>
                </a:lnTo>
                <a:lnTo>
                  <a:pt x="213" y="984"/>
                </a:lnTo>
                <a:lnTo>
                  <a:pt x="213" y="984"/>
                </a:lnTo>
                <a:lnTo>
                  <a:pt x="215" y="994"/>
                </a:lnTo>
                <a:lnTo>
                  <a:pt x="217" y="1002"/>
                </a:lnTo>
                <a:lnTo>
                  <a:pt x="223" y="1010"/>
                </a:lnTo>
                <a:lnTo>
                  <a:pt x="229" y="1018"/>
                </a:lnTo>
                <a:lnTo>
                  <a:pt x="229" y="1018"/>
                </a:lnTo>
                <a:lnTo>
                  <a:pt x="235" y="1024"/>
                </a:lnTo>
                <a:lnTo>
                  <a:pt x="245" y="1028"/>
                </a:lnTo>
                <a:lnTo>
                  <a:pt x="255" y="1032"/>
                </a:lnTo>
                <a:lnTo>
                  <a:pt x="265" y="1032"/>
                </a:lnTo>
                <a:lnTo>
                  <a:pt x="265" y="1032"/>
                </a:lnTo>
                <a:lnTo>
                  <a:pt x="275" y="1032"/>
                </a:lnTo>
                <a:lnTo>
                  <a:pt x="283" y="1028"/>
                </a:lnTo>
                <a:lnTo>
                  <a:pt x="291" y="1024"/>
                </a:lnTo>
                <a:lnTo>
                  <a:pt x="299" y="1018"/>
                </a:lnTo>
                <a:lnTo>
                  <a:pt x="299" y="1018"/>
                </a:lnTo>
                <a:lnTo>
                  <a:pt x="305" y="1010"/>
                </a:lnTo>
                <a:lnTo>
                  <a:pt x="309" y="1002"/>
                </a:lnTo>
                <a:lnTo>
                  <a:pt x="311" y="994"/>
                </a:lnTo>
                <a:lnTo>
                  <a:pt x="313" y="984"/>
                </a:lnTo>
                <a:lnTo>
                  <a:pt x="313" y="327"/>
                </a:lnTo>
                <a:lnTo>
                  <a:pt x="333" y="327"/>
                </a:lnTo>
                <a:lnTo>
                  <a:pt x="333" y="564"/>
                </a:lnTo>
                <a:lnTo>
                  <a:pt x="333" y="564"/>
                </a:lnTo>
                <a:lnTo>
                  <a:pt x="333" y="572"/>
                </a:lnTo>
                <a:lnTo>
                  <a:pt x="335" y="580"/>
                </a:lnTo>
                <a:lnTo>
                  <a:pt x="337" y="586"/>
                </a:lnTo>
                <a:lnTo>
                  <a:pt x="343" y="592"/>
                </a:lnTo>
                <a:lnTo>
                  <a:pt x="343" y="592"/>
                </a:lnTo>
                <a:lnTo>
                  <a:pt x="349" y="596"/>
                </a:lnTo>
                <a:lnTo>
                  <a:pt x="355" y="598"/>
                </a:lnTo>
                <a:lnTo>
                  <a:pt x="363" y="600"/>
                </a:lnTo>
                <a:lnTo>
                  <a:pt x="369" y="602"/>
                </a:lnTo>
                <a:lnTo>
                  <a:pt x="369" y="602"/>
                </a:lnTo>
                <a:lnTo>
                  <a:pt x="377" y="600"/>
                </a:lnTo>
                <a:lnTo>
                  <a:pt x="385" y="598"/>
                </a:lnTo>
                <a:lnTo>
                  <a:pt x="391" y="596"/>
                </a:lnTo>
                <a:lnTo>
                  <a:pt x="397" y="592"/>
                </a:lnTo>
                <a:lnTo>
                  <a:pt x="397" y="592"/>
                </a:lnTo>
                <a:lnTo>
                  <a:pt x="403" y="580"/>
                </a:lnTo>
                <a:lnTo>
                  <a:pt x="405" y="572"/>
                </a:lnTo>
                <a:lnTo>
                  <a:pt x="407" y="564"/>
                </a:lnTo>
                <a:lnTo>
                  <a:pt x="407" y="299"/>
                </a:lnTo>
                <a:lnTo>
                  <a:pt x="407" y="299"/>
                </a:lnTo>
                <a:lnTo>
                  <a:pt x="405" y="279"/>
                </a:lnTo>
                <a:lnTo>
                  <a:pt x="399" y="259"/>
                </a:lnTo>
                <a:lnTo>
                  <a:pt x="389" y="239"/>
                </a:lnTo>
                <a:lnTo>
                  <a:pt x="375" y="223"/>
                </a:lnTo>
                <a:lnTo>
                  <a:pt x="375" y="223"/>
                </a:lnTo>
                <a:lnTo>
                  <a:pt x="357" y="209"/>
                </a:lnTo>
                <a:lnTo>
                  <a:pt x="339" y="199"/>
                </a:lnTo>
                <a:lnTo>
                  <a:pt x="319" y="193"/>
                </a:lnTo>
                <a:lnTo>
                  <a:pt x="297" y="191"/>
                </a:lnTo>
                <a:lnTo>
                  <a:pt x="108" y="191"/>
                </a:lnTo>
                <a:close/>
                <a:moveTo>
                  <a:pt x="204" y="169"/>
                </a:moveTo>
                <a:lnTo>
                  <a:pt x="204" y="169"/>
                </a:lnTo>
                <a:lnTo>
                  <a:pt x="219" y="167"/>
                </a:lnTo>
                <a:lnTo>
                  <a:pt x="235" y="163"/>
                </a:lnTo>
                <a:lnTo>
                  <a:pt x="249" y="155"/>
                </a:lnTo>
                <a:lnTo>
                  <a:pt x="263" y="145"/>
                </a:lnTo>
                <a:lnTo>
                  <a:pt x="263" y="145"/>
                </a:lnTo>
                <a:lnTo>
                  <a:pt x="273" y="131"/>
                </a:lnTo>
                <a:lnTo>
                  <a:pt x="281" y="118"/>
                </a:lnTo>
                <a:lnTo>
                  <a:pt x="287" y="102"/>
                </a:lnTo>
                <a:lnTo>
                  <a:pt x="287" y="84"/>
                </a:lnTo>
                <a:lnTo>
                  <a:pt x="287" y="84"/>
                </a:lnTo>
                <a:lnTo>
                  <a:pt x="287" y="68"/>
                </a:lnTo>
                <a:lnTo>
                  <a:pt x="281" y="52"/>
                </a:lnTo>
                <a:lnTo>
                  <a:pt x="273" y="38"/>
                </a:lnTo>
                <a:lnTo>
                  <a:pt x="263" y="24"/>
                </a:lnTo>
                <a:lnTo>
                  <a:pt x="263" y="24"/>
                </a:lnTo>
                <a:lnTo>
                  <a:pt x="249" y="14"/>
                </a:lnTo>
                <a:lnTo>
                  <a:pt x="235" y="6"/>
                </a:lnTo>
                <a:lnTo>
                  <a:pt x="219" y="0"/>
                </a:lnTo>
                <a:lnTo>
                  <a:pt x="204" y="0"/>
                </a:lnTo>
                <a:lnTo>
                  <a:pt x="204" y="0"/>
                </a:lnTo>
                <a:lnTo>
                  <a:pt x="186" y="0"/>
                </a:lnTo>
                <a:lnTo>
                  <a:pt x="170" y="6"/>
                </a:lnTo>
                <a:lnTo>
                  <a:pt x="156" y="14"/>
                </a:lnTo>
                <a:lnTo>
                  <a:pt x="144" y="24"/>
                </a:lnTo>
                <a:lnTo>
                  <a:pt x="144" y="24"/>
                </a:lnTo>
                <a:lnTo>
                  <a:pt x="132" y="38"/>
                </a:lnTo>
                <a:lnTo>
                  <a:pt x="126" y="52"/>
                </a:lnTo>
                <a:lnTo>
                  <a:pt x="120" y="68"/>
                </a:lnTo>
                <a:lnTo>
                  <a:pt x="120" y="84"/>
                </a:lnTo>
                <a:lnTo>
                  <a:pt x="120" y="84"/>
                </a:lnTo>
                <a:lnTo>
                  <a:pt x="120" y="102"/>
                </a:lnTo>
                <a:lnTo>
                  <a:pt x="126" y="118"/>
                </a:lnTo>
                <a:lnTo>
                  <a:pt x="132" y="131"/>
                </a:lnTo>
                <a:lnTo>
                  <a:pt x="144" y="145"/>
                </a:lnTo>
                <a:lnTo>
                  <a:pt x="144" y="145"/>
                </a:lnTo>
                <a:lnTo>
                  <a:pt x="156" y="155"/>
                </a:lnTo>
                <a:lnTo>
                  <a:pt x="170" y="163"/>
                </a:lnTo>
                <a:lnTo>
                  <a:pt x="186" y="167"/>
                </a:lnTo>
                <a:lnTo>
                  <a:pt x="204" y="169"/>
                </a:lnTo>
                <a:lnTo>
                  <a:pt x="204" y="16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9" name="Freeform 5"/>
          <p:cNvSpPr>
            <a:spLocks noEditPoints="1"/>
          </p:cNvSpPr>
          <p:nvPr/>
        </p:nvSpPr>
        <p:spPr bwMode="auto">
          <a:xfrm>
            <a:off x="1940576" y="4386775"/>
            <a:ext cx="871808" cy="2210577"/>
          </a:xfrm>
          <a:custGeom>
            <a:avLst/>
            <a:gdLst>
              <a:gd name="T0" fmla="*/ 88 w 407"/>
              <a:gd name="T1" fmla="*/ 193 h 1032"/>
              <a:gd name="T2" fmla="*/ 32 w 407"/>
              <a:gd name="T3" fmla="*/ 223 h 1032"/>
              <a:gd name="T4" fmla="*/ 8 w 407"/>
              <a:gd name="T5" fmla="*/ 259 h 1032"/>
              <a:gd name="T6" fmla="*/ 0 w 407"/>
              <a:gd name="T7" fmla="*/ 564 h 1032"/>
              <a:gd name="T8" fmla="*/ 2 w 407"/>
              <a:gd name="T9" fmla="*/ 580 h 1032"/>
              <a:gd name="T10" fmla="*/ 10 w 407"/>
              <a:gd name="T11" fmla="*/ 592 h 1032"/>
              <a:gd name="T12" fmla="*/ 28 w 407"/>
              <a:gd name="T13" fmla="*/ 600 h 1032"/>
              <a:gd name="T14" fmla="*/ 44 w 407"/>
              <a:gd name="T15" fmla="*/ 600 h 1032"/>
              <a:gd name="T16" fmla="*/ 64 w 407"/>
              <a:gd name="T17" fmla="*/ 592 h 1032"/>
              <a:gd name="T18" fmla="*/ 70 w 407"/>
              <a:gd name="T19" fmla="*/ 580 h 1032"/>
              <a:gd name="T20" fmla="*/ 74 w 407"/>
              <a:gd name="T21" fmla="*/ 327 h 1032"/>
              <a:gd name="T22" fmla="*/ 92 w 407"/>
              <a:gd name="T23" fmla="*/ 984 h 1032"/>
              <a:gd name="T24" fmla="*/ 102 w 407"/>
              <a:gd name="T25" fmla="*/ 1010 h 1032"/>
              <a:gd name="T26" fmla="*/ 116 w 407"/>
              <a:gd name="T27" fmla="*/ 1024 h 1032"/>
              <a:gd name="T28" fmla="*/ 144 w 407"/>
              <a:gd name="T29" fmla="*/ 1032 h 1032"/>
              <a:gd name="T30" fmla="*/ 164 w 407"/>
              <a:gd name="T31" fmla="*/ 1028 h 1032"/>
              <a:gd name="T32" fmla="*/ 178 w 407"/>
              <a:gd name="T33" fmla="*/ 1018 h 1032"/>
              <a:gd name="T34" fmla="*/ 192 w 407"/>
              <a:gd name="T35" fmla="*/ 994 h 1032"/>
              <a:gd name="T36" fmla="*/ 213 w 407"/>
              <a:gd name="T37" fmla="*/ 604 h 1032"/>
              <a:gd name="T38" fmla="*/ 215 w 407"/>
              <a:gd name="T39" fmla="*/ 994 h 1032"/>
              <a:gd name="T40" fmla="*/ 229 w 407"/>
              <a:gd name="T41" fmla="*/ 1018 h 1032"/>
              <a:gd name="T42" fmla="*/ 245 w 407"/>
              <a:gd name="T43" fmla="*/ 1028 h 1032"/>
              <a:gd name="T44" fmla="*/ 265 w 407"/>
              <a:gd name="T45" fmla="*/ 1032 h 1032"/>
              <a:gd name="T46" fmla="*/ 291 w 407"/>
              <a:gd name="T47" fmla="*/ 1024 h 1032"/>
              <a:gd name="T48" fmla="*/ 305 w 407"/>
              <a:gd name="T49" fmla="*/ 1010 h 1032"/>
              <a:gd name="T50" fmla="*/ 313 w 407"/>
              <a:gd name="T51" fmla="*/ 984 h 1032"/>
              <a:gd name="T52" fmla="*/ 333 w 407"/>
              <a:gd name="T53" fmla="*/ 564 h 1032"/>
              <a:gd name="T54" fmla="*/ 335 w 407"/>
              <a:gd name="T55" fmla="*/ 580 h 1032"/>
              <a:gd name="T56" fmla="*/ 343 w 407"/>
              <a:gd name="T57" fmla="*/ 592 h 1032"/>
              <a:gd name="T58" fmla="*/ 363 w 407"/>
              <a:gd name="T59" fmla="*/ 600 h 1032"/>
              <a:gd name="T60" fmla="*/ 377 w 407"/>
              <a:gd name="T61" fmla="*/ 600 h 1032"/>
              <a:gd name="T62" fmla="*/ 397 w 407"/>
              <a:gd name="T63" fmla="*/ 592 h 1032"/>
              <a:gd name="T64" fmla="*/ 405 w 407"/>
              <a:gd name="T65" fmla="*/ 572 h 1032"/>
              <a:gd name="T66" fmla="*/ 407 w 407"/>
              <a:gd name="T67" fmla="*/ 299 h 1032"/>
              <a:gd name="T68" fmla="*/ 389 w 407"/>
              <a:gd name="T69" fmla="*/ 239 h 1032"/>
              <a:gd name="T70" fmla="*/ 357 w 407"/>
              <a:gd name="T71" fmla="*/ 209 h 1032"/>
              <a:gd name="T72" fmla="*/ 297 w 407"/>
              <a:gd name="T73" fmla="*/ 191 h 1032"/>
              <a:gd name="T74" fmla="*/ 204 w 407"/>
              <a:gd name="T75" fmla="*/ 169 h 1032"/>
              <a:gd name="T76" fmla="*/ 249 w 407"/>
              <a:gd name="T77" fmla="*/ 155 h 1032"/>
              <a:gd name="T78" fmla="*/ 273 w 407"/>
              <a:gd name="T79" fmla="*/ 131 h 1032"/>
              <a:gd name="T80" fmla="*/ 287 w 407"/>
              <a:gd name="T81" fmla="*/ 84 h 1032"/>
              <a:gd name="T82" fmla="*/ 281 w 407"/>
              <a:gd name="T83" fmla="*/ 52 h 1032"/>
              <a:gd name="T84" fmla="*/ 263 w 407"/>
              <a:gd name="T85" fmla="*/ 24 h 1032"/>
              <a:gd name="T86" fmla="*/ 219 w 407"/>
              <a:gd name="T87" fmla="*/ 0 h 1032"/>
              <a:gd name="T88" fmla="*/ 186 w 407"/>
              <a:gd name="T89" fmla="*/ 0 h 1032"/>
              <a:gd name="T90" fmla="*/ 144 w 407"/>
              <a:gd name="T91" fmla="*/ 24 h 1032"/>
              <a:gd name="T92" fmla="*/ 126 w 407"/>
              <a:gd name="T93" fmla="*/ 52 h 1032"/>
              <a:gd name="T94" fmla="*/ 120 w 407"/>
              <a:gd name="T95" fmla="*/ 84 h 1032"/>
              <a:gd name="T96" fmla="*/ 132 w 407"/>
              <a:gd name="T97" fmla="*/ 131 h 1032"/>
              <a:gd name="T98" fmla="*/ 156 w 407"/>
              <a:gd name="T99" fmla="*/ 155 h 1032"/>
              <a:gd name="T100" fmla="*/ 204 w 407"/>
              <a:gd name="T101" fmla="*/ 169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07" h="1032">
                <a:moveTo>
                  <a:pt x="108" y="191"/>
                </a:moveTo>
                <a:lnTo>
                  <a:pt x="108" y="191"/>
                </a:lnTo>
                <a:lnTo>
                  <a:pt x="88" y="193"/>
                </a:lnTo>
                <a:lnTo>
                  <a:pt x="68" y="199"/>
                </a:lnTo>
                <a:lnTo>
                  <a:pt x="48" y="209"/>
                </a:lnTo>
                <a:lnTo>
                  <a:pt x="32" y="223"/>
                </a:lnTo>
                <a:lnTo>
                  <a:pt x="32" y="223"/>
                </a:lnTo>
                <a:lnTo>
                  <a:pt x="18" y="239"/>
                </a:lnTo>
                <a:lnTo>
                  <a:pt x="8" y="259"/>
                </a:lnTo>
                <a:lnTo>
                  <a:pt x="2" y="279"/>
                </a:lnTo>
                <a:lnTo>
                  <a:pt x="0" y="299"/>
                </a:lnTo>
                <a:lnTo>
                  <a:pt x="0" y="564"/>
                </a:lnTo>
                <a:lnTo>
                  <a:pt x="0" y="564"/>
                </a:lnTo>
                <a:lnTo>
                  <a:pt x="0" y="572"/>
                </a:lnTo>
                <a:lnTo>
                  <a:pt x="2" y="580"/>
                </a:lnTo>
                <a:lnTo>
                  <a:pt x="6" y="586"/>
                </a:lnTo>
                <a:lnTo>
                  <a:pt x="10" y="592"/>
                </a:lnTo>
                <a:lnTo>
                  <a:pt x="10" y="592"/>
                </a:lnTo>
                <a:lnTo>
                  <a:pt x="16" y="596"/>
                </a:lnTo>
                <a:lnTo>
                  <a:pt x="22" y="598"/>
                </a:lnTo>
                <a:lnTo>
                  <a:pt x="28" y="600"/>
                </a:lnTo>
                <a:lnTo>
                  <a:pt x="36" y="602"/>
                </a:lnTo>
                <a:lnTo>
                  <a:pt x="36" y="602"/>
                </a:lnTo>
                <a:lnTo>
                  <a:pt x="44" y="600"/>
                </a:lnTo>
                <a:lnTo>
                  <a:pt x="52" y="598"/>
                </a:lnTo>
                <a:lnTo>
                  <a:pt x="58" y="596"/>
                </a:lnTo>
                <a:lnTo>
                  <a:pt x="64" y="592"/>
                </a:lnTo>
                <a:lnTo>
                  <a:pt x="64" y="592"/>
                </a:lnTo>
                <a:lnTo>
                  <a:pt x="68" y="586"/>
                </a:lnTo>
                <a:lnTo>
                  <a:pt x="70" y="580"/>
                </a:lnTo>
                <a:lnTo>
                  <a:pt x="72" y="572"/>
                </a:lnTo>
                <a:lnTo>
                  <a:pt x="74" y="564"/>
                </a:lnTo>
                <a:lnTo>
                  <a:pt x="74" y="327"/>
                </a:lnTo>
                <a:lnTo>
                  <a:pt x="92" y="327"/>
                </a:lnTo>
                <a:lnTo>
                  <a:pt x="92" y="984"/>
                </a:lnTo>
                <a:lnTo>
                  <a:pt x="92" y="984"/>
                </a:lnTo>
                <a:lnTo>
                  <a:pt x="94" y="994"/>
                </a:lnTo>
                <a:lnTo>
                  <a:pt x="96" y="1002"/>
                </a:lnTo>
                <a:lnTo>
                  <a:pt x="102" y="1010"/>
                </a:lnTo>
                <a:lnTo>
                  <a:pt x="108" y="1018"/>
                </a:lnTo>
                <a:lnTo>
                  <a:pt x="108" y="1018"/>
                </a:lnTo>
                <a:lnTo>
                  <a:pt x="116" y="1024"/>
                </a:lnTo>
                <a:lnTo>
                  <a:pt x="124" y="1028"/>
                </a:lnTo>
                <a:lnTo>
                  <a:pt x="134" y="1032"/>
                </a:lnTo>
                <a:lnTo>
                  <a:pt x="144" y="1032"/>
                </a:lnTo>
                <a:lnTo>
                  <a:pt x="144" y="1032"/>
                </a:lnTo>
                <a:lnTo>
                  <a:pt x="154" y="1032"/>
                </a:lnTo>
                <a:lnTo>
                  <a:pt x="164" y="1028"/>
                </a:lnTo>
                <a:lnTo>
                  <a:pt x="172" y="1024"/>
                </a:lnTo>
                <a:lnTo>
                  <a:pt x="178" y="1018"/>
                </a:lnTo>
                <a:lnTo>
                  <a:pt x="178" y="1018"/>
                </a:lnTo>
                <a:lnTo>
                  <a:pt x="186" y="1010"/>
                </a:lnTo>
                <a:lnTo>
                  <a:pt x="190" y="1002"/>
                </a:lnTo>
                <a:lnTo>
                  <a:pt x="192" y="994"/>
                </a:lnTo>
                <a:lnTo>
                  <a:pt x="194" y="984"/>
                </a:lnTo>
                <a:lnTo>
                  <a:pt x="194" y="604"/>
                </a:lnTo>
                <a:lnTo>
                  <a:pt x="213" y="604"/>
                </a:lnTo>
                <a:lnTo>
                  <a:pt x="213" y="984"/>
                </a:lnTo>
                <a:lnTo>
                  <a:pt x="213" y="984"/>
                </a:lnTo>
                <a:lnTo>
                  <a:pt x="215" y="994"/>
                </a:lnTo>
                <a:lnTo>
                  <a:pt x="217" y="1002"/>
                </a:lnTo>
                <a:lnTo>
                  <a:pt x="223" y="1010"/>
                </a:lnTo>
                <a:lnTo>
                  <a:pt x="229" y="1018"/>
                </a:lnTo>
                <a:lnTo>
                  <a:pt x="229" y="1018"/>
                </a:lnTo>
                <a:lnTo>
                  <a:pt x="235" y="1024"/>
                </a:lnTo>
                <a:lnTo>
                  <a:pt x="245" y="1028"/>
                </a:lnTo>
                <a:lnTo>
                  <a:pt x="255" y="1032"/>
                </a:lnTo>
                <a:lnTo>
                  <a:pt x="265" y="1032"/>
                </a:lnTo>
                <a:lnTo>
                  <a:pt x="265" y="1032"/>
                </a:lnTo>
                <a:lnTo>
                  <a:pt x="275" y="1032"/>
                </a:lnTo>
                <a:lnTo>
                  <a:pt x="283" y="1028"/>
                </a:lnTo>
                <a:lnTo>
                  <a:pt x="291" y="1024"/>
                </a:lnTo>
                <a:lnTo>
                  <a:pt x="299" y="1018"/>
                </a:lnTo>
                <a:lnTo>
                  <a:pt x="299" y="1018"/>
                </a:lnTo>
                <a:lnTo>
                  <a:pt x="305" y="1010"/>
                </a:lnTo>
                <a:lnTo>
                  <a:pt x="309" y="1002"/>
                </a:lnTo>
                <a:lnTo>
                  <a:pt x="311" y="994"/>
                </a:lnTo>
                <a:lnTo>
                  <a:pt x="313" y="984"/>
                </a:lnTo>
                <a:lnTo>
                  <a:pt x="313" y="327"/>
                </a:lnTo>
                <a:lnTo>
                  <a:pt x="333" y="327"/>
                </a:lnTo>
                <a:lnTo>
                  <a:pt x="333" y="564"/>
                </a:lnTo>
                <a:lnTo>
                  <a:pt x="333" y="564"/>
                </a:lnTo>
                <a:lnTo>
                  <a:pt x="333" y="572"/>
                </a:lnTo>
                <a:lnTo>
                  <a:pt x="335" y="580"/>
                </a:lnTo>
                <a:lnTo>
                  <a:pt x="337" y="586"/>
                </a:lnTo>
                <a:lnTo>
                  <a:pt x="343" y="592"/>
                </a:lnTo>
                <a:lnTo>
                  <a:pt x="343" y="592"/>
                </a:lnTo>
                <a:lnTo>
                  <a:pt x="349" y="596"/>
                </a:lnTo>
                <a:lnTo>
                  <a:pt x="355" y="598"/>
                </a:lnTo>
                <a:lnTo>
                  <a:pt x="363" y="600"/>
                </a:lnTo>
                <a:lnTo>
                  <a:pt x="369" y="602"/>
                </a:lnTo>
                <a:lnTo>
                  <a:pt x="369" y="602"/>
                </a:lnTo>
                <a:lnTo>
                  <a:pt x="377" y="600"/>
                </a:lnTo>
                <a:lnTo>
                  <a:pt x="385" y="598"/>
                </a:lnTo>
                <a:lnTo>
                  <a:pt x="391" y="596"/>
                </a:lnTo>
                <a:lnTo>
                  <a:pt x="397" y="592"/>
                </a:lnTo>
                <a:lnTo>
                  <a:pt x="397" y="592"/>
                </a:lnTo>
                <a:lnTo>
                  <a:pt x="403" y="580"/>
                </a:lnTo>
                <a:lnTo>
                  <a:pt x="405" y="572"/>
                </a:lnTo>
                <a:lnTo>
                  <a:pt x="407" y="564"/>
                </a:lnTo>
                <a:lnTo>
                  <a:pt x="407" y="299"/>
                </a:lnTo>
                <a:lnTo>
                  <a:pt x="407" y="299"/>
                </a:lnTo>
                <a:lnTo>
                  <a:pt x="405" y="279"/>
                </a:lnTo>
                <a:lnTo>
                  <a:pt x="399" y="259"/>
                </a:lnTo>
                <a:lnTo>
                  <a:pt x="389" y="239"/>
                </a:lnTo>
                <a:lnTo>
                  <a:pt x="375" y="223"/>
                </a:lnTo>
                <a:lnTo>
                  <a:pt x="375" y="223"/>
                </a:lnTo>
                <a:lnTo>
                  <a:pt x="357" y="209"/>
                </a:lnTo>
                <a:lnTo>
                  <a:pt x="339" y="199"/>
                </a:lnTo>
                <a:lnTo>
                  <a:pt x="319" y="193"/>
                </a:lnTo>
                <a:lnTo>
                  <a:pt x="297" y="191"/>
                </a:lnTo>
                <a:lnTo>
                  <a:pt x="108" y="191"/>
                </a:lnTo>
                <a:close/>
                <a:moveTo>
                  <a:pt x="204" y="169"/>
                </a:moveTo>
                <a:lnTo>
                  <a:pt x="204" y="169"/>
                </a:lnTo>
                <a:lnTo>
                  <a:pt x="219" y="167"/>
                </a:lnTo>
                <a:lnTo>
                  <a:pt x="235" y="163"/>
                </a:lnTo>
                <a:lnTo>
                  <a:pt x="249" y="155"/>
                </a:lnTo>
                <a:lnTo>
                  <a:pt x="263" y="145"/>
                </a:lnTo>
                <a:lnTo>
                  <a:pt x="263" y="145"/>
                </a:lnTo>
                <a:lnTo>
                  <a:pt x="273" y="131"/>
                </a:lnTo>
                <a:lnTo>
                  <a:pt x="281" y="118"/>
                </a:lnTo>
                <a:lnTo>
                  <a:pt x="287" y="102"/>
                </a:lnTo>
                <a:lnTo>
                  <a:pt x="287" y="84"/>
                </a:lnTo>
                <a:lnTo>
                  <a:pt x="287" y="84"/>
                </a:lnTo>
                <a:lnTo>
                  <a:pt x="287" y="68"/>
                </a:lnTo>
                <a:lnTo>
                  <a:pt x="281" y="52"/>
                </a:lnTo>
                <a:lnTo>
                  <a:pt x="273" y="38"/>
                </a:lnTo>
                <a:lnTo>
                  <a:pt x="263" y="24"/>
                </a:lnTo>
                <a:lnTo>
                  <a:pt x="263" y="24"/>
                </a:lnTo>
                <a:lnTo>
                  <a:pt x="249" y="14"/>
                </a:lnTo>
                <a:lnTo>
                  <a:pt x="235" y="6"/>
                </a:lnTo>
                <a:lnTo>
                  <a:pt x="219" y="0"/>
                </a:lnTo>
                <a:lnTo>
                  <a:pt x="204" y="0"/>
                </a:lnTo>
                <a:lnTo>
                  <a:pt x="204" y="0"/>
                </a:lnTo>
                <a:lnTo>
                  <a:pt x="186" y="0"/>
                </a:lnTo>
                <a:lnTo>
                  <a:pt x="170" y="6"/>
                </a:lnTo>
                <a:lnTo>
                  <a:pt x="156" y="14"/>
                </a:lnTo>
                <a:lnTo>
                  <a:pt x="144" y="24"/>
                </a:lnTo>
                <a:lnTo>
                  <a:pt x="144" y="24"/>
                </a:lnTo>
                <a:lnTo>
                  <a:pt x="132" y="38"/>
                </a:lnTo>
                <a:lnTo>
                  <a:pt x="126" y="52"/>
                </a:lnTo>
                <a:lnTo>
                  <a:pt x="120" y="68"/>
                </a:lnTo>
                <a:lnTo>
                  <a:pt x="120" y="84"/>
                </a:lnTo>
                <a:lnTo>
                  <a:pt x="120" y="84"/>
                </a:lnTo>
                <a:lnTo>
                  <a:pt x="120" y="102"/>
                </a:lnTo>
                <a:lnTo>
                  <a:pt x="126" y="118"/>
                </a:lnTo>
                <a:lnTo>
                  <a:pt x="132" y="131"/>
                </a:lnTo>
                <a:lnTo>
                  <a:pt x="144" y="145"/>
                </a:lnTo>
                <a:lnTo>
                  <a:pt x="144" y="145"/>
                </a:lnTo>
                <a:lnTo>
                  <a:pt x="156" y="155"/>
                </a:lnTo>
                <a:lnTo>
                  <a:pt x="170" y="163"/>
                </a:lnTo>
                <a:lnTo>
                  <a:pt x="186" y="167"/>
                </a:lnTo>
                <a:lnTo>
                  <a:pt x="204" y="169"/>
                </a:lnTo>
                <a:lnTo>
                  <a:pt x="204" y="1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0" name="Freeform 5"/>
          <p:cNvSpPr>
            <a:spLocks noEditPoints="1"/>
          </p:cNvSpPr>
          <p:nvPr/>
        </p:nvSpPr>
        <p:spPr bwMode="auto">
          <a:xfrm>
            <a:off x="4661089" y="3402312"/>
            <a:ext cx="586142" cy="1486235"/>
          </a:xfrm>
          <a:custGeom>
            <a:avLst/>
            <a:gdLst>
              <a:gd name="T0" fmla="*/ 88 w 407"/>
              <a:gd name="T1" fmla="*/ 193 h 1032"/>
              <a:gd name="T2" fmla="*/ 32 w 407"/>
              <a:gd name="T3" fmla="*/ 223 h 1032"/>
              <a:gd name="T4" fmla="*/ 8 w 407"/>
              <a:gd name="T5" fmla="*/ 259 h 1032"/>
              <a:gd name="T6" fmla="*/ 0 w 407"/>
              <a:gd name="T7" fmla="*/ 564 h 1032"/>
              <a:gd name="T8" fmla="*/ 2 w 407"/>
              <a:gd name="T9" fmla="*/ 580 h 1032"/>
              <a:gd name="T10" fmla="*/ 10 w 407"/>
              <a:gd name="T11" fmla="*/ 592 h 1032"/>
              <a:gd name="T12" fmla="*/ 28 w 407"/>
              <a:gd name="T13" fmla="*/ 600 h 1032"/>
              <a:gd name="T14" fmla="*/ 44 w 407"/>
              <a:gd name="T15" fmla="*/ 600 h 1032"/>
              <a:gd name="T16" fmla="*/ 64 w 407"/>
              <a:gd name="T17" fmla="*/ 592 h 1032"/>
              <a:gd name="T18" fmla="*/ 70 w 407"/>
              <a:gd name="T19" fmla="*/ 580 h 1032"/>
              <a:gd name="T20" fmla="*/ 74 w 407"/>
              <a:gd name="T21" fmla="*/ 327 h 1032"/>
              <a:gd name="T22" fmla="*/ 92 w 407"/>
              <a:gd name="T23" fmla="*/ 984 h 1032"/>
              <a:gd name="T24" fmla="*/ 102 w 407"/>
              <a:gd name="T25" fmla="*/ 1010 h 1032"/>
              <a:gd name="T26" fmla="*/ 116 w 407"/>
              <a:gd name="T27" fmla="*/ 1024 h 1032"/>
              <a:gd name="T28" fmla="*/ 144 w 407"/>
              <a:gd name="T29" fmla="*/ 1032 h 1032"/>
              <a:gd name="T30" fmla="*/ 164 w 407"/>
              <a:gd name="T31" fmla="*/ 1028 h 1032"/>
              <a:gd name="T32" fmla="*/ 178 w 407"/>
              <a:gd name="T33" fmla="*/ 1018 h 1032"/>
              <a:gd name="T34" fmla="*/ 192 w 407"/>
              <a:gd name="T35" fmla="*/ 994 h 1032"/>
              <a:gd name="T36" fmla="*/ 213 w 407"/>
              <a:gd name="T37" fmla="*/ 604 h 1032"/>
              <a:gd name="T38" fmla="*/ 215 w 407"/>
              <a:gd name="T39" fmla="*/ 994 h 1032"/>
              <a:gd name="T40" fmla="*/ 229 w 407"/>
              <a:gd name="T41" fmla="*/ 1018 h 1032"/>
              <a:gd name="T42" fmla="*/ 245 w 407"/>
              <a:gd name="T43" fmla="*/ 1028 h 1032"/>
              <a:gd name="T44" fmla="*/ 265 w 407"/>
              <a:gd name="T45" fmla="*/ 1032 h 1032"/>
              <a:gd name="T46" fmla="*/ 291 w 407"/>
              <a:gd name="T47" fmla="*/ 1024 h 1032"/>
              <a:gd name="T48" fmla="*/ 305 w 407"/>
              <a:gd name="T49" fmla="*/ 1010 h 1032"/>
              <a:gd name="T50" fmla="*/ 313 w 407"/>
              <a:gd name="T51" fmla="*/ 984 h 1032"/>
              <a:gd name="T52" fmla="*/ 333 w 407"/>
              <a:gd name="T53" fmla="*/ 564 h 1032"/>
              <a:gd name="T54" fmla="*/ 335 w 407"/>
              <a:gd name="T55" fmla="*/ 580 h 1032"/>
              <a:gd name="T56" fmla="*/ 343 w 407"/>
              <a:gd name="T57" fmla="*/ 592 h 1032"/>
              <a:gd name="T58" fmla="*/ 363 w 407"/>
              <a:gd name="T59" fmla="*/ 600 h 1032"/>
              <a:gd name="T60" fmla="*/ 377 w 407"/>
              <a:gd name="T61" fmla="*/ 600 h 1032"/>
              <a:gd name="T62" fmla="*/ 397 w 407"/>
              <a:gd name="T63" fmla="*/ 592 h 1032"/>
              <a:gd name="T64" fmla="*/ 405 w 407"/>
              <a:gd name="T65" fmla="*/ 572 h 1032"/>
              <a:gd name="T66" fmla="*/ 407 w 407"/>
              <a:gd name="T67" fmla="*/ 299 h 1032"/>
              <a:gd name="T68" fmla="*/ 389 w 407"/>
              <a:gd name="T69" fmla="*/ 239 h 1032"/>
              <a:gd name="T70" fmla="*/ 357 w 407"/>
              <a:gd name="T71" fmla="*/ 209 h 1032"/>
              <a:gd name="T72" fmla="*/ 297 w 407"/>
              <a:gd name="T73" fmla="*/ 191 h 1032"/>
              <a:gd name="T74" fmla="*/ 204 w 407"/>
              <a:gd name="T75" fmla="*/ 169 h 1032"/>
              <a:gd name="T76" fmla="*/ 249 w 407"/>
              <a:gd name="T77" fmla="*/ 155 h 1032"/>
              <a:gd name="T78" fmla="*/ 273 w 407"/>
              <a:gd name="T79" fmla="*/ 131 h 1032"/>
              <a:gd name="T80" fmla="*/ 287 w 407"/>
              <a:gd name="T81" fmla="*/ 84 h 1032"/>
              <a:gd name="T82" fmla="*/ 281 w 407"/>
              <a:gd name="T83" fmla="*/ 52 h 1032"/>
              <a:gd name="T84" fmla="*/ 263 w 407"/>
              <a:gd name="T85" fmla="*/ 24 h 1032"/>
              <a:gd name="T86" fmla="*/ 219 w 407"/>
              <a:gd name="T87" fmla="*/ 0 h 1032"/>
              <a:gd name="T88" fmla="*/ 186 w 407"/>
              <a:gd name="T89" fmla="*/ 0 h 1032"/>
              <a:gd name="T90" fmla="*/ 144 w 407"/>
              <a:gd name="T91" fmla="*/ 24 h 1032"/>
              <a:gd name="T92" fmla="*/ 126 w 407"/>
              <a:gd name="T93" fmla="*/ 52 h 1032"/>
              <a:gd name="T94" fmla="*/ 120 w 407"/>
              <a:gd name="T95" fmla="*/ 84 h 1032"/>
              <a:gd name="T96" fmla="*/ 132 w 407"/>
              <a:gd name="T97" fmla="*/ 131 h 1032"/>
              <a:gd name="T98" fmla="*/ 156 w 407"/>
              <a:gd name="T99" fmla="*/ 155 h 1032"/>
              <a:gd name="T100" fmla="*/ 204 w 407"/>
              <a:gd name="T101" fmla="*/ 169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07" h="1032">
                <a:moveTo>
                  <a:pt x="108" y="191"/>
                </a:moveTo>
                <a:lnTo>
                  <a:pt x="108" y="191"/>
                </a:lnTo>
                <a:lnTo>
                  <a:pt x="88" y="193"/>
                </a:lnTo>
                <a:lnTo>
                  <a:pt x="68" y="199"/>
                </a:lnTo>
                <a:lnTo>
                  <a:pt x="48" y="209"/>
                </a:lnTo>
                <a:lnTo>
                  <a:pt x="32" y="223"/>
                </a:lnTo>
                <a:lnTo>
                  <a:pt x="32" y="223"/>
                </a:lnTo>
                <a:lnTo>
                  <a:pt x="18" y="239"/>
                </a:lnTo>
                <a:lnTo>
                  <a:pt x="8" y="259"/>
                </a:lnTo>
                <a:lnTo>
                  <a:pt x="2" y="279"/>
                </a:lnTo>
                <a:lnTo>
                  <a:pt x="0" y="299"/>
                </a:lnTo>
                <a:lnTo>
                  <a:pt x="0" y="564"/>
                </a:lnTo>
                <a:lnTo>
                  <a:pt x="0" y="564"/>
                </a:lnTo>
                <a:lnTo>
                  <a:pt x="0" y="572"/>
                </a:lnTo>
                <a:lnTo>
                  <a:pt x="2" y="580"/>
                </a:lnTo>
                <a:lnTo>
                  <a:pt x="6" y="586"/>
                </a:lnTo>
                <a:lnTo>
                  <a:pt x="10" y="592"/>
                </a:lnTo>
                <a:lnTo>
                  <a:pt x="10" y="592"/>
                </a:lnTo>
                <a:lnTo>
                  <a:pt x="16" y="596"/>
                </a:lnTo>
                <a:lnTo>
                  <a:pt x="22" y="598"/>
                </a:lnTo>
                <a:lnTo>
                  <a:pt x="28" y="600"/>
                </a:lnTo>
                <a:lnTo>
                  <a:pt x="36" y="602"/>
                </a:lnTo>
                <a:lnTo>
                  <a:pt x="36" y="602"/>
                </a:lnTo>
                <a:lnTo>
                  <a:pt x="44" y="600"/>
                </a:lnTo>
                <a:lnTo>
                  <a:pt x="52" y="598"/>
                </a:lnTo>
                <a:lnTo>
                  <a:pt x="58" y="596"/>
                </a:lnTo>
                <a:lnTo>
                  <a:pt x="64" y="592"/>
                </a:lnTo>
                <a:lnTo>
                  <a:pt x="64" y="592"/>
                </a:lnTo>
                <a:lnTo>
                  <a:pt x="68" y="586"/>
                </a:lnTo>
                <a:lnTo>
                  <a:pt x="70" y="580"/>
                </a:lnTo>
                <a:lnTo>
                  <a:pt x="72" y="572"/>
                </a:lnTo>
                <a:lnTo>
                  <a:pt x="74" y="564"/>
                </a:lnTo>
                <a:lnTo>
                  <a:pt x="74" y="327"/>
                </a:lnTo>
                <a:lnTo>
                  <a:pt x="92" y="327"/>
                </a:lnTo>
                <a:lnTo>
                  <a:pt x="92" y="984"/>
                </a:lnTo>
                <a:lnTo>
                  <a:pt x="92" y="984"/>
                </a:lnTo>
                <a:lnTo>
                  <a:pt x="94" y="994"/>
                </a:lnTo>
                <a:lnTo>
                  <a:pt x="96" y="1002"/>
                </a:lnTo>
                <a:lnTo>
                  <a:pt x="102" y="1010"/>
                </a:lnTo>
                <a:lnTo>
                  <a:pt x="108" y="1018"/>
                </a:lnTo>
                <a:lnTo>
                  <a:pt x="108" y="1018"/>
                </a:lnTo>
                <a:lnTo>
                  <a:pt x="116" y="1024"/>
                </a:lnTo>
                <a:lnTo>
                  <a:pt x="124" y="1028"/>
                </a:lnTo>
                <a:lnTo>
                  <a:pt x="134" y="1032"/>
                </a:lnTo>
                <a:lnTo>
                  <a:pt x="144" y="1032"/>
                </a:lnTo>
                <a:lnTo>
                  <a:pt x="144" y="1032"/>
                </a:lnTo>
                <a:lnTo>
                  <a:pt x="154" y="1032"/>
                </a:lnTo>
                <a:lnTo>
                  <a:pt x="164" y="1028"/>
                </a:lnTo>
                <a:lnTo>
                  <a:pt x="172" y="1024"/>
                </a:lnTo>
                <a:lnTo>
                  <a:pt x="178" y="1018"/>
                </a:lnTo>
                <a:lnTo>
                  <a:pt x="178" y="1018"/>
                </a:lnTo>
                <a:lnTo>
                  <a:pt x="186" y="1010"/>
                </a:lnTo>
                <a:lnTo>
                  <a:pt x="190" y="1002"/>
                </a:lnTo>
                <a:lnTo>
                  <a:pt x="192" y="994"/>
                </a:lnTo>
                <a:lnTo>
                  <a:pt x="194" y="984"/>
                </a:lnTo>
                <a:lnTo>
                  <a:pt x="194" y="604"/>
                </a:lnTo>
                <a:lnTo>
                  <a:pt x="213" y="604"/>
                </a:lnTo>
                <a:lnTo>
                  <a:pt x="213" y="984"/>
                </a:lnTo>
                <a:lnTo>
                  <a:pt x="213" y="984"/>
                </a:lnTo>
                <a:lnTo>
                  <a:pt x="215" y="994"/>
                </a:lnTo>
                <a:lnTo>
                  <a:pt x="217" y="1002"/>
                </a:lnTo>
                <a:lnTo>
                  <a:pt x="223" y="1010"/>
                </a:lnTo>
                <a:lnTo>
                  <a:pt x="229" y="1018"/>
                </a:lnTo>
                <a:lnTo>
                  <a:pt x="229" y="1018"/>
                </a:lnTo>
                <a:lnTo>
                  <a:pt x="235" y="1024"/>
                </a:lnTo>
                <a:lnTo>
                  <a:pt x="245" y="1028"/>
                </a:lnTo>
                <a:lnTo>
                  <a:pt x="255" y="1032"/>
                </a:lnTo>
                <a:lnTo>
                  <a:pt x="265" y="1032"/>
                </a:lnTo>
                <a:lnTo>
                  <a:pt x="265" y="1032"/>
                </a:lnTo>
                <a:lnTo>
                  <a:pt x="275" y="1032"/>
                </a:lnTo>
                <a:lnTo>
                  <a:pt x="283" y="1028"/>
                </a:lnTo>
                <a:lnTo>
                  <a:pt x="291" y="1024"/>
                </a:lnTo>
                <a:lnTo>
                  <a:pt x="299" y="1018"/>
                </a:lnTo>
                <a:lnTo>
                  <a:pt x="299" y="1018"/>
                </a:lnTo>
                <a:lnTo>
                  <a:pt x="305" y="1010"/>
                </a:lnTo>
                <a:lnTo>
                  <a:pt x="309" y="1002"/>
                </a:lnTo>
                <a:lnTo>
                  <a:pt x="311" y="994"/>
                </a:lnTo>
                <a:lnTo>
                  <a:pt x="313" y="984"/>
                </a:lnTo>
                <a:lnTo>
                  <a:pt x="313" y="327"/>
                </a:lnTo>
                <a:lnTo>
                  <a:pt x="333" y="327"/>
                </a:lnTo>
                <a:lnTo>
                  <a:pt x="333" y="564"/>
                </a:lnTo>
                <a:lnTo>
                  <a:pt x="333" y="564"/>
                </a:lnTo>
                <a:lnTo>
                  <a:pt x="333" y="572"/>
                </a:lnTo>
                <a:lnTo>
                  <a:pt x="335" y="580"/>
                </a:lnTo>
                <a:lnTo>
                  <a:pt x="337" y="586"/>
                </a:lnTo>
                <a:lnTo>
                  <a:pt x="343" y="592"/>
                </a:lnTo>
                <a:lnTo>
                  <a:pt x="343" y="592"/>
                </a:lnTo>
                <a:lnTo>
                  <a:pt x="349" y="596"/>
                </a:lnTo>
                <a:lnTo>
                  <a:pt x="355" y="598"/>
                </a:lnTo>
                <a:lnTo>
                  <a:pt x="363" y="600"/>
                </a:lnTo>
                <a:lnTo>
                  <a:pt x="369" y="602"/>
                </a:lnTo>
                <a:lnTo>
                  <a:pt x="369" y="602"/>
                </a:lnTo>
                <a:lnTo>
                  <a:pt x="377" y="600"/>
                </a:lnTo>
                <a:lnTo>
                  <a:pt x="385" y="598"/>
                </a:lnTo>
                <a:lnTo>
                  <a:pt x="391" y="596"/>
                </a:lnTo>
                <a:lnTo>
                  <a:pt x="397" y="592"/>
                </a:lnTo>
                <a:lnTo>
                  <a:pt x="397" y="592"/>
                </a:lnTo>
                <a:lnTo>
                  <a:pt x="403" y="580"/>
                </a:lnTo>
                <a:lnTo>
                  <a:pt x="405" y="572"/>
                </a:lnTo>
                <a:lnTo>
                  <a:pt x="407" y="564"/>
                </a:lnTo>
                <a:lnTo>
                  <a:pt x="407" y="299"/>
                </a:lnTo>
                <a:lnTo>
                  <a:pt x="407" y="299"/>
                </a:lnTo>
                <a:lnTo>
                  <a:pt x="405" y="279"/>
                </a:lnTo>
                <a:lnTo>
                  <a:pt x="399" y="259"/>
                </a:lnTo>
                <a:lnTo>
                  <a:pt x="389" y="239"/>
                </a:lnTo>
                <a:lnTo>
                  <a:pt x="375" y="223"/>
                </a:lnTo>
                <a:lnTo>
                  <a:pt x="375" y="223"/>
                </a:lnTo>
                <a:lnTo>
                  <a:pt x="357" y="209"/>
                </a:lnTo>
                <a:lnTo>
                  <a:pt x="339" y="199"/>
                </a:lnTo>
                <a:lnTo>
                  <a:pt x="319" y="193"/>
                </a:lnTo>
                <a:lnTo>
                  <a:pt x="297" y="191"/>
                </a:lnTo>
                <a:lnTo>
                  <a:pt x="108" y="191"/>
                </a:lnTo>
                <a:close/>
                <a:moveTo>
                  <a:pt x="204" y="169"/>
                </a:moveTo>
                <a:lnTo>
                  <a:pt x="204" y="169"/>
                </a:lnTo>
                <a:lnTo>
                  <a:pt x="219" y="167"/>
                </a:lnTo>
                <a:lnTo>
                  <a:pt x="235" y="163"/>
                </a:lnTo>
                <a:lnTo>
                  <a:pt x="249" y="155"/>
                </a:lnTo>
                <a:lnTo>
                  <a:pt x="263" y="145"/>
                </a:lnTo>
                <a:lnTo>
                  <a:pt x="263" y="145"/>
                </a:lnTo>
                <a:lnTo>
                  <a:pt x="273" y="131"/>
                </a:lnTo>
                <a:lnTo>
                  <a:pt x="281" y="118"/>
                </a:lnTo>
                <a:lnTo>
                  <a:pt x="287" y="102"/>
                </a:lnTo>
                <a:lnTo>
                  <a:pt x="287" y="84"/>
                </a:lnTo>
                <a:lnTo>
                  <a:pt x="287" y="84"/>
                </a:lnTo>
                <a:lnTo>
                  <a:pt x="287" y="68"/>
                </a:lnTo>
                <a:lnTo>
                  <a:pt x="281" y="52"/>
                </a:lnTo>
                <a:lnTo>
                  <a:pt x="273" y="38"/>
                </a:lnTo>
                <a:lnTo>
                  <a:pt x="263" y="24"/>
                </a:lnTo>
                <a:lnTo>
                  <a:pt x="263" y="24"/>
                </a:lnTo>
                <a:lnTo>
                  <a:pt x="249" y="14"/>
                </a:lnTo>
                <a:lnTo>
                  <a:pt x="235" y="6"/>
                </a:lnTo>
                <a:lnTo>
                  <a:pt x="219" y="0"/>
                </a:lnTo>
                <a:lnTo>
                  <a:pt x="204" y="0"/>
                </a:lnTo>
                <a:lnTo>
                  <a:pt x="204" y="0"/>
                </a:lnTo>
                <a:lnTo>
                  <a:pt x="186" y="0"/>
                </a:lnTo>
                <a:lnTo>
                  <a:pt x="170" y="6"/>
                </a:lnTo>
                <a:lnTo>
                  <a:pt x="156" y="14"/>
                </a:lnTo>
                <a:lnTo>
                  <a:pt x="144" y="24"/>
                </a:lnTo>
                <a:lnTo>
                  <a:pt x="144" y="24"/>
                </a:lnTo>
                <a:lnTo>
                  <a:pt x="132" y="38"/>
                </a:lnTo>
                <a:lnTo>
                  <a:pt x="126" y="52"/>
                </a:lnTo>
                <a:lnTo>
                  <a:pt x="120" y="68"/>
                </a:lnTo>
                <a:lnTo>
                  <a:pt x="120" y="84"/>
                </a:lnTo>
                <a:lnTo>
                  <a:pt x="120" y="84"/>
                </a:lnTo>
                <a:lnTo>
                  <a:pt x="120" y="102"/>
                </a:lnTo>
                <a:lnTo>
                  <a:pt x="126" y="118"/>
                </a:lnTo>
                <a:lnTo>
                  <a:pt x="132" y="131"/>
                </a:lnTo>
                <a:lnTo>
                  <a:pt x="144" y="145"/>
                </a:lnTo>
                <a:lnTo>
                  <a:pt x="144" y="145"/>
                </a:lnTo>
                <a:lnTo>
                  <a:pt x="156" y="155"/>
                </a:lnTo>
                <a:lnTo>
                  <a:pt x="170" y="163"/>
                </a:lnTo>
                <a:lnTo>
                  <a:pt x="186" y="167"/>
                </a:lnTo>
                <a:lnTo>
                  <a:pt x="204" y="169"/>
                </a:lnTo>
                <a:lnTo>
                  <a:pt x="204" y="16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10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1" name="그룹 120"/>
          <p:cNvGrpSpPr/>
          <p:nvPr/>
        </p:nvGrpSpPr>
        <p:grpSpPr>
          <a:xfrm>
            <a:off x="1107500" y="1924638"/>
            <a:ext cx="2469148" cy="2255172"/>
            <a:chOff x="1290296" y="2261860"/>
            <a:chExt cx="1829932" cy="1671351"/>
          </a:xfrm>
        </p:grpSpPr>
        <p:sp>
          <p:nvSpPr>
            <p:cNvPr id="122" name="타원 121"/>
            <p:cNvSpPr/>
            <p:nvPr/>
          </p:nvSpPr>
          <p:spPr>
            <a:xfrm>
              <a:off x="1374918" y="2261860"/>
              <a:ext cx="1671353" cy="167135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3" name="Text Box 8"/>
            <p:cNvSpPr txBox="1">
              <a:spLocks noChangeArrowheads="1"/>
            </p:cNvSpPr>
            <p:nvPr/>
          </p:nvSpPr>
          <p:spPr bwMode="auto">
            <a:xfrm>
              <a:off x="1290296" y="3080921"/>
              <a:ext cx="1829932" cy="342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혁신으로 미래를 여는 기업이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  <a:p>
              <a:pPr algn="ctr">
                <a:defRPr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되겠습니다</a:t>
              </a:r>
              <a:endParaRPr lang="ko-KR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  <p:sp>
          <p:nvSpPr>
            <p:cNvPr id="124" name="Text Box 8"/>
            <p:cNvSpPr txBox="1">
              <a:spLocks noChangeArrowheads="1"/>
            </p:cNvSpPr>
            <p:nvPr/>
          </p:nvSpPr>
          <p:spPr bwMode="auto">
            <a:xfrm>
              <a:off x="1290296" y="2795171"/>
              <a:ext cx="1829931" cy="2509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신뢰받는기업</a:t>
              </a:r>
              <a:endParaRPr lang="ko-KR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pic>
        <p:nvPicPr>
          <p:cNvPr id="38" name="그림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10325"/>
      </p:ext>
    </p:extLst>
  </p:cSld>
  <p:clrMapOvr>
    <a:masterClrMapping/>
  </p:clrMapOvr>
  <p:transition spd="slow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Cycle Diagram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3891168" y="1916832"/>
            <a:ext cx="4327113" cy="4401452"/>
            <a:chOff x="4361175" y="2392313"/>
            <a:chExt cx="3447597" cy="3506826"/>
          </a:xfrm>
        </p:grpSpPr>
        <p:sp>
          <p:nvSpPr>
            <p:cNvPr id="18" name="모서리가 둥근 직사각형 17"/>
            <p:cNvSpPr/>
            <p:nvPr/>
          </p:nvSpPr>
          <p:spPr>
            <a:xfrm rot="2700000">
              <a:off x="5030417" y="3719762"/>
              <a:ext cx="829465" cy="829467"/>
            </a:xfrm>
            <a:prstGeom prst="roundRect">
              <a:avLst>
                <a:gd name="adj" fmla="val 1225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 rot="2700000">
              <a:off x="6278453" y="3719763"/>
              <a:ext cx="829465" cy="829467"/>
            </a:xfrm>
            <a:prstGeom prst="roundRect">
              <a:avLst>
                <a:gd name="adj" fmla="val 1225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 rot="2700000">
              <a:off x="5654435" y="3056487"/>
              <a:ext cx="829465" cy="829467"/>
            </a:xfrm>
            <a:prstGeom prst="roundRect">
              <a:avLst>
                <a:gd name="adj" fmla="val 1225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 rot="2700000">
              <a:off x="5654436" y="4377546"/>
              <a:ext cx="829465" cy="829467"/>
            </a:xfrm>
            <a:prstGeom prst="roundRect">
              <a:avLst>
                <a:gd name="adj" fmla="val 1225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22" name="자유형 21"/>
            <p:cNvSpPr/>
            <p:nvPr/>
          </p:nvSpPr>
          <p:spPr>
            <a:xfrm>
              <a:off x="6238426" y="2786655"/>
              <a:ext cx="1570346" cy="1231828"/>
            </a:xfrm>
            <a:custGeom>
              <a:avLst/>
              <a:gdLst>
                <a:gd name="connsiteX0" fmla="*/ 0 w 1817915"/>
                <a:gd name="connsiteY0" fmla="*/ 0 h 1426029"/>
                <a:gd name="connsiteX1" fmla="*/ 1338943 w 1817915"/>
                <a:gd name="connsiteY1" fmla="*/ 1426029 h 1426029"/>
                <a:gd name="connsiteX2" fmla="*/ 1817915 w 1817915"/>
                <a:gd name="connsiteY2" fmla="*/ 1426029 h 142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7915" h="1426029">
                  <a:moveTo>
                    <a:pt x="0" y="0"/>
                  </a:moveTo>
                  <a:lnTo>
                    <a:pt x="1338943" y="1426029"/>
                  </a:lnTo>
                  <a:lnTo>
                    <a:pt x="1817915" y="1426029"/>
                  </a:lnTo>
                </a:path>
              </a:pathLst>
            </a:custGeom>
            <a:noFill/>
            <a:ln w="57150">
              <a:solidFill>
                <a:schemeClr val="accent2"/>
              </a:solidFill>
              <a:headEnd type="none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23" name="자유형 22"/>
            <p:cNvSpPr/>
            <p:nvPr/>
          </p:nvSpPr>
          <p:spPr>
            <a:xfrm rot="5204114">
              <a:off x="6010046" y="4498052"/>
              <a:ext cx="1570346" cy="1231828"/>
            </a:xfrm>
            <a:custGeom>
              <a:avLst/>
              <a:gdLst>
                <a:gd name="connsiteX0" fmla="*/ 0 w 1817915"/>
                <a:gd name="connsiteY0" fmla="*/ 0 h 1426029"/>
                <a:gd name="connsiteX1" fmla="*/ 1338943 w 1817915"/>
                <a:gd name="connsiteY1" fmla="*/ 1426029 h 1426029"/>
                <a:gd name="connsiteX2" fmla="*/ 1817915 w 1817915"/>
                <a:gd name="connsiteY2" fmla="*/ 1426029 h 142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7915" h="1426029">
                  <a:moveTo>
                    <a:pt x="0" y="0"/>
                  </a:moveTo>
                  <a:lnTo>
                    <a:pt x="1338943" y="1426029"/>
                  </a:lnTo>
                  <a:lnTo>
                    <a:pt x="1817915" y="1426029"/>
                  </a:lnTo>
                </a:path>
              </a:pathLst>
            </a:custGeom>
            <a:noFill/>
            <a:ln w="57150">
              <a:solidFill>
                <a:schemeClr val="accent3"/>
              </a:solidFill>
              <a:headEnd type="none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24" name="자유형 23"/>
            <p:cNvSpPr/>
            <p:nvPr/>
          </p:nvSpPr>
          <p:spPr>
            <a:xfrm rot="10800000">
              <a:off x="4361175" y="4294990"/>
              <a:ext cx="1570346" cy="1231828"/>
            </a:xfrm>
            <a:custGeom>
              <a:avLst/>
              <a:gdLst>
                <a:gd name="connsiteX0" fmla="*/ 0 w 1817915"/>
                <a:gd name="connsiteY0" fmla="*/ 0 h 1426029"/>
                <a:gd name="connsiteX1" fmla="*/ 1338943 w 1817915"/>
                <a:gd name="connsiteY1" fmla="*/ 1426029 h 1426029"/>
                <a:gd name="connsiteX2" fmla="*/ 1817915 w 1817915"/>
                <a:gd name="connsiteY2" fmla="*/ 1426029 h 142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7915" h="1426029">
                  <a:moveTo>
                    <a:pt x="0" y="0"/>
                  </a:moveTo>
                  <a:lnTo>
                    <a:pt x="1338943" y="1426029"/>
                  </a:lnTo>
                  <a:lnTo>
                    <a:pt x="1817915" y="1426029"/>
                  </a:lnTo>
                </a:path>
              </a:pathLst>
            </a:custGeom>
            <a:noFill/>
            <a:ln w="57150">
              <a:solidFill>
                <a:schemeClr val="accent4"/>
              </a:solidFill>
              <a:headEnd type="none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25" name="자유형 24"/>
            <p:cNvSpPr/>
            <p:nvPr/>
          </p:nvSpPr>
          <p:spPr>
            <a:xfrm rot="16017045">
              <a:off x="4528590" y="2561572"/>
              <a:ext cx="1570346" cy="1231828"/>
            </a:xfrm>
            <a:custGeom>
              <a:avLst/>
              <a:gdLst>
                <a:gd name="connsiteX0" fmla="*/ 0 w 1817915"/>
                <a:gd name="connsiteY0" fmla="*/ 0 h 1426029"/>
                <a:gd name="connsiteX1" fmla="*/ 1338943 w 1817915"/>
                <a:gd name="connsiteY1" fmla="*/ 1426029 h 1426029"/>
                <a:gd name="connsiteX2" fmla="*/ 1817915 w 1817915"/>
                <a:gd name="connsiteY2" fmla="*/ 1426029 h 1426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7915" h="1426029">
                  <a:moveTo>
                    <a:pt x="0" y="0"/>
                  </a:moveTo>
                  <a:lnTo>
                    <a:pt x="1338943" y="1426029"/>
                  </a:lnTo>
                  <a:lnTo>
                    <a:pt x="1817915" y="1426029"/>
                  </a:lnTo>
                </a:path>
              </a:pathLst>
            </a:custGeom>
            <a:noFill/>
            <a:ln w="57150">
              <a:solidFill>
                <a:schemeClr val="accent1"/>
              </a:solidFill>
              <a:headEnd type="none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26" name="Text Box 8"/>
            <p:cNvSpPr txBox="1">
              <a:spLocks noChangeArrowheads="1"/>
            </p:cNvSpPr>
            <p:nvPr/>
          </p:nvSpPr>
          <p:spPr bwMode="auto">
            <a:xfrm>
              <a:off x="5212495" y="3882593"/>
              <a:ext cx="453544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3600" b="1" dirty="0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S</a:t>
              </a:r>
              <a:endParaRPr lang="ko-KR" altLang="ko-KR" sz="3600" b="1" dirty="0">
                <a:solidFill>
                  <a:schemeClr val="bg1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27" name="Text Box 8"/>
            <p:cNvSpPr txBox="1">
              <a:spLocks noChangeArrowheads="1"/>
            </p:cNvSpPr>
            <p:nvPr/>
          </p:nvSpPr>
          <p:spPr bwMode="auto">
            <a:xfrm>
              <a:off x="5833381" y="4559466"/>
              <a:ext cx="453544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3600" b="1" dirty="0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T</a:t>
              </a:r>
              <a:endParaRPr lang="ko-KR" altLang="ko-KR" sz="3600" b="1" dirty="0">
                <a:solidFill>
                  <a:schemeClr val="bg1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28" name="Text Box 8"/>
            <p:cNvSpPr txBox="1">
              <a:spLocks noChangeArrowheads="1"/>
            </p:cNvSpPr>
            <p:nvPr/>
          </p:nvSpPr>
          <p:spPr bwMode="auto">
            <a:xfrm>
              <a:off x="6467185" y="3896191"/>
              <a:ext cx="453544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3600" b="1" dirty="0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O</a:t>
              </a:r>
              <a:endParaRPr lang="ko-KR" altLang="ko-KR" sz="3600" b="1" dirty="0">
                <a:solidFill>
                  <a:schemeClr val="bg1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29" name="Text Box 8"/>
            <p:cNvSpPr txBox="1">
              <a:spLocks noChangeArrowheads="1"/>
            </p:cNvSpPr>
            <p:nvPr/>
          </p:nvSpPr>
          <p:spPr bwMode="auto">
            <a:xfrm>
              <a:off x="5845980" y="3236262"/>
              <a:ext cx="453544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3600" b="1" dirty="0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W</a:t>
              </a:r>
              <a:endParaRPr lang="ko-KR" altLang="ko-KR" sz="3600" b="1" dirty="0">
                <a:solidFill>
                  <a:schemeClr val="bg1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7936322" y="2615197"/>
            <a:ext cx="3056222" cy="987190"/>
            <a:chOff x="2811405" y="2674871"/>
            <a:chExt cx="2859243" cy="923564"/>
          </a:xfrm>
        </p:grpSpPr>
        <p:sp>
          <p:nvSpPr>
            <p:cNvPr id="31" name="Text Box 8"/>
            <p:cNvSpPr txBox="1">
              <a:spLocks noChangeArrowheads="1"/>
            </p:cNvSpPr>
            <p:nvPr/>
          </p:nvSpPr>
          <p:spPr bwMode="auto">
            <a:xfrm>
              <a:off x="2811405" y="2674871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811407" y="3108937"/>
              <a:ext cx="2330227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Go ahead and replace it with your own text</a:t>
              </a:r>
              <a:r>
                <a:rPr lang="en-US" altLang="ko-KR"/>
                <a:t>. </a:t>
              </a:r>
              <a:endParaRPr lang="en-US" altLang="ko-KR" dirty="0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936322" y="4962626"/>
            <a:ext cx="3056222" cy="987187"/>
            <a:chOff x="2811405" y="4524874"/>
            <a:chExt cx="2859243" cy="923561"/>
          </a:xfrm>
        </p:grpSpPr>
        <p:sp>
          <p:nvSpPr>
            <p:cNvPr id="34" name="Text Box 8"/>
            <p:cNvSpPr txBox="1">
              <a:spLocks noChangeArrowheads="1"/>
            </p:cNvSpPr>
            <p:nvPr/>
          </p:nvSpPr>
          <p:spPr bwMode="auto">
            <a:xfrm>
              <a:off x="2811405" y="4524874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11407" y="4958937"/>
              <a:ext cx="2330227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Go ahead and replace it with your own text</a:t>
              </a:r>
              <a:r>
                <a:rPr lang="en-US" altLang="ko-KR"/>
                <a:t>. </a:t>
              </a:r>
              <a:endParaRPr lang="en-US" altLang="ko-KR" dirty="0"/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983434" y="2615195"/>
            <a:ext cx="3093309" cy="987193"/>
            <a:chOff x="6600057" y="2738985"/>
            <a:chExt cx="2893940" cy="923566"/>
          </a:xfrm>
        </p:grpSpPr>
        <p:sp>
          <p:nvSpPr>
            <p:cNvPr id="37" name="Text Box 8"/>
            <p:cNvSpPr txBox="1">
              <a:spLocks noChangeArrowheads="1"/>
            </p:cNvSpPr>
            <p:nvPr/>
          </p:nvSpPr>
          <p:spPr bwMode="auto">
            <a:xfrm>
              <a:off x="6600057" y="2738985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163769" y="3173054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983432" y="4962623"/>
            <a:ext cx="3093309" cy="987193"/>
            <a:chOff x="6600056" y="4386059"/>
            <a:chExt cx="2893940" cy="923566"/>
          </a:xfrm>
        </p:grpSpPr>
        <p:sp>
          <p:nvSpPr>
            <p:cNvPr id="40" name="Text Box 8"/>
            <p:cNvSpPr txBox="1">
              <a:spLocks noChangeArrowheads="1"/>
            </p:cNvSpPr>
            <p:nvPr/>
          </p:nvSpPr>
          <p:spPr bwMode="auto">
            <a:xfrm>
              <a:off x="6600056" y="4386059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163769" y="4820128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313041"/>
      </p:ext>
    </p:extLst>
  </p:cSld>
  <p:clrMapOvr>
    <a:masterClrMapping/>
  </p:clrMapOvr>
  <p:transition spd="slow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04" r="17304"/>
          <a:stretch>
            <a:fillRect/>
          </a:stretch>
        </p:blipFill>
        <p:spPr/>
      </p:pic>
      <p:sp>
        <p:nvSpPr>
          <p:cNvPr id="5" name="직사각형 4"/>
          <p:cNvSpPr/>
          <p:nvPr/>
        </p:nvSpPr>
        <p:spPr>
          <a:xfrm>
            <a:off x="0" y="0"/>
            <a:ext cx="5879976" cy="6858000"/>
          </a:xfrm>
          <a:prstGeom prst="rect">
            <a:avLst/>
          </a:prstGeom>
          <a:solidFill>
            <a:schemeClr val="accent1">
              <a:lumMod val="75000"/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nkSans" panose="02000603020000020003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1507" y="2708920"/>
            <a:ext cx="3816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chemeClr val="bg1"/>
                </a:solidFill>
                <a:latin typeface="MankSans" panose="02000603020000020003" pitchFamily="2" charset="-127"/>
              </a:rPr>
              <a:t>회사소개</a:t>
            </a:r>
            <a:endParaRPr lang="en-US" altLang="ko-KR" i="1" dirty="0">
              <a:solidFill>
                <a:schemeClr val="bg1"/>
              </a:solidFill>
              <a:latin typeface="MankSans" panose="02000603020000020003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26471"/>
      </p:ext>
    </p:extLst>
  </p:cSld>
  <p:clrMapOvr>
    <a:masterClrMapping/>
  </p:clrMapOvr>
  <p:transition spd="slow">
    <p:cover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739453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픽스어빌리티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주식회사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 FIXABILITY CO ., LTD ) 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사 소 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텍스트 개체 틀 4"/>
          <p:cNvSpPr txBox="1">
            <a:spLocks/>
          </p:cNvSpPr>
          <p:nvPr/>
        </p:nvSpPr>
        <p:spPr>
          <a:xfrm>
            <a:off x="807559" y="2492896"/>
            <a:ext cx="10575925" cy="3888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en-US" altLang="en-US" sz="1600" kern="1200" baseline="0" dirty="0">
                <a:solidFill>
                  <a:schemeClr val="bg1">
                    <a:lumMod val="50000"/>
                  </a:schemeClr>
                </a:solidFill>
                <a:latin typeface="MankSans" panose="02000603020000020003" pitchFamily="2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사 개 요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         사        명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픽스어빌리티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주식회사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(FIXABILITY CO .,LTD)</a:t>
            </a: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사업자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등록 번호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 572 -86 - 01963                                                                     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법인 등록 번호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110111 – 7662649</a:t>
            </a: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         표         자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     길     호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                      태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정보통신업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부동산업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온라인 서비스업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전자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상거래업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데이타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분석업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웹사이트구축업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호스팅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서비스 업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         사         업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 제공 및 부동산 공유 오피스 및  부동산 중계 프랜차이즈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         사         업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AI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응대 플랫폼 및 비대면 공공 전자 서류 발급 대행 플랫폼 </a:t>
            </a: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08879"/>
      </p:ext>
    </p:extLst>
  </p:cSld>
  <p:clrMapOvr>
    <a:masterClrMapping/>
  </p:clrMapOvr>
  <p:transition spd="slow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739453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픽스어빌리티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주식회사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 FIXABILITY CO ., LTD ) 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사 소 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텍스트 개체 틀 4"/>
          <p:cNvSpPr txBox="1">
            <a:spLocks/>
          </p:cNvSpPr>
          <p:nvPr/>
        </p:nvSpPr>
        <p:spPr>
          <a:xfrm>
            <a:off x="807559" y="2492896"/>
            <a:ext cx="10575925" cy="3888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en-US" altLang="en-US" sz="1600" kern="1200" baseline="0" dirty="0">
                <a:solidFill>
                  <a:schemeClr val="bg1">
                    <a:lumMod val="50000"/>
                  </a:schemeClr>
                </a:solidFill>
                <a:latin typeface="MankSans" panose="02000603020000020003" pitchFamily="2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보유 기술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서비스플랫폼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AI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 , MR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빅데이타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IOT , </a:t>
            </a:r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웨어러블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Bilder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</a:t>
            </a: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특허 및 출원 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7078960" y="4221088"/>
            <a:ext cx="1512168" cy="20882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175329" y="4211323"/>
            <a:ext cx="1512168" cy="20882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9048328" y="4221088"/>
            <a:ext cx="1512168" cy="20882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14065" y="4256443"/>
            <a:ext cx="1512168" cy="20882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3144697" y="4235731"/>
            <a:ext cx="1512168" cy="2088232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448177"/>
      </p:ext>
    </p:extLst>
  </p:cSld>
  <p:clrMapOvr>
    <a:masterClrMapping/>
  </p:clrMapOvr>
  <p:transition spd="slow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739453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픽스어빌리티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주식회사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 FIXABILITY CO ., LTD ) 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사 소 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텍스트 개체 틀 4"/>
          <p:cNvSpPr txBox="1">
            <a:spLocks/>
          </p:cNvSpPr>
          <p:nvPr/>
        </p:nvSpPr>
        <p:spPr>
          <a:xfrm>
            <a:off x="839416" y="2193491"/>
            <a:ext cx="10153128" cy="4187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en-US" altLang="en-US" sz="1600" kern="1200" baseline="0" dirty="0">
                <a:solidFill>
                  <a:schemeClr val="bg1">
                    <a:lumMod val="50000"/>
                  </a:schemeClr>
                </a:solidFill>
                <a:latin typeface="MankSans" panose="02000603020000020003" pitchFamily="2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주요 경영 및 기술 인력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grpSp>
        <p:nvGrpSpPr>
          <p:cNvPr id="13" name="그룹 12"/>
          <p:cNvGrpSpPr/>
          <p:nvPr/>
        </p:nvGrpSpPr>
        <p:grpSpPr>
          <a:xfrm>
            <a:off x="1343472" y="2852936"/>
            <a:ext cx="1274960" cy="3456384"/>
            <a:chOff x="807558" y="2924944"/>
            <a:chExt cx="1688042" cy="3456384"/>
          </a:xfrm>
        </p:grpSpPr>
        <p:sp>
          <p:nvSpPr>
            <p:cNvPr id="11" name="직사각형 10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CEO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박 길 호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경영 기획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前 국토교통부 근무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/>
          <p:cNvGrpSpPr/>
          <p:nvPr/>
        </p:nvGrpSpPr>
        <p:grpSpPr>
          <a:xfrm>
            <a:off x="2698906" y="2860936"/>
            <a:ext cx="1274960" cy="3456384"/>
            <a:chOff x="807558" y="2924944"/>
            <a:chExt cx="1688042" cy="3456384"/>
          </a:xfrm>
        </p:grpSpPr>
        <p:sp>
          <p:nvSpPr>
            <p:cNvPr id="16" name="직사각형 15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CTO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박 상 기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4056770" y="2862080"/>
            <a:ext cx="1274960" cy="3456384"/>
            <a:chOff x="807558" y="2924944"/>
            <a:chExt cx="1688042" cy="3456384"/>
          </a:xfrm>
        </p:grpSpPr>
        <p:sp>
          <p:nvSpPr>
            <p:cNvPr id="22" name="직사각형 21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CMO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김</a:t>
              </a: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삼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5434066" y="2867800"/>
            <a:ext cx="1274960" cy="3456384"/>
            <a:chOff x="807558" y="2924944"/>
            <a:chExt cx="1688042" cy="3456384"/>
          </a:xfrm>
        </p:grpSpPr>
        <p:sp>
          <p:nvSpPr>
            <p:cNvPr id="25" name="직사각형 24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Diretor</a:t>
              </a: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</a:t>
              </a:r>
              <a:r>
                <a:rPr lang="ko-KR" altLang="en-US" sz="1100" dirty="0" err="1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이문형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26" name="직선 연결선 25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/>
          <p:cNvGrpSpPr/>
          <p:nvPr/>
        </p:nvGrpSpPr>
        <p:grpSpPr>
          <a:xfrm>
            <a:off x="6811362" y="2871224"/>
            <a:ext cx="1274960" cy="3456384"/>
            <a:chOff x="7276920" y="2924944"/>
            <a:chExt cx="1274960" cy="3456384"/>
          </a:xfrm>
        </p:grpSpPr>
        <p:sp>
          <p:nvSpPr>
            <p:cNvPr id="27" name="직사각형 26"/>
            <p:cNvSpPr/>
            <p:nvPr/>
          </p:nvSpPr>
          <p:spPr>
            <a:xfrm>
              <a:off x="7276921" y="2924944"/>
              <a:ext cx="1274959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Publisher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이현섭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28" name="직선 연결선 27"/>
            <p:cNvCxnSpPr/>
            <p:nvPr/>
          </p:nvCxnSpPr>
          <p:spPr>
            <a:xfrm>
              <a:off x="7276920" y="3356992"/>
              <a:ext cx="127496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/>
          <p:cNvGrpSpPr/>
          <p:nvPr/>
        </p:nvGrpSpPr>
        <p:grpSpPr>
          <a:xfrm>
            <a:off x="8144082" y="2871224"/>
            <a:ext cx="1274960" cy="3456384"/>
            <a:chOff x="807558" y="2924944"/>
            <a:chExt cx="1688042" cy="3456384"/>
          </a:xfrm>
        </p:grpSpPr>
        <p:sp>
          <p:nvSpPr>
            <p:cNvPr id="31" name="직사각형 30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Designer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정량화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32" name="직선 연결선 31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/>
          <p:cNvGrpSpPr/>
          <p:nvPr/>
        </p:nvGrpSpPr>
        <p:grpSpPr>
          <a:xfrm>
            <a:off x="9487048" y="2867800"/>
            <a:ext cx="1274960" cy="3456384"/>
            <a:chOff x="807558" y="2924944"/>
            <a:chExt cx="1688042" cy="3456384"/>
          </a:xfrm>
        </p:grpSpPr>
        <p:sp>
          <p:nvSpPr>
            <p:cNvPr id="39" name="직사각형 38"/>
            <p:cNvSpPr/>
            <p:nvPr/>
          </p:nvSpPr>
          <p:spPr>
            <a:xfrm>
              <a:off x="807558" y="2924944"/>
              <a:ext cx="1688041" cy="3456384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Developer </a:t>
              </a:r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김혁  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플랫폼 개발 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 총괄</a:t>
              </a: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algn="ctr"/>
              <a:endParaRPr lang="ko-KR" altLang="en-US" dirty="0"/>
            </a:p>
          </p:txBody>
        </p:sp>
        <p:cxnSp>
          <p:nvCxnSpPr>
            <p:cNvPr id="40" name="직선 연결선 39"/>
            <p:cNvCxnSpPr/>
            <p:nvPr/>
          </p:nvCxnSpPr>
          <p:spPr>
            <a:xfrm>
              <a:off x="807559" y="3356992"/>
              <a:ext cx="168804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8370343"/>
      </p:ext>
    </p:extLst>
  </p:cSld>
  <p:clrMapOvr>
    <a:masterClrMapping/>
  </p:clrMapOvr>
  <p:transition spd="slow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808038" y="1249387"/>
            <a:ext cx="10575925" cy="739453"/>
          </a:xfrm>
        </p:spPr>
        <p:txBody>
          <a:bodyPr>
            <a:normAutofit/>
          </a:bodyPr>
          <a:lstStyle/>
          <a:p>
            <a:r>
              <a:rPr lang="ko-KR" altLang="en-US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픽스어빌리티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주식회사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 FIXABILITY CO ., LTD ) 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사 소 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텍스트 개체 틀 4"/>
          <p:cNvSpPr txBox="1">
            <a:spLocks/>
          </p:cNvSpPr>
          <p:nvPr/>
        </p:nvSpPr>
        <p:spPr>
          <a:xfrm>
            <a:off x="839416" y="2193491"/>
            <a:ext cx="10153128" cy="4187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en-US" altLang="en-US" sz="1600" kern="1200" baseline="0" dirty="0">
                <a:solidFill>
                  <a:schemeClr val="bg1">
                    <a:lumMod val="50000"/>
                  </a:schemeClr>
                </a:solidFill>
                <a:latin typeface="MankSans" panose="02000603020000020003" pitchFamily="2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조직도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2652912-2E6E-4D9F-BE70-DCB587A07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743" y="2708920"/>
            <a:ext cx="9474514" cy="302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97713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비대면 전자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약 플랫폼 서비스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947976" y="2420888"/>
            <a:ext cx="2610750" cy="967040"/>
            <a:chOff x="947976" y="2420888"/>
            <a:chExt cx="2610750" cy="967040"/>
          </a:xfrm>
        </p:grpSpPr>
        <p:sp>
          <p:nvSpPr>
            <p:cNvPr id="35" name="TextBox 34"/>
            <p:cNvSpPr txBox="1"/>
            <p:nvPr/>
          </p:nvSpPr>
          <p:spPr>
            <a:xfrm>
              <a:off x="947976" y="2864708"/>
              <a:ext cx="2610750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매도 신청에서 매수 완료까지         완벽한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단계 보안 시스템 제공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947976" y="2420888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보안 시스템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8989581" y="2254850"/>
            <a:ext cx="2610750" cy="1182484"/>
            <a:chOff x="9029866" y="2214206"/>
            <a:chExt cx="2610750" cy="1182484"/>
          </a:xfrm>
        </p:grpSpPr>
        <p:sp>
          <p:nvSpPr>
            <p:cNvPr id="38" name="TextBox 37"/>
            <p:cNvSpPr txBox="1"/>
            <p:nvPr/>
          </p:nvSpPr>
          <p:spPr>
            <a:xfrm>
              <a:off x="9029866" y="2658026"/>
              <a:ext cx="2434092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부동산 관련 서류 열람 및          대출 서류 확정 일자 등기 까지               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원스톱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으로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제공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9029866" y="221420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원 터치 서류 제공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8616280" y="5055409"/>
            <a:ext cx="2610750" cy="1397927"/>
            <a:chOff x="8290553" y="4406176"/>
            <a:chExt cx="2610750" cy="1397927"/>
          </a:xfrm>
        </p:grpSpPr>
        <p:sp>
          <p:nvSpPr>
            <p:cNvPr id="41" name="TextBox 40"/>
            <p:cNvSpPr txBox="1"/>
            <p:nvPr/>
          </p:nvSpPr>
          <p:spPr>
            <a:xfrm>
              <a:off x="8290553" y="4849996"/>
              <a:ext cx="2434092" cy="954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기존 공인중개사를 통한           거래 수수료 율을 조정하고         비대면 영상 솔루션을 활용한   안전한 거래 방식 제공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8290553" y="440617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거래 수수료 개선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15680" y="2120034"/>
            <a:ext cx="5489024" cy="4333302"/>
            <a:chOff x="3255965" y="2079390"/>
            <a:chExt cx="5489024" cy="4333302"/>
          </a:xfrm>
        </p:grpSpPr>
        <p:sp>
          <p:nvSpPr>
            <p:cNvPr id="6" name="도넛 5"/>
            <p:cNvSpPr/>
            <p:nvPr/>
          </p:nvSpPr>
          <p:spPr>
            <a:xfrm>
              <a:off x="5461950" y="3330846"/>
              <a:ext cx="1348396" cy="1348395"/>
            </a:xfrm>
            <a:prstGeom prst="donut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도넛 6"/>
            <p:cNvSpPr/>
            <p:nvPr/>
          </p:nvSpPr>
          <p:spPr>
            <a:xfrm>
              <a:off x="4924922" y="2793819"/>
              <a:ext cx="2422452" cy="2422449"/>
            </a:xfrm>
            <a:prstGeom prst="donut">
              <a:avLst>
                <a:gd name="adj" fmla="val 15603"/>
              </a:avLst>
            </a:prstGeom>
            <a:solidFill>
              <a:srgbClr val="81C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도넛 7"/>
            <p:cNvSpPr/>
            <p:nvPr/>
          </p:nvSpPr>
          <p:spPr>
            <a:xfrm>
              <a:off x="4381392" y="2250288"/>
              <a:ext cx="3509512" cy="3509511"/>
            </a:xfrm>
            <a:prstGeom prst="donut">
              <a:avLst>
                <a:gd name="adj" fmla="val 11445"/>
              </a:avLst>
            </a:prstGeom>
            <a:solidFill>
              <a:srgbClr val="9FC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 rot="19755573">
              <a:off x="6621651" y="2731757"/>
              <a:ext cx="2120241" cy="367745"/>
            </a:xfrm>
            <a:prstGeom prst="rect">
              <a:avLst/>
            </a:prstGeom>
            <a:solidFill>
              <a:srgbClr val="81C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576483" y="3821171"/>
              <a:ext cx="2120241" cy="367745"/>
            </a:xfrm>
            <a:prstGeom prst="rect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2664716">
              <a:off x="6885259" y="5374357"/>
              <a:ext cx="1653252" cy="377443"/>
            </a:xfrm>
            <a:prstGeom prst="rect">
              <a:avLst/>
            </a:prstGeom>
            <a:solidFill>
              <a:srgbClr val="9FC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7811811" y="2079390"/>
              <a:ext cx="933178" cy="933178"/>
            </a:xfrm>
            <a:prstGeom prst="ellipse">
              <a:avLst/>
            </a:prstGeom>
            <a:solidFill>
              <a:srgbClr val="81C1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255965" y="3538454"/>
              <a:ext cx="933178" cy="933178"/>
            </a:xfrm>
            <a:prstGeom prst="ellipse">
              <a:avLst/>
            </a:prstGeom>
            <a:solidFill>
              <a:srgbClr val="B6F3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7631949" y="5479514"/>
              <a:ext cx="933178" cy="933178"/>
            </a:xfrm>
            <a:prstGeom prst="ellipse">
              <a:avLst/>
            </a:prstGeom>
            <a:solidFill>
              <a:srgbClr val="9FC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59" name="그룹 58"/>
            <p:cNvGrpSpPr/>
            <p:nvPr/>
          </p:nvGrpSpPr>
          <p:grpSpPr>
            <a:xfrm>
              <a:off x="3487157" y="3774059"/>
              <a:ext cx="451362" cy="468392"/>
              <a:chOff x="4061602" y="6214100"/>
              <a:chExt cx="336550" cy="349250"/>
            </a:xfrm>
            <a:solidFill>
              <a:schemeClr val="bg1"/>
            </a:solidFill>
          </p:grpSpPr>
          <p:sp>
            <p:nvSpPr>
              <p:cNvPr id="60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1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6" name="그룹 65"/>
            <p:cNvGrpSpPr/>
            <p:nvPr/>
          </p:nvGrpSpPr>
          <p:grpSpPr>
            <a:xfrm>
              <a:off x="7866463" y="5711938"/>
              <a:ext cx="464150" cy="468330"/>
              <a:chOff x="3247850" y="1077813"/>
              <a:chExt cx="352425" cy="355600"/>
            </a:xfrm>
            <a:solidFill>
              <a:schemeClr val="bg1"/>
            </a:solidFill>
          </p:grpSpPr>
          <p:sp>
            <p:nvSpPr>
              <p:cNvPr id="67" name="Freeform 60"/>
              <p:cNvSpPr>
                <a:spLocks/>
              </p:cNvSpPr>
              <p:nvPr/>
            </p:nvSpPr>
            <p:spPr bwMode="auto">
              <a:xfrm>
                <a:off x="3301825" y="1134963"/>
                <a:ext cx="247650" cy="1778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0" y="112"/>
                  </a:cxn>
                  <a:cxn ang="0">
                    <a:pos x="156" y="112"/>
                  </a:cxn>
                  <a:cxn ang="0">
                    <a:pos x="156" y="112"/>
                  </a:cxn>
                  <a:cxn ang="0">
                    <a:pos x="156" y="0"/>
                  </a:cxn>
                  <a:cxn ang="0">
                    <a:pos x="15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12"/>
                  </a:cxn>
                  <a:cxn ang="0">
                    <a:pos x="0" y="112"/>
                  </a:cxn>
                </a:cxnLst>
                <a:rect l="0" t="0" r="r" b="b"/>
                <a:pathLst>
                  <a:path w="156" h="112">
                    <a:moveTo>
                      <a:pt x="0" y="112"/>
                    </a:moveTo>
                    <a:lnTo>
                      <a:pt x="0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0"/>
                    </a:lnTo>
                    <a:lnTo>
                      <a:pt x="15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8" name="Freeform 61"/>
              <p:cNvSpPr>
                <a:spLocks noEditPoints="1"/>
              </p:cNvSpPr>
              <p:nvPr/>
            </p:nvSpPr>
            <p:spPr bwMode="auto">
              <a:xfrm>
                <a:off x="3247850" y="1077813"/>
                <a:ext cx="352425" cy="355600"/>
              </a:xfrm>
              <a:custGeom>
                <a:avLst/>
                <a:gdLst/>
                <a:ahLst/>
                <a:cxnLst>
                  <a:cxn ang="0">
                    <a:pos x="18" y="184"/>
                  </a:cxn>
                  <a:cxn ang="0">
                    <a:pos x="72" y="184"/>
                  </a:cxn>
                  <a:cxn ang="0">
                    <a:pos x="72" y="184"/>
                  </a:cxn>
                  <a:cxn ang="0">
                    <a:pos x="64" y="196"/>
                  </a:cxn>
                  <a:cxn ang="0">
                    <a:pos x="56" y="212"/>
                  </a:cxn>
                  <a:cxn ang="0">
                    <a:pos x="56" y="212"/>
                  </a:cxn>
                  <a:cxn ang="0">
                    <a:pos x="54" y="218"/>
                  </a:cxn>
                  <a:cxn ang="0">
                    <a:pos x="54" y="222"/>
                  </a:cxn>
                  <a:cxn ang="0">
                    <a:pos x="58" y="224"/>
                  </a:cxn>
                  <a:cxn ang="0">
                    <a:pos x="64" y="224"/>
                  </a:cxn>
                  <a:cxn ang="0">
                    <a:pos x="106" y="224"/>
                  </a:cxn>
                  <a:cxn ang="0">
                    <a:pos x="118" y="224"/>
                  </a:cxn>
                  <a:cxn ang="0">
                    <a:pos x="160" y="224"/>
                  </a:cxn>
                  <a:cxn ang="0">
                    <a:pos x="160" y="224"/>
                  </a:cxn>
                  <a:cxn ang="0">
                    <a:pos x="166" y="224"/>
                  </a:cxn>
                  <a:cxn ang="0">
                    <a:pos x="168" y="222"/>
                  </a:cxn>
                  <a:cxn ang="0">
                    <a:pos x="170" y="218"/>
                  </a:cxn>
                  <a:cxn ang="0">
                    <a:pos x="168" y="212"/>
                  </a:cxn>
                  <a:cxn ang="0">
                    <a:pos x="168" y="212"/>
                  </a:cxn>
                  <a:cxn ang="0">
                    <a:pos x="160" y="196"/>
                  </a:cxn>
                  <a:cxn ang="0">
                    <a:pos x="152" y="184"/>
                  </a:cxn>
                  <a:cxn ang="0">
                    <a:pos x="206" y="184"/>
                  </a:cxn>
                  <a:cxn ang="0">
                    <a:pos x="206" y="184"/>
                  </a:cxn>
                  <a:cxn ang="0">
                    <a:pos x="212" y="182"/>
                  </a:cxn>
                  <a:cxn ang="0">
                    <a:pos x="218" y="178"/>
                  </a:cxn>
                  <a:cxn ang="0">
                    <a:pos x="222" y="174"/>
                  </a:cxn>
                  <a:cxn ang="0">
                    <a:pos x="222" y="166"/>
                  </a:cxn>
                  <a:cxn ang="0">
                    <a:pos x="222" y="18"/>
                  </a:cxn>
                  <a:cxn ang="0">
                    <a:pos x="222" y="18"/>
                  </a:cxn>
                  <a:cxn ang="0">
                    <a:pos x="222" y="12"/>
                  </a:cxn>
                  <a:cxn ang="0">
                    <a:pos x="218" y="6"/>
                  </a:cxn>
                  <a:cxn ang="0">
                    <a:pos x="212" y="2"/>
                  </a:cxn>
                  <a:cxn ang="0">
                    <a:pos x="206" y="0"/>
                  </a:cxn>
                  <a:cxn ang="0">
                    <a:pos x="134" y="0"/>
                  </a:cxn>
                  <a:cxn ang="0">
                    <a:pos x="134" y="0"/>
                  </a:cxn>
                  <a:cxn ang="0">
                    <a:pos x="90" y="0"/>
                  </a:cxn>
                  <a:cxn ang="0">
                    <a:pos x="90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66"/>
                  </a:cxn>
                  <a:cxn ang="0">
                    <a:pos x="0" y="166"/>
                  </a:cxn>
                  <a:cxn ang="0">
                    <a:pos x="2" y="174"/>
                  </a:cxn>
                  <a:cxn ang="0">
                    <a:pos x="6" y="178"/>
                  </a:cxn>
                  <a:cxn ang="0">
                    <a:pos x="12" y="182"/>
                  </a:cxn>
                  <a:cxn ang="0">
                    <a:pos x="18" y="184"/>
                  </a:cxn>
                  <a:cxn ang="0">
                    <a:pos x="18" y="18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206" y="16"/>
                  </a:cxn>
                  <a:cxn ang="0">
                    <a:pos x="206" y="16"/>
                  </a:cxn>
                  <a:cxn ang="0">
                    <a:pos x="206" y="168"/>
                  </a:cxn>
                  <a:cxn ang="0">
                    <a:pos x="206" y="168"/>
                  </a:cxn>
                  <a:cxn ang="0">
                    <a:pos x="16" y="168"/>
                  </a:cxn>
                  <a:cxn ang="0">
                    <a:pos x="16" y="168"/>
                  </a:cxn>
                  <a:cxn ang="0">
                    <a:pos x="16" y="16"/>
                  </a:cxn>
                  <a:cxn ang="0">
                    <a:pos x="16" y="16"/>
                  </a:cxn>
                </a:cxnLst>
                <a:rect l="0" t="0" r="r" b="b"/>
                <a:pathLst>
                  <a:path w="222" h="224">
                    <a:moveTo>
                      <a:pt x="18" y="184"/>
                    </a:moveTo>
                    <a:lnTo>
                      <a:pt x="72" y="184"/>
                    </a:lnTo>
                    <a:lnTo>
                      <a:pt x="72" y="184"/>
                    </a:lnTo>
                    <a:lnTo>
                      <a:pt x="64" y="196"/>
                    </a:lnTo>
                    <a:lnTo>
                      <a:pt x="56" y="212"/>
                    </a:lnTo>
                    <a:lnTo>
                      <a:pt x="56" y="212"/>
                    </a:lnTo>
                    <a:lnTo>
                      <a:pt x="54" y="218"/>
                    </a:lnTo>
                    <a:lnTo>
                      <a:pt x="54" y="222"/>
                    </a:lnTo>
                    <a:lnTo>
                      <a:pt x="58" y="224"/>
                    </a:lnTo>
                    <a:lnTo>
                      <a:pt x="64" y="224"/>
                    </a:lnTo>
                    <a:lnTo>
                      <a:pt x="106" y="224"/>
                    </a:lnTo>
                    <a:lnTo>
                      <a:pt x="118" y="224"/>
                    </a:lnTo>
                    <a:lnTo>
                      <a:pt x="160" y="224"/>
                    </a:lnTo>
                    <a:lnTo>
                      <a:pt x="160" y="224"/>
                    </a:lnTo>
                    <a:lnTo>
                      <a:pt x="166" y="224"/>
                    </a:lnTo>
                    <a:lnTo>
                      <a:pt x="168" y="222"/>
                    </a:lnTo>
                    <a:lnTo>
                      <a:pt x="170" y="218"/>
                    </a:lnTo>
                    <a:lnTo>
                      <a:pt x="168" y="212"/>
                    </a:lnTo>
                    <a:lnTo>
                      <a:pt x="168" y="212"/>
                    </a:lnTo>
                    <a:lnTo>
                      <a:pt x="160" y="196"/>
                    </a:lnTo>
                    <a:lnTo>
                      <a:pt x="152" y="184"/>
                    </a:lnTo>
                    <a:lnTo>
                      <a:pt x="206" y="184"/>
                    </a:lnTo>
                    <a:lnTo>
                      <a:pt x="206" y="184"/>
                    </a:lnTo>
                    <a:lnTo>
                      <a:pt x="212" y="182"/>
                    </a:lnTo>
                    <a:lnTo>
                      <a:pt x="218" y="178"/>
                    </a:lnTo>
                    <a:lnTo>
                      <a:pt x="222" y="174"/>
                    </a:lnTo>
                    <a:lnTo>
                      <a:pt x="222" y="166"/>
                    </a:lnTo>
                    <a:lnTo>
                      <a:pt x="222" y="18"/>
                    </a:lnTo>
                    <a:lnTo>
                      <a:pt x="222" y="18"/>
                    </a:lnTo>
                    <a:lnTo>
                      <a:pt x="222" y="12"/>
                    </a:lnTo>
                    <a:lnTo>
                      <a:pt x="218" y="6"/>
                    </a:lnTo>
                    <a:lnTo>
                      <a:pt x="212" y="2"/>
                    </a:lnTo>
                    <a:lnTo>
                      <a:pt x="206" y="0"/>
                    </a:lnTo>
                    <a:lnTo>
                      <a:pt x="134" y="0"/>
                    </a:lnTo>
                    <a:lnTo>
                      <a:pt x="134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2" y="174"/>
                    </a:lnTo>
                    <a:lnTo>
                      <a:pt x="6" y="178"/>
                    </a:lnTo>
                    <a:lnTo>
                      <a:pt x="12" y="182"/>
                    </a:lnTo>
                    <a:lnTo>
                      <a:pt x="18" y="184"/>
                    </a:lnTo>
                    <a:lnTo>
                      <a:pt x="18" y="184"/>
                    </a:lnTo>
                    <a:close/>
                    <a:moveTo>
                      <a:pt x="16" y="16"/>
                    </a:moveTo>
                    <a:lnTo>
                      <a:pt x="16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06" y="168"/>
                    </a:lnTo>
                    <a:lnTo>
                      <a:pt x="206" y="168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6" y="16"/>
                    </a:lnTo>
                    <a:lnTo>
                      <a:pt x="1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69" name="그룹 68"/>
            <p:cNvGrpSpPr/>
            <p:nvPr/>
          </p:nvGrpSpPr>
          <p:grpSpPr>
            <a:xfrm>
              <a:off x="8001078" y="2335284"/>
              <a:ext cx="465538" cy="421390"/>
              <a:chOff x="4806776" y="1795363"/>
              <a:chExt cx="368300" cy="333375"/>
            </a:xfrm>
            <a:solidFill>
              <a:schemeClr val="bg1"/>
            </a:solidFill>
          </p:grpSpPr>
          <p:sp>
            <p:nvSpPr>
              <p:cNvPr id="70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13083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225AD5A-C5AE-4C13-828D-7554ED021E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252" y="1642809"/>
            <a:ext cx="7377496" cy="593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68332"/>
      </p:ext>
    </p:extLst>
  </p:cSld>
  <p:clrMapOvr>
    <a:masterClrMapping/>
  </p:clrMapOvr>
  <p:transition spd="slow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9CA10E1-F215-44F4-9ACE-158EA62A85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16" y="2060340"/>
            <a:ext cx="8388510" cy="439299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공인중개사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5567"/>
      </p:ext>
    </p:extLst>
  </p:cSld>
  <p:clrMapOvr>
    <a:masterClrMapping/>
  </p:clrMapOvr>
  <p:transition spd="slow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A5E0CCF-1D0B-47F5-B46F-97EA71FA89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974" y="2022223"/>
            <a:ext cx="8538160" cy="447136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매도자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26998"/>
      </p:ext>
    </p:extLst>
  </p:cSld>
  <p:clrMapOvr>
    <a:masterClrMapping/>
  </p:clrMapOvr>
  <p:transition spd="slow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108250C8-8B2F-4192-A52E-B548265FD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341" y="2022223"/>
            <a:ext cx="8538160" cy="447136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매수자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72209"/>
      </p:ext>
    </p:extLst>
  </p:cSld>
  <p:clrMapOvr>
    <a:masterClrMapping/>
  </p:clrMapOvr>
  <p:transition spd="slow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CAD15A3-4036-4EDA-B158-46788F42A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478" y="1988719"/>
            <a:ext cx="8697376" cy="455474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관리자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74844"/>
      </p:ext>
    </p:extLst>
  </p:cSld>
  <p:clrMapOvr>
    <a:masterClrMapping/>
  </p:clrMapOvr>
  <p:transition spd="slow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사용자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7B58E9B-8077-483F-8AAD-5179347FD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8127" y="1970599"/>
            <a:ext cx="8697374" cy="455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50761"/>
      </p:ext>
    </p:extLst>
  </p:cSld>
  <p:clrMapOvr>
    <a:masterClrMapping/>
  </p:clrMapOvr>
  <p:transition spd="slow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Company Introduction 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플랫폼 구성도 </a:t>
            </a:r>
            <a:r>
              <a:rPr lang="en-US" altLang="ko-KR" dirty="0"/>
              <a:t>–</a:t>
            </a:r>
            <a:r>
              <a:rPr lang="ko-KR" altLang="en-US" dirty="0"/>
              <a:t> 서버 운영 흐름도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7DC8231-445D-4489-80F7-704ADC1F60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56" y="1825451"/>
            <a:ext cx="5982522" cy="481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32297"/>
      </p:ext>
    </p:extLst>
  </p:cSld>
  <p:clrMapOvr>
    <a:masterClrMapping/>
  </p:clrMapOvr>
  <p:transition spd="slow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Relationship Diagram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8551056" y="3083271"/>
            <a:ext cx="3056222" cy="987190"/>
            <a:chOff x="2811405" y="2674871"/>
            <a:chExt cx="2859243" cy="923564"/>
          </a:xfrm>
        </p:grpSpPr>
        <p:sp>
          <p:nvSpPr>
            <p:cNvPr id="54" name="Text Box 8"/>
            <p:cNvSpPr txBox="1">
              <a:spLocks noChangeArrowheads="1"/>
            </p:cNvSpPr>
            <p:nvPr/>
          </p:nvSpPr>
          <p:spPr bwMode="auto">
            <a:xfrm>
              <a:off x="2811405" y="2674871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811407" y="3108937"/>
              <a:ext cx="2330227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Go ahead and replace it with your own text</a:t>
              </a:r>
              <a:r>
                <a:rPr lang="en-US" altLang="ko-KR"/>
                <a:t>. </a:t>
              </a:r>
              <a:endParaRPr lang="en-US" altLang="ko-KR" dirty="0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8551056" y="4988929"/>
            <a:ext cx="3056222" cy="987187"/>
            <a:chOff x="2811405" y="4524874"/>
            <a:chExt cx="2859243" cy="923561"/>
          </a:xfrm>
        </p:grpSpPr>
        <p:sp>
          <p:nvSpPr>
            <p:cNvPr id="57" name="Text Box 8"/>
            <p:cNvSpPr txBox="1">
              <a:spLocks noChangeArrowheads="1"/>
            </p:cNvSpPr>
            <p:nvPr/>
          </p:nvSpPr>
          <p:spPr bwMode="auto">
            <a:xfrm>
              <a:off x="2811405" y="4524874"/>
              <a:ext cx="2859243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811407" y="4958937"/>
              <a:ext cx="2330227" cy="4894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Go ahead and replace it with your own text</a:t>
              </a:r>
              <a:r>
                <a:rPr lang="en-US" altLang="ko-KR"/>
                <a:t>. </a:t>
              </a:r>
              <a:endParaRPr lang="en-US" altLang="ko-KR" dirty="0"/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496955" y="2128006"/>
            <a:ext cx="3093309" cy="987193"/>
            <a:chOff x="6600057" y="2738985"/>
            <a:chExt cx="2893940" cy="923566"/>
          </a:xfrm>
        </p:grpSpPr>
        <p:sp>
          <p:nvSpPr>
            <p:cNvPr id="60" name="Text Box 8"/>
            <p:cNvSpPr txBox="1">
              <a:spLocks noChangeArrowheads="1"/>
            </p:cNvSpPr>
            <p:nvPr/>
          </p:nvSpPr>
          <p:spPr bwMode="auto">
            <a:xfrm>
              <a:off x="6600057" y="2738985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163769" y="3173054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496955" y="4159697"/>
            <a:ext cx="3093309" cy="987193"/>
            <a:chOff x="6600056" y="4386059"/>
            <a:chExt cx="2893940" cy="923566"/>
          </a:xfrm>
        </p:grpSpPr>
        <p:sp>
          <p:nvSpPr>
            <p:cNvPr id="63" name="Text Box 8"/>
            <p:cNvSpPr txBox="1">
              <a:spLocks noChangeArrowheads="1"/>
            </p:cNvSpPr>
            <p:nvPr/>
          </p:nvSpPr>
          <p:spPr bwMode="auto">
            <a:xfrm>
              <a:off x="6600056" y="4386059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7163769" y="4820128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926569" y="4922751"/>
            <a:ext cx="2261699" cy="1355444"/>
            <a:chOff x="5926569" y="4922751"/>
            <a:chExt cx="2261699" cy="1355444"/>
          </a:xfrm>
        </p:grpSpPr>
        <p:sp>
          <p:nvSpPr>
            <p:cNvPr id="7" name="자유형 6"/>
            <p:cNvSpPr/>
            <p:nvPr/>
          </p:nvSpPr>
          <p:spPr>
            <a:xfrm flipH="1">
              <a:off x="5926569" y="4951229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8" name="자유형 37"/>
            <p:cNvSpPr/>
            <p:nvPr/>
          </p:nvSpPr>
          <p:spPr>
            <a:xfrm flipH="1">
              <a:off x="6434861" y="4922751"/>
              <a:ext cx="1753407" cy="1355444"/>
            </a:xfrm>
            <a:custGeom>
              <a:avLst/>
              <a:gdLst>
                <a:gd name="connsiteX0" fmla="*/ 1753407 w 1753407"/>
                <a:gd name="connsiteY0" fmla="*/ 0 h 1355444"/>
                <a:gd name="connsiteX1" fmla="*/ 454444 w 1753407"/>
                <a:gd name="connsiteY1" fmla="*/ 0 h 1355444"/>
                <a:gd name="connsiteX2" fmla="*/ 228532 w 1753407"/>
                <a:gd name="connsiteY2" fmla="*/ 225912 h 1355444"/>
                <a:gd name="connsiteX3" fmla="*/ 228532 w 1753407"/>
                <a:gd name="connsiteY3" fmla="*/ 545175 h 1355444"/>
                <a:gd name="connsiteX4" fmla="*/ 0 w 1753407"/>
                <a:gd name="connsiteY4" fmla="*/ 677723 h 1355444"/>
                <a:gd name="connsiteX5" fmla="*/ 228532 w 1753407"/>
                <a:gd name="connsiteY5" fmla="*/ 810271 h 1355444"/>
                <a:gd name="connsiteX6" fmla="*/ 228532 w 1753407"/>
                <a:gd name="connsiteY6" fmla="*/ 1129533 h 1355444"/>
                <a:gd name="connsiteX7" fmla="*/ 454444 w 1753407"/>
                <a:gd name="connsiteY7" fmla="*/ 1355444 h 1355444"/>
                <a:gd name="connsiteX8" fmla="*/ 1753407 w 1753407"/>
                <a:gd name="connsiteY8" fmla="*/ 1355444 h 135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407" h="1355444">
                  <a:moveTo>
                    <a:pt x="1753407" y="0"/>
                  </a:moveTo>
                  <a:lnTo>
                    <a:pt x="454444" y="0"/>
                  </a:lnTo>
                  <a:cubicBezTo>
                    <a:pt x="329677" y="0"/>
                    <a:pt x="228532" y="101145"/>
                    <a:pt x="228532" y="225912"/>
                  </a:cubicBezTo>
                  <a:lnTo>
                    <a:pt x="228532" y="545175"/>
                  </a:lnTo>
                  <a:lnTo>
                    <a:pt x="0" y="677723"/>
                  </a:lnTo>
                  <a:lnTo>
                    <a:pt x="228532" y="810271"/>
                  </a:lnTo>
                  <a:lnTo>
                    <a:pt x="228532" y="1129533"/>
                  </a:lnTo>
                  <a:cubicBezTo>
                    <a:pt x="228532" y="1254300"/>
                    <a:pt x="329677" y="1355444"/>
                    <a:pt x="454444" y="1355444"/>
                  </a:cubicBezTo>
                  <a:lnTo>
                    <a:pt x="1753407" y="13554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79" name="그룹 78"/>
            <p:cNvGrpSpPr/>
            <p:nvPr/>
          </p:nvGrpSpPr>
          <p:grpSpPr>
            <a:xfrm>
              <a:off x="6832936" y="5270477"/>
              <a:ext cx="660778" cy="654982"/>
              <a:chOff x="7333036" y="5323478"/>
              <a:chExt cx="529129" cy="524489"/>
            </a:xfrm>
          </p:grpSpPr>
          <p:sp>
            <p:nvSpPr>
              <p:cNvPr id="80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81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82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83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3919016" y="3978076"/>
            <a:ext cx="2261699" cy="1355445"/>
            <a:chOff x="3919016" y="3978076"/>
            <a:chExt cx="2261699" cy="1355445"/>
          </a:xfrm>
        </p:grpSpPr>
        <p:sp>
          <p:nvSpPr>
            <p:cNvPr id="37" name="자유형 36"/>
            <p:cNvSpPr/>
            <p:nvPr/>
          </p:nvSpPr>
          <p:spPr>
            <a:xfrm rot="16200000">
              <a:off x="4117997" y="3779095"/>
              <a:ext cx="1355445" cy="1753408"/>
            </a:xfrm>
            <a:custGeom>
              <a:avLst/>
              <a:gdLst>
                <a:gd name="connsiteX0" fmla="*/ 1355445 w 1355445"/>
                <a:gd name="connsiteY0" fmla="*/ 454444 h 1753408"/>
                <a:gd name="connsiteX1" fmla="*/ 1355445 w 1355445"/>
                <a:gd name="connsiteY1" fmla="*/ 1753408 h 1753408"/>
                <a:gd name="connsiteX2" fmla="*/ 0 w 1355445"/>
                <a:gd name="connsiteY2" fmla="*/ 1753408 h 1753408"/>
                <a:gd name="connsiteX3" fmla="*/ 0 w 1355445"/>
                <a:gd name="connsiteY3" fmla="*/ 454444 h 1753408"/>
                <a:gd name="connsiteX4" fmla="*/ 225912 w 1355445"/>
                <a:gd name="connsiteY4" fmla="*/ 228533 h 1753408"/>
                <a:gd name="connsiteX5" fmla="*/ 545173 w 1355445"/>
                <a:gd name="connsiteY5" fmla="*/ 228533 h 1753408"/>
                <a:gd name="connsiteX6" fmla="*/ 677722 w 1355445"/>
                <a:gd name="connsiteY6" fmla="*/ 0 h 1753408"/>
                <a:gd name="connsiteX7" fmla="*/ 810270 w 1355445"/>
                <a:gd name="connsiteY7" fmla="*/ 228533 h 1753408"/>
                <a:gd name="connsiteX8" fmla="*/ 1129533 w 1355445"/>
                <a:gd name="connsiteY8" fmla="*/ 228533 h 1753408"/>
                <a:gd name="connsiteX9" fmla="*/ 1355445 w 1355445"/>
                <a:gd name="connsiteY9" fmla="*/ 454444 h 175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445" h="1753408">
                  <a:moveTo>
                    <a:pt x="1355445" y="454444"/>
                  </a:moveTo>
                  <a:lnTo>
                    <a:pt x="1355445" y="1753408"/>
                  </a:lnTo>
                  <a:lnTo>
                    <a:pt x="0" y="1753408"/>
                  </a:lnTo>
                  <a:lnTo>
                    <a:pt x="0" y="454444"/>
                  </a:lnTo>
                  <a:cubicBezTo>
                    <a:pt x="0" y="329677"/>
                    <a:pt x="101145" y="228533"/>
                    <a:pt x="225912" y="228533"/>
                  </a:cubicBezTo>
                  <a:lnTo>
                    <a:pt x="545173" y="228533"/>
                  </a:lnTo>
                  <a:lnTo>
                    <a:pt x="677722" y="0"/>
                  </a:lnTo>
                  <a:lnTo>
                    <a:pt x="810270" y="228533"/>
                  </a:lnTo>
                  <a:lnTo>
                    <a:pt x="1129533" y="228533"/>
                  </a:lnTo>
                  <a:cubicBezTo>
                    <a:pt x="1254300" y="228533"/>
                    <a:pt x="1355445" y="329677"/>
                    <a:pt x="1355445" y="4544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5672423" y="4006555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grpSp>
          <p:nvGrpSpPr>
            <p:cNvPr id="65" name="그룹 64"/>
            <p:cNvGrpSpPr/>
            <p:nvPr/>
          </p:nvGrpSpPr>
          <p:grpSpPr>
            <a:xfrm>
              <a:off x="4638627" y="4387846"/>
              <a:ext cx="619444" cy="534004"/>
              <a:chOff x="7357354" y="2491289"/>
              <a:chExt cx="496030" cy="427612"/>
            </a:xfrm>
          </p:grpSpPr>
          <p:sp>
            <p:nvSpPr>
              <p:cNvPr id="66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7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8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5926569" y="2974301"/>
            <a:ext cx="2261699" cy="1355444"/>
            <a:chOff x="5926569" y="2974301"/>
            <a:chExt cx="2261699" cy="1355444"/>
          </a:xfrm>
        </p:grpSpPr>
        <p:sp>
          <p:nvSpPr>
            <p:cNvPr id="15" name="자유형 14"/>
            <p:cNvSpPr/>
            <p:nvPr/>
          </p:nvSpPr>
          <p:spPr>
            <a:xfrm flipH="1">
              <a:off x="5926569" y="3002779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5" name="자유형 34"/>
            <p:cNvSpPr/>
            <p:nvPr/>
          </p:nvSpPr>
          <p:spPr>
            <a:xfrm flipH="1">
              <a:off x="6434861" y="2974301"/>
              <a:ext cx="1753407" cy="1355444"/>
            </a:xfrm>
            <a:custGeom>
              <a:avLst/>
              <a:gdLst>
                <a:gd name="connsiteX0" fmla="*/ 1753407 w 1753407"/>
                <a:gd name="connsiteY0" fmla="*/ 0 h 1355444"/>
                <a:gd name="connsiteX1" fmla="*/ 454444 w 1753407"/>
                <a:gd name="connsiteY1" fmla="*/ 0 h 1355444"/>
                <a:gd name="connsiteX2" fmla="*/ 228532 w 1753407"/>
                <a:gd name="connsiteY2" fmla="*/ 225912 h 1355444"/>
                <a:gd name="connsiteX3" fmla="*/ 228532 w 1753407"/>
                <a:gd name="connsiteY3" fmla="*/ 545175 h 1355444"/>
                <a:gd name="connsiteX4" fmla="*/ 0 w 1753407"/>
                <a:gd name="connsiteY4" fmla="*/ 677723 h 1355444"/>
                <a:gd name="connsiteX5" fmla="*/ 228532 w 1753407"/>
                <a:gd name="connsiteY5" fmla="*/ 810271 h 1355444"/>
                <a:gd name="connsiteX6" fmla="*/ 228532 w 1753407"/>
                <a:gd name="connsiteY6" fmla="*/ 1129533 h 1355444"/>
                <a:gd name="connsiteX7" fmla="*/ 454444 w 1753407"/>
                <a:gd name="connsiteY7" fmla="*/ 1355444 h 1355444"/>
                <a:gd name="connsiteX8" fmla="*/ 1753407 w 1753407"/>
                <a:gd name="connsiteY8" fmla="*/ 1355444 h 135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407" h="1355444">
                  <a:moveTo>
                    <a:pt x="1753407" y="0"/>
                  </a:moveTo>
                  <a:lnTo>
                    <a:pt x="454444" y="0"/>
                  </a:lnTo>
                  <a:cubicBezTo>
                    <a:pt x="329677" y="0"/>
                    <a:pt x="228532" y="101145"/>
                    <a:pt x="228532" y="225912"/>
                  </a:cubicBezTo>
                  <a:lnTo>
                    <a:pt x="228532" y="545175"/>
                  </a:lnTo>
                  <a:lnTo>
                    <a:pt x="0" y="677723"/>
                  </a:lnTo>
                  <a:lnTo>
                    <a:pt x="228532" y="810271"/>
                  </a:lnTo>
                  <a:lnTo>
                    <a:pt x="228532" y="1129533"/>
                  </a:lnTo>
                  <a:cubicBezTo>
                    <a:pt x="228532" y="1254300"/>
                    <a:pt x="329677" y="1355444"/>
                    <a:pt x="454444" y="1355444"/>
                  </a:cubicBezTo>
                  <a:lnTo>
                    <a:pt x="1753407" y="13554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72" name="그룹 71"/>
            <p:cNvGrpSpPr/>
            <p:nvPr/>
          </p:nvGrpSpPr>
          <p:grpSpPr>
            <a:xfrm>
              <a:off x="6888374" y="3359625"/>
              <a:ext cx="549902" cy="579786"/>
              <a:chOff x="4311544" y="5335424"/>
              <a:chExt cx="440344" cy="464274"/>
            </a:xfrm>
          </p:grpSpPr>
          <p:sp>
            <p:nvSpPr>
              <p:cNvPr id="73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4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5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6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7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8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9" name="그룹 8"/>
          <p:cNvGrpSpPr/>
          <p:nvPr/>
        </p:nvGrpSpPr>
        <p:grpSpPr>
          <a:xfrm>
            <a:off x="3919016" y="1983331"/>
            <a:ext cx="2261699" cy="1355445"/>
            <a:chOff x="3919016" y="1983331"/>
            <a:chExt cx="2261699" cy="1355445"/>
          </a:xfrm>
        </p:grpSpPr>
        <p:sp>
          <p:nvSpPr>
            <p:cNvPr id="36" name="자유형 35"/>
            <p:cNvSpPr/>
            <p:nvPr/>
          </p:nvSpPr>
          <p:spPr>
            <a:xfrm rot="16200000">
              <a:off x="4117997" y="1784350"/>
              <a:ext cx="1355445" cy="1753408"/>
            </a:xfrm>
            <a:custGeom>
              <a:avLst/>
              <a:gdLst>
                <a:gd name="connsiteX0" fmla="*/ 1355445 w 1355445"/>
                <a:gd name="connsiteY0" fmla="*/ 454444 h 1753408"/>
                <a:gd name="connsiteX1" fmla="*/ 1355445 w 1355445"/>
                <a:gd name="connsiteY1" fmla="*/ 1753408 h 1753408"/>
                <a:gd name="connsiteX2" fmla="*/ 0 w 1355445"/>
                <a:gd name="connsiteY2" fmla="*/ 1753407 h 1753408"/>
                <a:gd name="connsiteX3" fmla="*/ 0 w 1355445"/>
                <a:gd name="connsiteY3" fmla="*/ 454444 h 1753408"/>
                <a:gd name="connsiteX4" fmla="*/ 225912 w 1355445"/>
                <a:gd name="connsiteY4" fmla="*/ 228533 h 1753408"/>
                <a:gd name="connsiteX5" fmla="*/ 545173 w 1355445"/>
                <a:gd name="connsiteY5" fmla="*/ 228533 h 1753408"/>
                <a:gd name="connsiteX6" fmla="*/ 677722 w 1355445"/>
                <a:gd name="connsiteY6" fmla="*/ 0 h 1753408"/>
                <a:gd name="connsiteX7" fmla="*/ 810270 w 1355445"/>
                <a:gd name="connsiteY7" fmla="*/ 228533 h 1753408"/>
                <a:gd name="connsiteX8" fmla="*/ 1129533 w 1355445"/>
                <a:gd name="connsiteY8" fmla="*/ 228533 h 1753408"/>
                <a:gd name="connsiteX9" fmla="*/ 1355445 w 1355445"/>
                <a:gd name="connsiteY9" fmla="*/ 454444 h 1753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55445" h="1753408">
                  <a:moveTo>
                    <a:pt x="1355445" y="454444"/>
                  </a:moveTo>
                  <a:lnTo>
                    <a:pt x="1355445" y="1753408"/>
                  </a:lnTo>
                  <a:lnTo>
                    <a:pt x="0" y="1753407"/>
                  </a:lnTo>
                  <a:lnTo>
                    <a:pt x="0" y="454444"/>
                  </a:lnTo>
                  <a:cubicBezTo>
                    <a:pt x="0" y="329677"/>
                    <a:pt x="101145" y="228533"/>
                    <a:pt x="225912" y="228533"/>
                  </a:cubicBezTo>
                  <a:lnTo>
                    <a:pt x="545173" y="228533"/>
                  </a:lnTo>
                  <a:lnTo>
                    <a:pt x="677722" y="0"/>
                  </a:lnTo>
                  <a:lnTo>
                    <a:pt x="810270" y="228533"/>
                  </a:lnTo>
                  <a:lnTo>
                    <a:pt x="1129533" y="228533"/>
                  </a:lnTo>
                  <a:cubicBezTo>
                    <a:pt x="1254300" y="228533"/>
                    <a:pt x="1355445" y="329677"/>
                    <a:pt x="1355445" y="454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31" name="자유형 30"/>
            <p:cNvSpPr/>
            <p:nvPr/>
          </p:nvSpPr>
          <p:spPr>
            <a:xfrm>
              <a:off x="5672423" y="2011810"/>
              <a:ext cx="508292" cy="1293478"/>
            </a:xfrm>
            <a:custGeom>
              <a:avLst/>
              <a:gdLst>
                <a:gd name="connsiteX0" fmla="*/ 0 w 432048"/>
                <a:gd name="connsiteY0" fmla="*/ 0 h 1152128"/>
                <a:gd name="connsiteX1" fmla="*/ 240023 w 432048"/>
                <a:gd name="connsiteY1" fmla="*/ 0 h 1152128"/>
                <a:gd name="connsiteX2" fmla="*/ 432048 w 432048"/>
                <a:gd name="connsiteY2" fmla="*/ 192025 h 1152128"/>
                <a:gd name="connsiteX3" fmla="*/ 432048 w 432048"/>
                <a:gd name="connsiteY3" fmla="*/ 960103 h 1152128"/>
                <a:gd name="connsiteX4" fmla="*/ 240023 w 432048"/>
                <a:gd name="connsiteY4" fmla="*/ 1152128 h 1152128"/>
                <a:gd name="connsiteX5" fmla="*/ 0 w 432048"/>
                <a:gd name="connsiteY5" fmla="*/ 1152128 h 1152128"/>
                <a:gd name="connsiteX6" fmla="*/ 0 w 432048"/>
                <a:gd name="connsiteY6" fmla="*/ 0 h 115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48" h="1152128">
                  <a:moveTo>
                    <a:pt x="0" y="0"/>
                  </a:moveTo>
                  <a:lnTo>
                    <a:pt x="240023" y="0"/>
                  </a:lnTo>
                  <a:cubicBezTo>
                    <a:pt x="346075" y="0"/>
                    <a:pt x="432048" y="85973"/>
                    <a:pt x="432048" y="192025"/>
                  </a:cubicBezTo>
                  <a:lnTo>
                    <a:pt x="432048" y="960103"/>
                  </a:lnTo>
                  <a:cubicBezTo>
                    <a:pt x="432048" y="1066155"/>
                    <a:pt x="346075" y="1152128"/>
                    <a:pt x="240023" y="1152128"/>
                  </a:cubicBezTo>
                  <a:lnTo>
                    <a:pt x="0" y="11521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grpSp>
          <p:nvGrpSpPr>
            <p:cNvPr id="69" name="그룹 68"/>
            <p:cNvGrpSpPr/>
            <p:nvPr/>
          </p:nvGrpSpPr>
          <p:grpSpPr>
            <a:xfrm>
              <a:off x="4675553" y="2369128"/>
              <a:ext cx="545594" cy="545590"/>
              <a:chOff x="4311544" y="2519029"/>
              <a:chExt cx="436893" cy="436891"/>
            </a:xfrm>
          </p:grpSpPr>
          <p:sp>
            <p:nvSpPr>
              <p:cNvPr id="70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1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pic>
        <p:nvPicPr>
          <p:cNvPr id="47" name="그림 4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57043"/>
      </p:ext>
    </p:extLst>
  </p:cSld>
  <p:clrMapOvr>
    <a:masterClrMapping/>
  </p:clrMapOvr>
  <p:transition spd="slow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Chart Diagram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797169" y="5084685"/>
            <a:ext cx="3093309" cy="987198"/>
            <a:chOff x="6600057" y="2738983"/>
            <a:chExt cx="2893940" cy="923570"/>
          </a:xfrm>
        </p:grpSpPr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4470758" y="5084684"/>
            <a:ext cx="3093309" cy="987199"/>
            <a:chOff x="6600057" y="2738982"/>
            <a:chExt cx="2893940" cy="923571"/>
          </a:xfrm>
        </p:grpSpPr>
        <p:sp>
          <p:nvSpPr>
            <p:cNvPr id="67" name="Text Box 8"/>
            <p:cNvSpPr txBox="1">
              <a:spLocks noChangeArrowheads="1"/>
            </p:cNvSpPr>
            <p:nvPr/>
          </p:nvSpPr>
          <p:spPr bwMode="auto">
            <a:xfrm>
              <a:off x="6600057" y="2738982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8195458" y="5084685"/>
            <a:ext cx="3093309" cy="987198"/>
            <a:chOff x="6600057" y="2738983"/>
            <a:chExt cx="2893940" cy="923570"/>
          </a:xfrm>
        </p:grpSpPr>
        <p:sp>
          <p:nvSpPr>
            <p:cNvPr id="70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969026" y="2218744"/>
            <a:ext cx="2728473" cy="2728473"/>
            <a:chOff x="969026" y="2218744"/>
            <a:chExt cx="2728473" cy="2728473"/>
          </a:xfrm>
        </p:grpSpPr>
        <p:sp>
          <p:nvSpPr>
            <p:cNvPr id="40" name="도넛 39"/>
            <p:cNvSpPr/>
            <p:nvPr/>
          </p:nvSpPr>
          <p:spPr>
            <a:xfrm>
              <a:off x="969026" y="2218744"/>
              <a:ext cx="2728473" cy="2728473"/>
            </a:xfrm>
            <a:prstGeom prst="donu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1700941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1555820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/>
                <a:t>100%</a:t>
              </a:r>
              <a:endParaRPr lang="ko-KR" altLang="ko-KR" sz="2400" dirty="0"/>
            </a:p>
          </p:txBody>
        </p:sp>
        <p:grpSp>
          <p:nvGrpSpPr>
            <p:cNvPr id="72" name="그룹 71"/>
            <p:cNvGrpSpPr/>
            <p:nvPr/>
          </p:nvGrpSpPr>
          <p:grpSpPr>
            <a:xfrm>
              <a:off x="2118142" y="3306492"/>
              <a:ext cx="451362" cy="468392"/>
              <a:chOff x="4061602" y="6214100"/>
              <a:chExt cx="336550" cy="349250"/>
            </a:xfrm>
            <a:solidFill>
              <a:schemeClr val="bg1">
                <a:lumMod val="65000"/>
              </a:schemeClr>
            </a:solidFill>
          </p:grpSpPr>
          <p:sp>
            <p:nvSpPr>
              <p:cNvPr id="73" name="Freeform 212"/>
              <p:cNvSpPr>
                <a:spLocks noEditPoints="1"/>
              </p:cNvSpPr>
              <p:nvPr/>
            </p:nvSpPr>
            <p:spPr bwMode="auto">
              <a:xfrm>
                <a:off x="4061602" y="6214100"/>
                <a:ext cx="336550" cy="349250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204"/>
                  </a:cxn>
                  <a:cxn ang="0">
                    <a:pos x="0" y="204"/>
                  </a:cxn>
                  <a:cxn ang="0">
                    <a:pos x="0" y="210"/>
                  </a:cxn>
                  <a:cxn ang="0">
                    <a:pos x="4" y="216"/>
                  </a:cxn>
                  <a:cxn ang="0">
                    <a:pos x="8" y="218"/>
                  </a:cxn>
                  <a:cxn ang="0">
                    <a:pos x="14" y="220"/>
                  </a:cxn>
                  <a:cxn ang="0">
                    <a:pos x="198" y="220"/>
                  </a:cxn>
                  <a:cxn ang="0">
                    <a:pos x="198" y="220"/>
                  </a:cxn>
                  <a:cxn ang="0">
                    <a:pos x="204" y="218"/>
                  </a:cxn>
                  <a:cxn ang="0">
                    <a:pos x="208" y="216"/>
                  </a:cxn>
                  <a:cxn ang="0">
                    <a:pos x="212" y="210"/>
                  </a:cxn>
                  <a:cxn ang="0">
                    <a:pos x="212" y="204"/>
                  </a:cxn>
                  <a:cxn ang="0">
                    <a:pos x="212" y="14"/>
                  </a:cxn>
                  <a:cxn ang="0">
                    <a:pos x="212" y="14"/>
                  </a:cxn>
                  <a:cxn ang="0">
                    <a:pos x="212" y="8"/>
                  </a:cxn>
                  <a:cxn ang="0">
                    <a:pos x="208" y="4"/>
                  </a:cxn>
                  <a:cxn ang="0">
                    <a:pos x="204" y="0"/>
                  </a:cxn>
                  <a:cxn ang="0">
                    <a:pos x="198" y="0"/>
                  </a:cxn>
                  <a:cxn ang="0">
                    <a:pos x="14" y="0"/>
                  </a:cxn>
                  <a:cxn ang="0">
                    <a:pos x="196" y="60"/>
                  </a:cxn>
                  <a:cxn ang="0">
                    <a:pos x="196" y="204"/>
                  </a:cxn>
                  <a:cxn ang="0">
                    <a:pos x="14" y="204"/>
                  </a:cxn>
                  <a:cxn ang="0">
                    <a:pos x="14" y="14"/>
                  </a:cxn>
                  <a:cxn ang="0">
                    <a:pos x="48" y="14"/>
                  </a:cxn>
                  <a:cxn ang="0">
                    <a:pos x="48" y="14"/>
                  </a:cxn>
                  <a:cxn ang="0">
                    <a:pos x="46" y="16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50" y="90"/>
                  </a:cxn>
                  <a:cxn ang="0">
                    <a:pos x="54" y="92"/>
                  </a:cxn>
                  <a:cxn ang="0">
                    <a:pos x="158" y="92"/>
                  </a:cxn>
                  <a:cxn ang="0">
                    <a:pos x="158" y="92"/>
                  </a:cxn>
                  <a:cxn ang="0">
                    <a:pos x="162" y="90"/>
                  </a:cxn>
                  <a:cxn ang="0">
                    <a:pos x="164" y="84"/>
                  </a:cxn>
                  <a:cxn ang="0">
                    <a:pos x="164" y="16"/>
                  </a:cxn>
                  <a:cxn ang="0">
                    <a:pos x="164" y="16"/>
                  </a:cxn>
                  <a:cxn ang="0">
                    <a:pos x="164" y="14"/>
                  </a:cxn>
                  <a:cxn ang="0">
                    <a:pos x="196" y="14"/>
                  </a:cxn>
                  <a:cxn ang="0">
                    <a:pos x="196" y="38"/>
                  </a:cxn>
                  <a:cxn ang="0">
                    <a:pos x="178" y="38"/>
                  </a:cxn>
                  <a:cxn ang="0">
                    <a:pos x="178" y="60"/>
                  </a:cxn>
                  <a:cxn ang="0">
                    <a:pos x="196" y="60"/>
                  </a:cxn>
                </a:cxnLst>
                <a:rect l="0" t="0" r="r" b="b"/>
                <a:pathLst>
                  <a:path w="212" h="220">
                    <a:moveTo>
                      <a:pt x="14" y="0"/>
                    </a:moveTo>
                    <a:lnTo>
                      <a:pt x="14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10"/>
                    </a:lnTo>
                    <a:lnTo>
                      <a:pt x="4" y="216"/>
                    </a:lnTo>
                    <a:lnTo>
                      <a:pt x="8" y="218"/>
                    </a:lnTo>
                    <a:lnTo>
                      <a:pt x="14" y="220"/>
                    </a:lnTo>
                    <a:lnTo>
                      <a:pt x="198" y="220"/>
                    </a:lnTo>
                    <a:lnTo>
                      <a:pt x="198" y="220"/>
                    </a:lnTo>
                    <a:lnTo>
                      <a:pt x="204" y="218"/>
                    </a:lnTo>
                    <a:lnTo>
                      <a:pt x="208" y="216"/>
                    </a:lnTo>
                    <a:lnTo>
                      <a:pt x="212" y="210"/>
                    </a:lnTo>
                    <a:lnTo>
                      <a:pt x="212" y="204"/>
                    </a:lnTo>
                    <a:lnTo>
                      <a:pt x="212" y="14"/>
                    </a:lnTo>
                    <a:lnTo>
                      <a:pt x="212" y="14"/>
                    </a:lnTo>
                    <a:lnTo>
                      <a:pt x="212" y="8"/>
                    </a:lnTo>
                    <a:lnTo>
                      <a:pt x="208" y="4"/>
                    </a:lnTo>
                    <a:lnTo>
                      <a:pt x="204" y="0"/>
                    </a:lnTo>
                    <a:lnTo>
                      <a:pt x="198" y="0"/>
                    </a:lnTo>
                    <a:lnTo>
                      <a:pt x="14" y="0"/>
                    </a:lnTo>
                    <a:close/>
                    <a:moveTo>
                      <a:pt x="196" y="60"/>
                    </a:moveTo>
                    <a:lnTo>
                      <a:pt x="196" y="204"/>
                    </a:lnTo>
                    <a:lnTo>
                      <a:pt x="14" y="204"/>
                    </a:lnTo>
                    <a:lnTo>
                      <a:pt x="14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6" y="16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50" y="90"/>
                    </a:lnTo>
                    <a:lnTo>
                      <a:pt x="54" y="92"/>
                    </a:lnTo>
                    <a:lnTo>
                      <a:pt x="158" y="92"/>
                    </a:lnTo>
                    <a:lnTo>
                      <a:pt x="158" y="92"/>
                    </a:lnTo>
                    <a:lnTo>
                      <a:pt x="162" y="90"/>
                    </a:lnTo>
                    <a:lnTo>
                      <a:pt x="164" y="8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4"/>
                    </a:lnTo>
                    <a:lnTo>
                      <a:pt x="196" y="14"/>
                    </a:lnTo>
                    <a:lnTo>
                      <a:pt x="196" y="38"/>
                    </a:lnTo>
                    <a:lnTo>
                      <a:pt x="178" y="38"/>
                    </a:lnTo>
                    <a:lnTo>
                      <a:pt x="178" y="60"/>
                    </a:lnTo>
                    <a:lnTo>
                      <a:pt x="19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74" name="Freeform 213"/>
              <p:cNvSpPr>
                <a:spLocks noEditPoints="1"/>
              </p:cNvSpPr>
              <p:nvPr/>
            </p:nvSpPr>
            <p:spPr bwMode="auto">
              <a:xfrm>
                <a:off x="4115577" y="6410950"/>
                <a:ext cx="228600" cy="98425"/>
              </a:xfrm>
              <a:custGeom>
                <a:avLst/>
                <a:gdLst/>
                <a:ahLst/>
                <a:cxnLst>
                  <a:cxn ang="0">
                    <a:pos x="130" y="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2" y="56"/>
                  </a:cxn>
                  <a:cxn ang="0">
                    <a:pos x="4" y="60"/>
                  </a:cxn>
                  <a:cxn ang="0">
                    <a:pos x="8" y="62"/>
                  </a:cxn>
                  <a:cxn ang="0">
                    <a:pos x="14" y="62"/>
                  </a:cxn>
                  <a:cxn ang="0">
                    <a:pos x="130" y="62"/>
                  </a:cxn>
                  <a:cxn ang="0">
                    <a:pos x="130" y="62"/>
                  </a:cxn>
                  <a:cxn ang="0">
                    <a:pos x="136" y="62"/>
                  </a:cxn>
                  <a:cxn ang="0">
                    <a:pos x="140" y="60"/>
                  </a:cxn>
                  <a:cxn ang="0">
                    <a:pos x="142" y="56"/>
                  </a:cxn>
                  <a:cxn ang="0">
                    <a:pos x="144" y="52"/>
                  </a:cxn>
                  <a:cxn ang="0">
                    <a:pos x="144" y="10"/>
                  </a:cxn>
                  <a:cxn ang="0">
                    <a:pos x="144" y="10"/>
                  </a:cxn>
                  <a:cxn ang="0">
                    <a:pos x="142" y="6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0" y="0"/>
                  </a:cxn>
                  <a:cxn ang="0">
                    <a:pos x="130" y="0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0" y="5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4" y="10"/>
                  </a:cxn>
                  <a:cxn ang="0">
                    <a:pos x="130" y="10"/>
                  </a:cxn>
                  <a:cxn ang="0">
                    <a:pos x="130" y="10"/>
                  </a:cxn>
                  <a:cxn ang="0">
                    <a:pos x="132" y="10"/>
                  </a:cxn>
                  <a:cxn ang="0">
                    <a:pos x="132" y="52"/>
                  </a:cxn>
                  <a:cxn ang="0">
                    <a:pos x="132" y="52"/>
                  </a:cxn>
                  <a:cxn ang="0">
                    <a:pos x="130" y="52"/>
                  </a:cxn>
                  <a:cxn ang="0">
                    <a:pos x="14" y="52"/>
                  </a:cxn>
                </a:cxnLst>
                <a:rect l="0" t="0" r="r" b="b"/>
                <a:pathLst>
                  <a:path w="144" h="62">
                    <a:moveTo>
                      <a:pt x="130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6"/>
                    </a:lnTo>
                    <a:lnTo>
                      <a:pt x="4" y="60"/>
                    </a:lnTo>
                    <a:lnTo>
                      <a:pt x="8" y="62"/>
                    </a:lnTo>
                    <a:lnTo>
                      <a:pt x="14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6" y="62"/>
                    </a:lnTo>
                    <a:lnTo>
                      <a:pt x="140" y="60"/>
                    </a:lnTo>
                    <a:lnTo>
                      <a:pt x="142" y="56"/>
                    </a:lnTo>
                    <a:lnTo>
                      <a:pt x="144" y="52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2" y="6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0" y="0"/>
                    </a:lnTo>
                    <a:lnTo>
                      <a:pt x="130" y="0"/>
                    </a:lnTo>
                    <a:close/>
                    <a:moveTo>
                      <a:pt x="14" y="52"/>
                    </a:moveTo>
                    <a:lnTo>
                      <a:pt x="14" y="52"/>
                    </a:lnTo>
                    <a:lnTo>
                      <a:pt x="10" y="5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4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52"/>
                    </a:lnTo>
                    <a:lnTo>
                      <a:pt x="132" y="52"/>
                    </a:lnTo>
                    <a:lnTo>
                      <a:pt x="130" y="52"/>
                    </a:lnTo>
                    <a:lnTo>
                      <a:pt x="14" y="5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4650411" y="2204864"/>
            <a:ext cx="2734005" cy="2734003"/>
            <a:chOff x="4650411" y="2204864"/>
            <a:chExt cx="2734005" cy="2734003"/>
          </a:xfrm>
        </p:grpSpPr>
        <p:sp>
          <p:nvSpPr>
            <p:cNvPr id="43" name="타원 42"/>
            <p:cNvSpPr/>
            <p:nvPr/>
          </p:nvSpPr>
          <p:spPr>
            <a:xfrm>
              <a:off x="5004078" y="2555763"/>
              <a:ext cx="2054434" cy="2054435"/>
            </a:xfrm>
            <a:prstGeom prst="ellips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44" name="막힌 원호 43"/>
            <p:cNvSpPr/>
            <p:nvPr/>
          </p:nvSpPr>
          <p:spPr>
            <a:xfrm>
              <a:off x="4650411" y="2204864"/>
              <a:ext cx="2734005" cy="2734003"/>
            </a:xfrm>
            <a:prstGeom prst="blockArc">
              <a:avLst>
                <a:gd name="adj1" fmla="val 10800000"/>
                <a:gd name="adj2" fmla="val 7073598"/>
                <a:gd name="adj3" fmla="val 2529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5379488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46" name="Text Box 8"/>
            <p:cNvSpPr txBox="1">
              <a:spLocks noChangeArrowheads="1"/>
            </p:cNvSpPr>
            <p:nvPr/>
          </p:nvSpPr>
          <p:spPr bwMode="auto">
            <a:xfrm>
              <a:off x="5289893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/>
                <a:t>75%</a:t>
              </a:r>
              <a:endParaRPr lang="ko-KR" altLang="ko-KR" sz="2400" dirty="0"/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5782594" y="3306523"/>
              <a:ext cx="464150" cy="468330"/>
              <a:chOff x="3247850" y="1077813"/>
              <a:chExt cx="352425" cy="355600"/>
            </a:xfrm>
            <a:solidFill>
              <a:schemeClr val="bg1">
                <a:lumMod val="65000"/>
              </a:schemeClr>
            </a:solidFill>
          </p:grpSpPr>
          <p:sp>
            <p:nvSpPr>
              <p:cNvPr id="76" name="Freeform 60"/>
              <p:cNvSpPr>
                <a:spLocks/>
              </p:cNvSpPr>
              <p:nvPr/>
            </p:nvSpPr>
            <p:spPr bwMode="auto">
              <a:xfrm>
                <a:off x="3301825" y="1134963"/>
                <a:ext cx="247650" cy="1778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0" y="112"/>
                  </a:cxn>
                  <a:cxn ang="0">
                    <a:pos x="156" y="112"/>
                  </a:cxn>
                  <a:cxn ang="0">
                    <a:pos x="156" y="112"/>
                  </a:cxn>
                  <a:cxn ang="0">
                    <a:pos x="156" y="0"/>
                  </a:cxn>
                  <a:cxn ang="0">
                    <a:pos x="15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12"/>
                  </a:cxn>
                  <a:cxn ang="0">
                    <a:pos x="0" y="112"/>
                  </a:cxn>
                </a:cxnLst>
                <a:rect l="0" t="0" r="r" b="b"/>
                <a:pathLst>
                  <a:path w="156" h="112">
                    <a:moveTo>
                      <a:pt x="0" y="112"/>
                    </a:moveTo>
                    <a:lnTo>
                      <a:pt x="0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0"/>
                    </a:lnTo>
                    <a:lnTo>
                      <a:pt x="15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1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77" name="Freeform 61"/>
              <p:cNvSpPr>
                <a:spLocks noEditPoints="1"/>
              </p:cNvSpPr>
              <p:nvPr/>
            </p:nvSpPr>
            <p:spPr bwMode="auto">
              <a:xfrm>
                <a:off x="3247850" y="1077813"/>
                <a:ext cx="352425" cy="355600"/>
              </a:xfrm>
              <a:custGeom>
                <a:avLst/>
                <a:gdLst/>
                <a:ahLst/>
                <a:cxnLst>
                  <a:cxn ang="0">
                    <a:pos x="18" y="184"/>
                  </a:cxn>
                  <a:cxn ang="0">
                    <a:pos x="72" y="184"/>
                  </a:cxn>
                  <a:cxn ang="0">
                    <a:pos x="72" y="184"/>
                  </a:cxn>
                  <a:cxn ang="0">
                    <a:pos x="64" y="196"/>
                  </a:cxn>
                  <a:cxn ang="0">
                    <a:pos x="56" y="212"/>
                  </a:cxn>
                  <a:cxn ang="0">
                    <a:pos x="56" y="212"/>
                  </a:cxn>
                  <a:cxn ang="0">
                    <a:pos x="54" y="218"/>
                  </a:cxn>
                  <a:cxn ang="0">
                    <a:pos x="54" y="222"/>
                  </a:cxn>
                  <a:cxn ang="0">
                    <a:pos x="58" y="224"/>
                  </a:cxn>
                  <a:cxn ang="0">
                    <a:pos x="64" y="224"/>
                  </a:cxn>
                  <a:cxn ang="0">
                    <a:pos x="106" y="224"/>
                  </a:cxn>
                  <a:cxn ang="0">
                    <a:pos x="118" y="224"/>
                  </a:cxn>
                  <a:cxn ang="0">
                    <a:pos x="160" y="224"/>
                  </a:cxn>
                  <a:cxn ang="0">
                    <a:pos x="160" y="224"/>
                  </a:cxn>
                  <a:cxn ang="0">
                    <a:pos x="166" y="224"/>
                  </a:cxn>
                  <a:cxn ang="0">
                    <a:pos x="168" y="222"/>
                  </a:cxn>
                  <a:cxn ang="0">
                    <a:pos x="170" y="218"/>
                  </a:cxn>
                  <a:cxn ang="0">
                    <a:pos x="168" y="212"/>
                  </a:cxn>
                  <a:cxn ang="0">
                    <a:pos x="168" y="212"/>
                  </a:cxn>
                  <a:cxn ang="0">
                    <a:pos x="160" y="196"/>
                  </a:cxn>
                  <a:cxn ang="0">
                    <a:pos x="152" y="184"/>
                  </a:cxn>
                  <a:cxn ang="0">
                    <a:pos x="206" y="184"/>
                  </a:cxn>
                  <a:cxn ang="0">
                    <a:pos x="206" y="184"/>
                  </a:cxn>
                  <a:cxn ang="0">
                    <a:pos x="212" y="182"/>
                  </a:cxn>
                  <a:cxn ang="0">
                    <a:pos x="218" y="178"/>
                  </a:cxn>
                  <a:cxn ang="0">
                    <a:pos x="222" y="174"/>
                  </a:cxn>
                  <a:cxn ang="0">
                    <a:pos x="222" y="166"/>
                  </a:cxn>
                  <a:cxn ang="0">
                    <a:pos x="222" y="18"/>
                  </a:cxn>
                  <a:cxn ang="0">
                    <a:pos x="222" y="18"/>
                  </a:cxn>
                  <a:cxn ang="0">
                    <a:pos x="222" y="12"/>
                  </a:cxn>
                  <a:cxn ang="0">
                    <a:pos x="218" y="6"/>
                  </a:cxn>
                  <a:cxn ang="0">
                    <a:pos x="212" y="2"/>
                  </a:cxn>
                  <a:cxn ang="0">
                    <a:pos x="206" y="0"/>
                  </a:cxn>
                  <a:cxn ang="0">
                    <a:pos x="134" y="0"/>
                  </a:cxn>
                  <a:cxn ang="0">
                    <a:pos x="134" y="0"/>
                  </a:cxn>
                  <a:cxn ang="0">
                    <a:pos x="90" y="0"/>
                  </a:cxn>
                  <a:cxn ang="0">
                    <a:pos x="90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66"/>
                  </a:cxn>
                  <a:cxn ang="0">
                    <a:pos x="0" y="166"/>
                  </a:cxn>
                  <a:cxn ang="0">
                    <a:pos x="2" y="174"/>
                  </a:cxn>
                  <a:cxn ang="0">
                    <a:pos x="6" y="178"/>
                  </a:cxn>
                  <a:cxn ang="0">
                    <a:pos x="12" y="182"/>
                  </a:cxn>
                  <a:cxn ang="0">
                    <a:pos x="18" y="184"/>
                  </a:cxn>
                  <a:cxn ang="0">
                    <a:pos x="18" y="18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206" y="16"/>
                  </a:cxn>
                  <a:cxn ang="0">
                    <a:pos x="206" y="16"/>
                  </a:cxn>
                  <a:cxn ang="0">
                    <a:pos x="206" y="168"/>
                  </a:cxn>
                  <a:cxn ang="0">
                    <a:pos x="206" y="168"/>
                  </a:cxn>
                  <a:cxn ang="0">
                    <a:pos x="16" y="168"/>
                  </a:cxn>
                  <a:cxn ang="0">
                    <a:pos x="16" y="168"/>
                  </a:cxn>
                  <a:cxn ang="0">
                    <a:pos x="16" y="16"/>
                  </a:cxn>
                  <a:cxn ang="0">
                    <a:pos x="16" y="16"/>
                  </a:cxn>
                </a:cxnLst>
                <a:rect l="0" t="0" r="r" b="b"/>
                <a:pathLst>
                  <a:path w="222" h="224">
                    <a:moveTo>
                      <a:pt x="18" y="184"/>
                    </a:moveTo>
                    <a:lnTo>
                      <a:pt x="72" y="184"/>
                    </a:lnTo>
                    <a:lnTo>
                      <a:pt x="72" y="184"/>
                    </a:lnTo>
                    <a:lnTo>
                      <a:pt x="64" y="196"/>
                    </a:lnTo>
                    <a:lnTo>
                      <a:pt x="56" y="212"/>
                    </a:lnTo>
                    <a:lnTo>
                      <a:pt x="56" y="212"/>
                    </a:lnTo>
                    <a:lnTo>
                      <a:pt x="54" y="218"/>
                    </a:lnTo>
                    <a:lnTo>
                      <a:pt x="54" y="222"/>
                    </a:lnTo>
                    <a:lnTo>
                      <a:pt x="58" y="224"/>
                    </a:lnTo>
                    <a:lnTo>
                      <a:pt x="64" y="224"/>
                    </a:lnTo>
                    <a:lnTo>
                      <a:pt x="106" y="224"/>
                    </a:lnTo>
                    <a:lnTo>
                      <a:pt x="118" y="224"/>
                    </a:lnTo>
                    <a:lnTo>
                      <a:pt x="160" y="224"/>
                    </a:lnTo>
                    <a:lnTo>
                      <a:pt x="160" y="224"/>
                    </a:lnTo>
                    <a:lnTo>
                      <a:pt x="166" y="224"/>
                    </a:lnTo>
                    <a:lnTo>
                      <a:pt x="168" y="222"/>
                    </a:lnTo>
                    <a:lnTo>
                      <a:pt x="170" y="218"/>
                    </a:lnTo>
                    <a:lnTo>
                      <a:pt x="168" y="212"/>
                    </a:lnTo>
                    <a:lnTo>
                      <a:pt x="168" y="212"/>
                    </a:lnTo>
                    <a:lnTo>
                      <a:pt x="160" y="196"/>
                    </a:lnTo>
                    <a:lnTo>
                      <a:pt x="152" y="184"/>
                    </a:lnTo>
                    <a:lnTo>
                      <a:pt x="206" y="184"/>
                    </a:lnTo>
                    <a:lnTo>
                      <a:pt x="206" y="184"/>
                    </a:lnTo>
                    <a:lnTo>
                      <a:pt x="212" y="182"/>
                    </a:lnTo>
                    <a:lnTo>
                      <a:pt x="218" y="178"/>
                    </a:lnTo>
                    <a:lnTo>
                      <a:pt x="222" y="174"/>
                    </a:lnTo>
                    <a:lnTo>
                      <a:pt x="222" y="166"/>
                    </a:lnTo>
                    <a:lnTo>
                      <a:pt x="222" y="18"/>
                    </a:lnTo>
                    <a:lnTo>
                      <a:pt x="222" y="18"/>
                    </a:lnTo>
                    <a:lnTo>
                      <a:pt x="222" y="12"/>
                    </a:lnTo>
                    <a:lnTo>
                      <a:pt x="218" y="6"/>
                    </a:lnTo>
                    <a:lnTo>
                      <a:pt x="212" y="2"/>
                    </a:lnTo>
                    <a:lnTo>
                      <a:pt x="206" y="0"/>
                    </a:lnTo>
                    <a:lnTo>
                      <a:pt x="134" y="0"/>
                    </a:lnTo>
                    <a:lnTo>
                      <a:pt x="134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2" y="174"/>
                    </a:lnTo>
                    <a:lnTo>
                      <a:pt x="6" y="178"/>
                    </a:lnTo>
                    <a:lnTo>
                      <a:pt x="12" y="182"/>
                    </a:lnTo>
                    <a:lnTo>
                      <a:pt x="18" y="184"/>
                    </a:lnTo>
                    <a:lnTo>
                      <a:pt x="18" y="184"/>
                    </a:lnTo>
                    <a:close/>
                    <a:moveTo>
                      <a:pt x="16" y="16"/>
                    </a:moveTo>
                    <a:lnTo>
                      <a:pt x="16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06" y="168"/>
                    </a:lnTo>
                    <a:lnTo>
                      <a:pt x="206" y="168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6" y="16"/>
                    </a:lnTo>
                    <a:lnTo>
                      <a:pt x="1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6" name="그룹 5"/>
          <p:cNvGrpSpPr/>
          <p:nvPr/>
        </p:nvGrpSpPr>
        <p:grpSpPr>
          <a:xfrm>
            <a:off x="8328959" y="2204864"/>
            <a:ext cx="2734005" cy="2734003"/>
            <a:chOff x="8328959" y="2204864"/>
            <a:chExt cx="2734005" cy="2734003"/>
          </a:xfrm>
        </p:grpSpPr>
        <p:sp>
          <p:nvSpPr>
            <p:cNvPr id="47" name="타원 46"/>
            <p:cNvSpPr/>
            <p:nvPr/>
          </p:nvSpPr>
          <p:spPr>
            <a:xfrm>
              <a:off x="8682625" y="2555763"/>
              <a:ext cx="2054434" cy="2054435"/>
            </a:xfrm>
            <a:prstGeom prst="ellips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48" name="막힌 원호 47"/>
            <p:cNvSpPr/>
            <p:nvPr/>
          </p:nvSpPr>
          <p:spPr>
            <a:xfrm>
              <a:off x="8328959" y="2204864"/>
              <a:ext cx="2734005" cy="2734003"/>
            </a:xfrm>
            <a:prstGeom prst="blockArc">
              <a:avLst>
                <a:gd name="adj1" fmla="val 10800000"/>
                <a:gd name="adj2" fmla="val 19383570"/>
                <a:gd name="adj3" fmla="val 2634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9099680" y="2953333"/>
              <a:ext cx="1259295" cy="1259295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50" name="Text Box 8"/>
            <p:cNvSpPr txBox="1">
              <a:spLocks noChangeArrowheads="1"/>
            </p:cNvSpPr>
            <p:nvPr/>
          </p:nvSpPr>
          <p:spPr bwMode="auto">
            <a:xfrm>
              <a:off x="8954559" y="2402815"/>
              <a:ext cx="15881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chemeClr val="bg1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2400" dirty="0"/>
                <a:t>40%</a:t>
              </a:r>
              <a:endParaRPr lang="ko-KR" altLang="ko-KR" sz="2400" dirty="0"/>
            </a:p>
          </p:txBody>
        </p:sp>
        <p:grpSp>
          <p:nvGrpSpPr>
            <p:cNvPr id="78" name="그룹 77"/>
            <p:cNvGrpSpPr/>
            <p:nvPr/>
          </p:nvGrpSpPr>
          <p:grpSpPr>
            <a:xfrm>
              <a:off x="9446566" y="3329993"/>
              <a:ext cx="465538" cy="421390"/>
              <a:chOff x="4806776" y="1795363"/>
              <a:chExt cx="368300" cy="333375"/>
            </a:xfrm>
            <a:solidFill>
              <a:schemeClr val="bg1">
                <a:lumMod val="65000"/>
              </a:schemeClr>
            </a:solidFill>
          </p:grpSpPr>
          <p:sp>
            <p:nvSpPr>
              <p:cNvPr id="79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80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</p:grpSp>
      <p:pic>
        <p:nvPicPr>
          <p:cNvPr id="36" name="그림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29587"/>
      </p:ext>
    </p:extLst>
  </p:cSld>
  <p:clrMapOvr>
    <a:masterClrMapping/>
  </p:clrMapOvr>
  <p:transition spd="slow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Cycle Diagram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5343896" y="2060848"/>
            <a:ext cx="1504394" cy="1504393"/>
            <a:chOff x="5343896" y="2060848"/>
            <a:chExt cx="1504394" cy="1504393"/>
          </a:xfrm>
        </p:grpSpPr>
        <p:sp>
          <p:nvSpPr>
            <p:cNvPr id="4" name="타원 3"/>
            <p:cNvSpPr/>
            <p:nvPr/>
          </p:nvSpPr>
          <p:spPr>
            <a:xfrm>
              <a:off x="5343896" y="2060848"/>
              <a:ext cx="1504394" cy="1504393"/>
            </a:xfrm>
            <a:prstGeom prst="ellipse">
              <a:avLst/>
            </a:prstGeom>
            <a:noFill/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11" name="Freeform 168"/>
            <p:cNvSpPr>
              <a:spLocks noEditPoints="1"/>
            </p:cNvSpPr>
            <p:nvPr/>
          </p:nvSpPr>
          <p:spPr bwMode="auto">
            <a:xfrm>
              <a:off x="5667451" y="2390308"/>
              <a:ext cx="861524" cy="861524"/>
            </a:xfrm>
            <a:custGeom>
              <a:avLst/>
              <a:gdLst>
                <a:gd name="T0" fmla="*/ 77 w 218"/>
                <a:gd name="T1" fmla="*/ 4 h 218"/>
                <a:gd name="T2" fmla="*/ 9 w 218"/>
                <a:gd name="T3" fmla="*/ 66 h 218"/>
                <a:gd name="T4" fmla="*/ 0 w 218"/>
                <a:gd name="T5" fmla="*/ 109 h 218"/>
                <a:gd name="T6" fmla="*/ 19 w 218"/>
                <a:gd name="T7" fmla="*/ 170 h 218"/>
                <a:gd name="T8" fmla="*/ 87 w 218"/>
                <a:gd name="T9" fmla="*/ 214 h 218"/>
                <a:gd name="T10" fmla="*/ 132 w 218"/>
                <a:gd name="T11" fmla="*/ 214 h 218"/>
                <a:gd name="T12" fmla="*/ 200 w 218"/>
                <a:gd name="T13" fmla="*/ 170 h 218"/>
                <a:gd name="T14" fmla="*/ 218 w 218"/>
                <a:gd name="T15" fmla="*/ 109 h 218"/>
                <a:gd name="T16" fmla="*/ 209 w 218"/>
                <a:gd name="T17" fmla="*/ 66 h 218"/>
                <a:gd name="T18" fmla="*/ 141 w 218"/>
                <a:gd name="T19" fmla="*/ 4 h 218"/>
                <a:gd name="T20" fmla="*/ 93 w 218"/>
                <a:gd name="T21" fmla="*/ 16 h 218"/>
                <a:gd name="T22" fmla="*/ 62 w 218"/>
                <a:gd name="T23" fmla="*/ 55 h 218"/>
                <a:gd name="T24" fmla="*/ 53 w 218"/>
                <a:gd name="T25" fmla="*/ 32 h 218"/>
                <a:gd name="T26" fmla="*/ 35 w 218"/>
                <a:gd name="T27" fmla="*/ 50 h 218"/>
                <a:gd name="T28" fmla="*/ 53 w 218"/>
                <a:gd name="T29" fmla="*/ 84 h 218"/>
                <a:gd name="T30" fmla="*/ 16 w 218"/>
                <a:gd name="T31" fmla="*/ 89 h 218"/>
                <a:gd name="T32" fmla="*/ 14 w 218"/>
                <a:gd name="T33" fmla="*/ 113 h 218"/>
                <a:gd name="T34" fmla="*/ 59 w 218"/>
                <a:gd name="T35" fmla="*/ 152 h 218"/>
                <a:gd name="T36" fmla="*/ 27 w 218"/>
                <a:gd name="T37" fmla="*/ 156 h 218"/>
                <a:gd name="T38" fmla="*/ 43 w 218"/>
                <a:gd name="T39" fmla="*/ 175 h 218"/>
                <a:gd name="T40" fmla="*/ 69 w 218"/>
                <a:gd name="T41" fmla="*/ 173 h 218"/>
                <a:gd name="T42" fmla="*/ 78 w 218"/>
                <a:gd name="T43" fmla="*/ 198 h 218"/>
                <a:gd name="T44" fmla="*/ 103 w 218"/>
                <a:gd name="T45" fmla="*/ 198 h 218"/>
                <a:gd name="T46" fmla="*/ 73 w 218"/>
                <a:gd name="T47" fmla="*/ 157 h 218"/>
                <a:gd name="T48" fmla="*/ 103 w 218"/>
                <a:gd name="T49" fmla="*/ 198 h 218"/>
                <a:gd name="T50" fmla="*/ 69 w 218"/>
                <a:gd name="T51" fmla="*/ 147 h 218"/>
                <a:gd name="T52" fmla="*/ 103 w 218"/>
                <a:gd name="T53" fmla="*/ 113 h 218"/>
                <a:gd name="T54" fmla="*/ 103 w 218"/>
                <a:gd name="T55" fmla="*/ 104 h 218"/>
                <a:gd name="T56" fmla="*/ 69 w 218"/>
                <a:gd name="T57" fmla="*/ 70 h 218"/>
                <a:gd name="T58" fmla="*/ 103 w 218"/>
                <a:gd name="T59" fmla="*/ 104 h 218"/>
                <a:gd name="T60" fmla="*/ 73 w 218"/>
                <a:gd name="T61" fmla="*/ 59 h 218"/>
                <a:gd name="T62" fmla="*/ 103 w 218"/>
                <a:gd name="T63" fmla="*/ 18 h 218"/>
                <a:gd name="T64" fmla="*/ 166 w 218"/>
                <a:gd name="T65" fmla="*/ 104 h 218"/>
                <a:gd name="T66" fmla="*/ 173 w 218"/>
                <a:gd name="T67" fmla="*/ 57 h 218"/>
                <a:gd name="T68" fmla="*/ 202 w 218"/>
                <a:gd name="T69" fmla="*/ 89 h 218"/>
                <a:gd name="T70" fmla="*/ 168 w 218"/>
                <a:gd name="T71" fmla="*/ 48 h 218"/>
                <a:gd name="T72" fmla="*/ 134 w 218"/>
                <a:gd name="T73" fmla="*/ 23 h 218"/>
                <a:gd name="T74" fmla="*/ 166 w 218"/>
                <a:gd name="T75" fmla="*/ 32 h 218"/>
                <a:gd name="T76" fmla="*/ 121 w 218"/>
                <a:gd name="T77" fmla="*/ 25 h 218"/>
                <a:gd name="T78" fmla="*/ 130 w 218"/>
                <a:gd name="T79" fmla="*/ 64 h 218"/>
                <a:gd name="T80" fmla="*/ 114 w 218"/>
                <a:gd name="T81" fmla="*/ 77 h 218"/>
                <a:gd name="T82" fmla="*/ 155 w 218"/>
                <a:gd name="T83" fmla="*/ 86 h 218"/>
                <a:gd name="T84" fmla="*/ 114 w 218"/>
                <a:gd name="T85" fmla="*/ 77 h 218"/>
                <a:gd name="T86" fmla="*/ 157 w 218"/>
                <a:gd name="T87" fmla="*/ 113 h 218"/>
                <a:gd name="T88" fmla="*/ 114 w 218"/>
                <a:gd name="T89" fmla="*/ 141 h 218"/>
                <a:gd name="T90" fmla="*/ 114 w 218"/>
                <a:gd name="T91" fmla="*/ 198 h 218"/>
                <a:gd name="T92" fmla="*/ 146 w 218"/>
                <a:gd name="T93" fmla="*/ 157 h 218"/>
                <a:gd name="T94" fmla="*/ 114 w 218"/>
                <a:gd name="T95" fmla="*/ 198 h 218"/>
                <a:gd name="T96" fmla="*/ 148 w 218"/>
                <a:gd name="T97" fmla="*/ 173 h 218"/>
                <a:gd name="T98" fmla="*/ 177 w 218"/>
                <a:gd name="T99" fmla="*/ 175 h 218"/>
                <a:gd name="T100" fmla="*/ 127 w 218"/>
                <a:gd name="T101" fmla="*/ 202 h 218"/>
                <a:gd name="T102" fmla="*/ 159 w 218"/>
                <a:gd name="T103" fmla="*/ 152 h 218"/>
                <a:gd name="T104" fmla="*/ 203 w 218"/>
                <a:gd name="T105" fmla="*/ 113 h 218"/>
                <a:gd name="T106" fmla="*/ 184 w 218"/>
                <a:gd name="T107" fmla="*/ 16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8" h="218">
                  <a:moveTo>
                    <a:pt x="109" y="0"/>
                  </a:moveTo>
                  <a:lnTo>
                    <a:pt x="109" y="0"/>
                  </a:lnTo>
                  <a:lnTo>
                    <a:pt x="98" y="0"/>
                  </a:lnTo>
                  <a:lnTo>
                    <a:pt x="87" y="2"/>
                  </a:lnTo>
                  <a:lnTo>
                    <a:pt x="77" y="4"/>
                  </a:lnTo>
                  <a:lnTo>
                    <a:pt x="66" y="7"/>
                  </a:lnTo>
                  <a:lnTo>
                    <a:pt x="48" y="18"/>
                  </a:lnTo>
                  <a:lnTo>
                    <a:pt x="32" y="30"/>
                  </a:lnTo>
                  <a:lnTo>
                    <a:pt x="19" y="46"/>
                  </a:lnTo>
                  <a:lnTo>
                    <a:pt x="9" y="66"/>
                  </a:lnTo>
                  <a:lnTo>
                    <a:pt x="5" y="75"/>
                  </a:lnTo>
                  <a:lnTo>
                    <a:pt x="2" y="86"/>
                  </a:lnTo>
                  <a:lnTo>
                    <a:pt x="2" y="97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2" y="120"/>
                  </a:lnTo>
                  <a:lnTo>
                    <a:pt x="2" y="130"/>
                  </a:lnTo>
                  <a:lnTo>
                    <a:pt x="5" y="141"/>
                  </a:lnTo>
                  <a:lnTo>
                    <a:pt x="9" y="150"/>
                  </a:lnTo>
                  <a:lnTo>
                    <a:pt x="19" y="170"/>
                  </a:lnTo>
                  <a:lnTo>
                    <a:pt x="32" y="186"/>
                  </a:lnTo>
                  <a:lnTo>
                    <a:pt x="48" y="198"/>
                  </a:lnTo>
                  <a:lnTo>
                    <a:pt x="66" y="209"/>
                  </a:lnTo>
                  <a:lnTo>
                    <a:pt x="77" y="213"/>
                  </a:lnTo>
                  <a:lnTo>
                    <a:pt x="87" y="214"/>
                  </a:lnTo>
                  <a:lnTo>
                    <a:pt x="98" y="216"/>
                  </a:lnTo>
                  <a:lnTo>
                    <a:pt x="109" y="218"/>
                  </a:lnTo>
                  <a:lnTo>
                    <a:pt x="109" y="218"/>
                  </a:lnTo>
                  <a:lnTo>
                    <a:pt x="119" y="216"/>
                  </a:lnTo>
                  <a:lnTo>
                    <a:pt x="132" y="214"/>
                  </a:lnTo>
                  <a:lnTo>
                    <a:pt x="141" y="213"/>
                  </a:lnTo>
                  <a:lnTo>
                    <a:pt x="152" y="209"/>
                  </a:lnTo>
                  <a:lnTo>
                    <a:pt x="169" y="198"/>
                  </a:lnTo>
                  <a:lnTo>
                    <a:pt x="186" y="186"/>
                  </a:lnTo>
                  <a:lnTo>
                    <a:pt x="200" y="170"/>
                  </a:lnTo>
                  <a:lnTo>
                    <a:pt x="209" y="150"/>
                  </a:lnTo>
                  <a:lnTo>
                    <a:pt x="214" y="141"/>
                  </a:lnTo>
                  <a:lnTo>
                    <a:pt x="216" y="130"/>
                  </a:lnTo>
                  <a:lnTo>
                    <a:pt x="218" y="120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8" y="97"/>
                  </a:lnTo>
                  <a:lnTo>
                    <a:pt x="216" y="86"/>
                  </a:lnTo>
                  <a:lnTo>
                    <a:pt x="214" y="75"/>
                  </a:lnTo>
                  <a:lnTo>
                    <a:pt x="209" y="66"/>
                  </a:lnTo>
                  <a:lnTo>
                    <a:pt x="200" y="46"/>
                  </a:lnTo>
                  <a:lnTo>
                    <a:pt x="186" y="30"/>
                  </a:lnTo>
                  <a:lnTo>
                    <a:pt x="169" y="18"/>
                  </a:lnTo>
                  <a:lnTo>
                    <a:pt x="152" y="7"/>
                  </a:lnTo>
                  <a:lnTo>
                    <a:pt x="141" y="4"/>
                  </a:lnTo>
                  <a:lnTo>
                    <a:pt x="132" y="2"/>
                  </a:lnTo>
                  <a:lnTo>
                    <a:pt x="119" y="0"/>
                  </a:lnTo>
                  <a:lnTo>
                    <a:pt x="109" y="0"/>
                  </a:lnTo>
                  <a:lnTo>
                    <a:pt x="109" y="0"/>
                  </a:lnTo>
                  <a:close/>
                  <a:moveTo>
                    <a:pt x="93" y="16"/>
                  </a:moveTo>
                  <a:lnTo>
                    <a:pt x="93" y="16"/>
                  </a:lnTo>
                  <a:lnTo>
                    <a:pt x="85" y="23"/>
                  </a:lnTo>
                  <a:lnTo>
                    <a:pt x="77" y="32"/>
                  </a:lnTo>
                  <a:lnTo>
                    <a:pt x="69" y="43"/>
                  </a:lnTo>
                  <a:lnTo>
                    <a:pt x="62" y="55"/>
                  </a:lnTo>
                  <a:lnTo>
                    <a:pt x="62" y="55"/>
                  </a:lnTo>
                  <a:lnTo>
                    <a:pt x="50" y="48"/>
                  </a:lnTo>
                  <a:lnTo>
                    <a:pt x="43" y="41"/>
                  </a:lnTo>
                  <a:lnTo>
                    <a:pt x="43" y="41"/>
                  </a:lnTo>
                  <a:lnTo>
                    <a:pt x="53" y="32"/>
                  </a:lnTo>
                  <a:lnTo>
                    <a:pt x="66" y="25"/>
                  </a:lnTo>
                  <a:lnTo>
                    <a:pt x="78" y="20"/>
                  </a:lnTo>
                  <a:lnTo>
                    <a:pt x="93" y="16"/>
                  </a:lnTo>
                  <a:lnTo>
                    <a:pt x="93" y="16"/>
                  </a:lnTo>
                  <a:close/>
                  <a:moveTo>
                    <a:pt x="35" y="50"/>
                  </a:moveTo>
                  <a:lnTo>
                    <a:pt x="35" y="50"/>
                  </a:lnTo>
                  <a:lnTo>
                    <a:pt x="44" y="57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3" y="84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6" y="89"/>
                  </a:lnTo>
                  <a:lnTo>
                    <a:pt x="21" y="75"/>
                  </a:lnTo>
                  <a:lnTo>
                    <a:pt x="27" y="61"/>
                  </a:lnTo>
                  <a:lnTo>
                    <a:pt x="35" y="50"/>
                  </a:lnTo>
                  <a:lnTo>
                    <a:pt x="35" y="50"/>
                  </a:lnTo>
                  <a:close/>
                  <a:moveTo>
                    <a:pt x="14" y="113"/>
                  </a:moveTo>
                  <a:lnTo>
                    <a:pt x="14" y="113"/>
                  </a:lnTo>
                  <a:lnTo>
                    <a:pt x="52" y="113"/>
                  </a:lnTo>
                  <a:lnTo>
                    <a:pt x="52" y="113"/>
                  </a:lnTo>
                  <a:lnTo>
                    <a:pt x="53" y="132"/>
                  </a:lnTo>
                  <a:lnTo>
                    <a:pt x="59" y="152"/>
                  </a:lnTo>
                  <a:lnTo>
                    <a:pt x="59" y="152"/>
                  </a:lnTo>
                  <a:lnTo>
                    <a:pt x="44" y="159"/>
                  </a:lnTo>
                  <a:lnTo>
                    <a:pt x="35" y="168"/>
                  </a:lnTo>
                  <a:lnTo>
                    <a:pt x="35" y="168"/>
                  </a:lnTo>
                  <a:lnTo>
                    <a:pt x="27" y="156"/>
                  </a:lnTo>
                  <a:lnTo>
                    <a:pt x="21" y="141"/>
                  </a:lnTo>
                  <a:lnTo>
                    <a:pt x="16" y="129"/>
                  </a:lnTo>
                  <a:lnTo>
                    <a:pt x="14" y="113"/>
                  </a:lnTo>
                  <a:lnTo>
                    <a:pt x="14" y="113"/>
                  </a:lnTo>
                  <a:close/>
                  <a:moveTo>
                    <a:pt x="43" y="175"/>
                  </a:moveTo>
                  <a:lnTo>
                    <a:pt x="43" y="175"/>
                  </a:lnTo>
                  <a:lnTo>
                    <a:pt x="50" y="168"/>
                  </a:lnTo>
                  <a:lnTo>
                    <a:pt x="62" y="161"/>
                  </a:lnTo>
                  <a:lnTo>
                    <a:pt x="62" y="161"/>
                  </a:lnTo>
                  <a:lnTo>
                    <a:pt x="69" y="173"/>
                  </a:lnTo>
                  <a:lnTo>
                    <a:pt x="77" y="184"/>
                  </a:lnTo>
                  <a:lnTo>
                    <a:pt x="85" y="193"/>
                  </a:lnTo>
                  <a:lnTo>
                    <a:pt x="93" y="202"/>
                  </a:lnTo>
                  <a:lnTo>
                    <a:pt x="93" y="202"/>
                  </a:lnTo>
                  <a:lnTo>
                    <a:pt x="78" y="198"/>
                  </a:lnTo>
                  <a:lnTo>
                    <a:pt x="66" y="191"/>
                  </a:lnTo>
                  <a:lnTo>
                    <a:pt x="53" y="184"/>
                  </a:lnTo>
                  <a:lnTo>
                    <a:pt x="43" y="175"/>
                  </a:lnTo>
                  <a:lnTo>
                    <a:pt x="43" y="175"/>
                  </a:lnTo>
                  <a:close/>
                  <a:moveTo>
                    <a:pt x="103" y="198"/>
                  </a:moveTo>
                  <a:lnTo>
                    <a:pt x="103" y="198"/>
                  </a:lnTo>
                  <a:lnTo>
                    <a:pt x="96" y="191"/>
                  </a:lnTo>
                  <a:lnTo>
                    <a:pt x="89" y="182"/>
                  </a:lnTo>
                  <a:lnTo>
                    <a:pt x="80" y="172"/>
                  </a:lnTo>
                  <a:lnTo>
                    <a:pt x="73" y="157"/>
                  </a:lnTo>
                  <a:lnTo>
                    <a:pt x="73" y="157"/>
                  </a:lnTo>
                  <a:lnTo>
                    <a:pt x="87" y="152"/>
                  </a:lnTo>
                  <a:lnTo>
                    <a:pt x="103" y="150"/>
                  </a:lnTo>
                  <a:lnTo>
                    <a:pt x="103" y="150"/>
                  </a:lnTo>
                  <a:lnTo>
                    <a:pt x="103" y="198"/>
                  </a:lnTo>
                  <a:lnTo>
                    <a:pt x="103" y="198"/>
                  </a:lnTo>
                  <a:close/>
                  <a:moveTo>
                    <a:pt x="103" y="141"/>
                  </a:moveTo>
                  <a:lnTo>
                    <a:pt x="103" y="141"/>
                  </a:lnTo>
                  <a:lnTo>
                    <a:pt x="85" y="143"/>
                  </a:lnTo>
                  <a:lnTo>
                    <a:pt x="69" y="147"/>
                  </a:lnTo>
                  <a:lnTo>
                    <a:pt x="69" y="147"/>
                  </a:lnTo>
                  <a:lnTo>
                    <a:pt x="64" y="130"/>
                  </a:lnTo>
                  <a:lnTo>
                    <a:pt x="62" y="113"/>
                  </a:lnTo>
                  <a:lnTo>
                    <a:pt x="62" y="113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3" y="141"/>
                  </a:lnTo>
                  <a:lnTo>
                    <a:pt x="103" y="141"/>
                  </a:lnTo>
                  <a:close/>
                  <a:moveTo>
                    <a:pt x="103" y="104"/>
                  </a:moveTo>
                  <a:lnTo>
                    <a:pt x="103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4" y="86"/>
                  </a:lnTo>
                  <a:lnTo>
                    <a:pt x="69" y="70"/>
                  </a:lnTo>
                  <a:lnTo>
                    <a:pt x="69" y="70"/>
                  </a:lnTo>
                  <a:lnTo>
                    <a:pt x="85" y="73"/>
                  </a:lnTo>
                  <a:lnTo>
                    <a:pt x="103" y="77"/>
                  </a:lnTo>
                  <a:lnTo>
                    <a:pt x="103" y="77"/>
                  </a:lnTo>
                  <a:lnTo>
                    <a:pt x="103" y="104"/>
                  </a:lnTo>
                  <a:lnTo>
                    <a:pt x="103" y="104"/>
                  </a:lnTo>
                  <a:close/>
                  <a:moveTo>
                    <a:pt x="103" y="66"/>
                  </a:moveTo>
                  <a:lnTo>
                    <a:pt x="103" y="66"/>
                  </a:lnTo>
                  <a:lnTo>
                    <a:pt x="87" y="64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80" y="46"/>
                  </a:lnTo>
                  <a:lnTo>
                    <a:pt x="89" y="34"/>
                  </a:lnTo>
                  <a:lnTo>
                    <a:pt x="96" y="25"/>
                  </a:lnTo>
                  <a:lnTo>
                    <a:pt x="103" y="18"/>
                  </a:lnTo>
                  <a:lnTo>
                    <a:pt x="103" y="18"/>
                  </a:lnTo>
                  <a:lnTo>
                    <a:pt x="103" y="66"/>
                  </a:lnTo>
                  <a:lnTo>
                    <a:pt x="103" y="66"/>
                  </a:lnTo>
                  <a:close/>
                  <a:moveTo>
                    <a:pt x="203" y="104"/>
                  </a:moveTo>
                  <a:lnTo>
                    <a:pt x="203" y="104"/>
                  </a:lnTo>
                  <a:lnTo>
                    <a:pt x="166" y="104"/>
                  </a:lnTo>
                  <a:lnTo>
                    <a:pt x="166" y="104"/>
                  </a:lnTo>
                  <a:lnTo>
                    <a:pt x="164" y="84"/>
                  </a:lnTo>
                  <a:lnTo>
                    <a:pt x="159" y="64"/>
                  </a:lnTo>
                  <a:lnTo>
                    <a:pt x="159" y="64"/>
                  </a:lnTo>
                  <a:lnTo>
                    <a:pt x="173" y="57"/>
                  </a:lnTo>
                  <a:lnTo>
                    <a:pt x="184" y="50"/>
                  </a:lnTo>
                  <a:lnTo>
                    <a:pt x="184" y="50"/>
                  </a:lnTo>
                  <a:lnTo>
                    <a:pt x="191" y="61"/>
                  </a:lnTo>
                  <a:lnTo>
                    <a:pt x="198" y="75"/>
                  </a:lnTo>
                  <a:lnTo>
                    <a:pt x="202" y="89"/>
                  </a:lnTo>
                  <a:lnTo>
                    <a:pt x="203" y="104"/>
                  </a:lnTo>
                  <a:lnTo>
                    <a:pt x="203" y="104"/>
                  </a:lnTo>
                  <a:close/>
                  <a:moveTo>
                    <a:pt x="177" y="41"/>
                  </a:moveTo>
                  <a:lnTo>
                    <a:pt x="177" y="41"/>
                  </a:lnTo>
                  <a:lnTo>
                    <a:pt x="168" y="48"/>
                  </a:lnTo>
                  <a:lnTo>
                    <a:pt x="155" y="55"/>
                  </a:lnTo>
                  <a:lnTo>
                    <a:pt x="155" y="55"/>
                  </a:lnTo>
                  <a:lnTo>
                    <a:pt x="148" y="43"/>
                  </a:lnTo>
                  <a:lnTo>
                    <a:pt x="141" y="32"/>
                  </a:lnTo>
                  <a:lnTo>
                    <a:pt x="134" y="23"/>
                  </a:lnTo>
                  <a:lnTo>
                    <a:pt x="127" y="16"/>
                  </a:lnTo>
                  <a:lnTo>
                    <a:pt x="127" y="16"/>
                  </a:lnTo>
                  <a:lnTo>
                    <a:pt x="139" y="20"/>
                  </a:lnTo>
                  <a:lnTo>
                    <a:pt x="153" y="25"/>
                  </a:lnTo>
                  <a:lnTo>
                    <a:pt x="166" y="32"/>
                  </a:lnTo>
                  <a:lnTo>
                    <a:pt x="177" y="41"/>
                  </a:lnTo>
                  <a:lnTo>
                    <a:pt x="177" y="41"/>
                  </a:lnTo>
                  <a:close/>
                  <a:moveTo>
                    <a:pt x="114" y="18"/>
                  </a:moveTo>
                  <a:lnTo>
                    <a:pt x="114" y="18"/>
                  </a:lnTo>
                  <a:lnTo>
                    <a:pt x="121" y="25"/>
                  </a:lnTo>
                  <a:lnTo>
                    <a:pt x="130" y="34"/>
                  </a:lnTo>
                  <a:lnTo>
                    <a:pt x="137" y="46"/>
                  </a:lnTo>
                  <a:lnTo>
                    <a:pt x="146" y="59"/>
                  </a:lnTo>
                  <a:lnTo>
                    <a:pt x="146" y="59"/>
                  </a:lnTo>
                  <a:lnTo>
                    <a:pt x="130" y="64"/>
                  </a:lnTo>
                  <a:lnTo>
                    <a:pt x="114" y="66"/>
                  </a:lnTo>
                  <a:lnTo>
                    <a:pt x="114" y="66"/>
                  </a:lnTo>
                  <a:lnTo>
                    <a:pt x="114" y="18"/>
                  </a:lnTo>
                  <a:lnTo>
                    <a:pt x="114" y="18"/>
                  </a:lnTo>
                  <a:close/>
                  <a:moveTo>
                    <a:pt x="114" y="77"/>
                  </a:moveTo>
                  <a:lnTo>
                    <a:pt x="114" y="77"/>
                  </a:lnTo>
                  <a:lnTo>
                    <a:pt x="132" y="73"/>
                  </a:lnTo>
                  <a:lnTo>
                    <a:pt x="150" y="70"/>
                  </a:lnTo>
                  <a:lnTo>
                    <a:pt x="150" y="70"/>
                  </a:lnTo>
                  <a:lnTo>
                    <a:pt x="155" y="86"/>
                  </a:lnTo>
                  <a:lnTo>
                    <a:pt x="157" y="104"/>
                  </a:lnTo>
                  <a:lnTo>
                    <a:pt x="157" y="104"/>
                  </a:lnTo>
                  <a:lnTo>
                    <a:pt x="114" y="104"/>
                  </a:lnTo>
                  <a:lnTo>
                    <a:pt x="114" y="104"/>
                  </a:lnTo>
                  <a:lnTo>
                    <a:pt x="114" y="77"/>
                  </a:lnTo>
                  <a:lnTo>
                    <a:pt x="114" y="77"/>
                  </a:lnTo>
                  <a:close/>
                  <a:moveTo>
                    <a:pt x="114" y="113"/>
                  </a:moveTo>
                  <a:lnTo>
                    <a:pt x="114" y="113"/>
                  </a:lnTo>
                  <a:lnTo>
                    <a:pt x="157" y="113"/>
                  </a:lnTo>
                  <a:lnTo>
                    <a:pt x="157" y="113"/>
                  </a:lnTo>
                  <a:lnTo>
                    <a:pt x="155" y="130"/>
                  </a:lnTo>
                  <a:lnTo>
                    <a:pt x="150" y="147"/>
                  </a:lnTo>
                  <a:lnTo>
                    <a:pt x="150" y="147"/>
                  </a:lnTo>
                  <a:lnTo>
                    <a:pt x="132" y="143"/>
                  </a:lnTo>
                  <a:lnTo>
                    <a:pt x="114" y="141"/>
                  </a:lnTo>
                  <a:lnTo>
                    <a:pt x="114" y="141"/>
                  </a:lnTo>
                  <a:lnTo>
                    <a:pt x="114" y="113"/>
                  </a:lnTo>
                  <a:lnTo>
                    <a:pt x="114" y="113"/>
                  </a:lnTo>
                  <a:close/>
                  <a:moveTo>
                    <a:pt x="114" y="198"/>
                  </a:moveTo>
                  <a:lnTo>
                    <a:pt x="114" y="198"/>
                  </a:lnTo>
                  <a:lnTo>
                    <a:pt x="114" y="150"/>
                  </a:lnTo>
                  <a:lnTo>
                    <a:pt x="114" y="150"/>
                  </a:lnTo>
                  <a:lnTo>
                    <a:pt x="130" y="152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37" y="172"/>
                  </a:lnTo>
                  <a:lnTo>
                    <a:pt x="130" y="182"/>
                  </a:lnTo>
                  <a:lnTo>
                    <a:pt x="121" y="191"/>
                  </a:lnTo>
                  <a:lnTo>
                    <a:pt x="114" y="198"/>
                  </a:lnTo>
                  <a:lnTo>
                    <a:pt x="114" y="198"/>
                  </a:lnTo>
                  <a:close/>
                  <a:moveTo>
                    <a:pt x="127" y="202"/>
                  </a:moveTo>
                  <a:lnTo>
                    <a:pt x="127" y="202"/>
                  </a:lnTo>
                  <a:lnTo>
                    <a:pt x="134" y="193"/>
                  </a:lnTo>
                  <a:lnTo>
                    <a:pt x="141" y="184"/>
                  </a:lnTo>
                  <a:lnTo>
                    <a:pt x="148" y="173"/>
                  </a:lnTo>
                  <a:lnTo>
                    <a:pt x="155" y="161"/>
                  </a:lnTo>
                  <a:lnTo>
                    <a:pt x="155" y="161"/>
                  </a:lnTo>
                  <a:lnTo>
                    <a:pt x="168" y="168"/>
                  </a:lnTo>
                  <a:lnTo>
                    <a:pt x="177" y="175"/>
                  </a:lnTo>
                  <a:lnTo>
                    <a:pt x="177" y="175"/>
                  </a:lnTo>
                  <a:lnTo>
                    <a:pt x="166" y="184"/>
                  </a:lnTo>
                  <a:lnTo>
                    <a:pt x="153" y="191"/>
                  </a:lnTo>
                  <a:lnTo>
                    <a:pt x="139" y="198"/>
                  </a:lnTo>
                  <a:lnTo>
                    <a:pt x="127" y="202"/>
                  </a:lnTo>
                  <a:lnTo>
                    <a:pt x="127" y="202"/>
                  </a:lnTo>
                  <a:close/>
                  <a:moveTo>
                    <a:pt x="184" y="168"/>
                  </a:moveTo>
                  <a:lnTo>
                    <a:pt x="184" y="168"/>
                  </a:lnTo>
                  <a:lnTo>
                    <a:pt x="173" y="159"/>
                  </a:lnTo>
                  <a:lnTo>
                    <a:pt x="159" y="152"/>
                  </a:lnTo>
                  <a:lnTo>
                    <a:pt x="159" y="152"/>
                  </a:lnTo>
                  <a:lnTo>
                    <a:pt x="164" y="132"/>
                  </a:lnTo>
                  <a:lnTo>
                    <a:pt x="166" y="113"/>
                  </a:lnTo>
                  <a:lnTo>
                    <a:pt x="166" y="113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202" y="129"/>
                  </a:lnTo>
                  <a:lnTo>
                    <a:pt x="198" y="141"/>
                  </a:lnTo>
                  <a:lnTo>
                    <a:pt x="191" y="156"/>
                  </a:lnTo>
                  <a:lnTo>
                    <a:pt x="184" y="168"/>
                  </a:lnTo>
                  <a:lnTo>
                    <a:pt x="184" y="168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MankSans" panose="02000603020000020003" pitchFamily="2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8857139" y="2437563"/>
            <a:ext cx="2639461" cy="723149"/>
            <a:chOff x="8857139" y="2437563"/>
            <a:chExt cx="2639461" cy="723149"/>
          </a:xfrm>
        </p:grpSpPr>
        <p:sp>
          <p:nvSpPr>
            <p:cNvPr id="15" name="Text Box 8"/>
            <p:cNvSpPr txBox="1">
              <a:spLocks noChangeArrowheads="1"/>
            </p:cNvSpPr>
            <p:nvPr/>
          </p:nvSpPr>
          <p:spPr bwMode="auto">
            <a:xfrm>
              <a:off x="8857139" y="2437563"/>
              <a:ext cx="263946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en-US" altLang="ko-KR"/>
                <a:t>Your solution here</a:t>
              </a:r>
              <a:endParaRPr lang="ko-KR" altLang="ko-KR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857140" y="2852935"/>
              <a:ext cx="2403464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This is an example text.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8246509" y="3838623"/>
            <a:ext cx="2639461" cy="770405"/>
            <a:chOff x="8246509" y="3838623"/>
            <a:chExt cx="2639461" cy="770405"/>
          </a:xfrm>
        </p:grpSpPr>
        <p:sp>
          <p:nvSpPr>
            <p:cNvPr id="22" name="Text Box 8"/>
            <p:cNvSpPr txBox="1">
              <a:spLocks noChangeArrowheads="1"/>
            </p:cNvSpPr>
            <p:nvPr/>
          </p:nvSpPr>
          <p:spPr bwMode="auto">
            <a:xfrm>
              <a:off x="8246509" y="3838623"/>
              <a:ext cx="263946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l">
                <a:defRPr/>
              </a:pPr>
              <a:r>
                <a:rPr lang="en-US" altLang="ko-KR"/>
                <a:t>Your solution here</a:t>
              </a:r>
              <a:endParaRPr lang="ko-KR" altLang="ko-KR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246509" y="4301251"/>
              <a:ext cx="2403464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l"/>
              <a:r>
                <a:rPr lang="en-US" altLang="ko-KR" dirty="0"/>
                <a:t>This is an example text.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625375" y="5827022"/>
            <a:ext cx="2893032" cy="723152"/>
            <a:chOff x="4625375" y="5827022"/>
            <a:chExt cx="2893032" cy="723152"/>
          </a:xfrm>
        </p:grpSpPr>
        <p:sp>
          <p:nvSpPr>
            <p:cNvPr id="32" name="Text Box 8"/>
            <p:cNvSpPr txBox="1">
              <a:spLocks noChangeArrowheads="1"/>
            </p:cNvSpPr>
            <p:nvPr/>
          </p:nvSpPr>
          <p:spPr bwMode="auto">
            <a:xfrm>
              <a:off x="4625375" y="5827022"/>
              <a:ext cx="2893032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 algn="ctr">
                <a:defRPr/>
              </a:pPr>
              <a:r>
                <a:rPr lang="en-US" altLang="ko-KR"/>
                <a:t>Your solution here</a:t>
              </a:r>
              <a:endParaRPr lang="ko-KR" altLang="ko-KR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70157" y="6242397"/>
              <a:ext cx="2403464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pPr algn="ctr"/>
              <a:r>
                <a:rPr lang="en-US" altLang="ko-KR" dirty="0"/>
                <a:t>This is an example text.</a:t>
              </a: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95400" y="2437563"/>
            <a:ext cx="2650865" cy="723149"/>
            <a:chOff x="695400" y="2437563"/>
            <a:chExt cx="2650865" cy="723149"/>
          </a:xfrm>
        </p:grpSpPr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695400" y="2437563"/>
              <a:ext cx="2650865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>
                <a:defRPr/>
              </a:pPr>
              <a:r>
                <a:rPr lang="en-US" altLang="ko-KR"/>
                <a:t>Your solution here</a:t>
              </a:r>
              <a:endParaRPr lang="ko-KR" altLang="ko-KR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42802" y="2852935"/>
              <a:ext cx="2403463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This is an example text.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05163" y="3815229"/>
            <a:ext cx="2650865" cy="723149"/>
            <a:chOff x="1205163" y="3815229"/>
            <a:chExt cx="2650865" cy="723149"/>
          </a:xfrm>
        </p:grpSpPr>
        <p:sp>
          <p:nvSpPr>
            <p:cNvPr id="53" name="Text Box 8"/>
            <p:cNvSpPr txBox="1">
              <a:spLocks noChangeArrowheads="1"/>
            </p:cNvSpPr>
            <p:nvPr/>
          </p:nvSpPr>
          <p:spPr bwMode="auto">
            <a:xfrm>
              <a:off x="1205163" y="3815229"/>
              <a:ext cx="2650865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algn="r">
                <a:defRPr sz="2000" b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pPr>
                <a:defRPr/>
              </a:pPr>
              <a:r>
                <a:rPr lang="en-US" altLang="ko-KR"/>
                <a:t>Your solution here</a:t>
              </a:r>
              <a:endParaRPr lang="ko-KR" altLang="ko-KR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452564" y="4230601"/>
              <a:ext cx="2403463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algn="r"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defRPr>
              </a:lvl1pPr>
            </a:lstStyle>
            <a:p>
              <a:r>
                <a:rPr lang="en-US" altLang="ko-KR" dirty="0"/>
                <a:t>This is an example text.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4130529" y="3261326"/>
            <a:ext cx="1137290" cy="1577033"/>
            <a:chOff x="4130529" y="3261326"/>
            <a:chExt cx="1137290" cy="1577033"/>
          </a:xfrm>
        </p:grpSpPr>
        <p:sp>
          <p:nvSpPr>
            <p:cNvPr id="8" name="직사각형 7"/>
            <p:cNvSpPr/>
            <p:nvPr/>
          </p:nvSpPr>
          <p:spPr>
            <a:xfrm rot="18777383">
              <a:off x="4481785" y="3900696"/>
              <a:ext cx="1335257" cy="565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51" name="육각형 50"/>
            <p:cNvSpPr/>
            <p:nvPr/>
          </p:nvSpPr>
          <p:spPr>
            <a:xfrm rot="5400000">
              <a:off x="4039545" y="3610085"/>
              <a:ext cx="1319258" cy="1137290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56" name="그룹 55"/>
            <p:cNvGrpSpPr/>
            <p:nvPr/>
          </p:nvGrpSpPr>
          <p:grpSpPr>
            <a:xfrm>
              <a:off x="4451159" y="3908268"/>
              <a:ext cx="496030" cy="427612"/>
              <a:chOff x="7357354" y="2491289"/>
              <a:chExt cx="496030" cy="427612"/>
            </a:xfrm>
            <a:solidFill>
              <a:schemeClr val="bg1"/>
            </a:solidFill>
          </p:grpSpPr>
          <p:sp>
            <p:nvSpPr>
              <p:cNvPr id="57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58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59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19" name="그룹 18"/>
          <p:cNvGrpSpPr/>
          <p:nvPr/>
        </p:nvGrpSpPr>
        <p:grpSpPr>
          <a:xfrm>
            <a:off x="3497101" y="2206592"/>
            <a:ext cx="1804221" cy="1319258"/>
            <a:chOff x="3488788" y="2206592"/>
            <a:chExt cx="1804221" cy="1319258"/>
          </a:xfrm>
        </p:grpSpPr>
        <p:sp>
          <p:nvSpPr>
            <p:cNvPr id="6" name="직사각형 5"/>
            <p:cNvSpPr/>
            <p:nvPr/>
          </p:nvSpPr>
          <p:spPr>
            <a:xfrm>
              <a:off x="3957751" y="2809703"/>
              <a:ext cx="1335258" cy="5651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37" name="육각형 36"/>
            <p:cNvSpPr/>
            <p:nvPr/>
          </p:nvSpPr>
          <p:spPr>
            <a:xfrm rot="5400000">
              <a:off x="3397804" y="2297576"/>
              <a:ext cx="1319258" cy="1137290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60" name="그룹 59"/>
            <p:cNvGrpSpPr/>
            <p:nvPr/>
          </p:nvGrpSpPr>
          <p:grpSpPr>
            <a:xfrm>
              <a:off x="3845636" y="2632931"/>
              <a:ext cx="436893" cy="436891"/>
              <a:chOff x="4311544" y="2519029"/>
              <a:chExt cx="436893" cy="436891"/>
            </a:xfrm>
            <a:solidFill>
              <a:schemeClr val="bg1"/>
            </a:solidFill>
          </p:grpSpPr>
          <p:sp>
            <p:nvSpPr>
              <p:cNvPr id="61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2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24" name="그룹 23"/>
          <p:cNvGrpSpPr/>
          <p:nvPr/>
        </p:nvGrpSpPr>
        <p:grpSpPr>
          <a:xfrm>
            <a:off x="5513082" y="3600737"/>
            <a:ext cx="1137290" cy="2086623"/>
            <a:chOff x="5513082" y="3600737"/>
            <a:chExt cx="1137290" cy="2086623"/>
          </a:xfrm>
        </p:grpSpPr>
        <p:sp>
          <p:nvSpPr>
            <p:cNvPr id="10" name="직사각형 9"/>
            <p:cNvSpPr/>
            <p:nvPr/>
          </p:nvSpPr>
          <p:spPr>
            <a:xfrm rot="16200000">
              <a:off x="5414102" y="4240107"/>
              <a:ext cx="1335257" cy="565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30" name="육각형 29"/>
            <p:cNvSpPr/>
            <p:nvPr/>
          </p:nvSpPr>
          <p:spPr>
            <a:xfrm rot="5400000">
              <a:off x="5422098" y="4459086"/>
              <a:ext cx="1319258" cy="1137290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63" name="그룹 62"/>
            <p:cNvGrpSpPr/>
            <p:nvPr/>
          </p:nvGrpSpPr>
          <p:grpSpPr>
            <a:xfrm>
              <a:off x="5851717" y="4795594"/>
              <a:ext cx="440344" cy="464274"/>
              <a:chOff x="4311544" y="5335424"/>
              <a:chExt cx="440344" cy="464274"/>
            </a:xfrm>
            <a:solidFill>
              <a:schemeClr val="bg1"/>
            </a:solidFill>
          </p:grpSpPr>
          <p:sp>
            <p:nvSpPr>
              <p:cNvPr id="64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5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6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7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8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9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25" name="그룹 24"/>
          <p:cNvGrpSpPr/>
          <p:nvPr/>
        </p:nvGrpSpPr>
        <p:grpSpPr>
          <a:xfrm>
            <a:off x="6865127" y="3296862"/>
            <a:ext cx="1137291" cy="1576082"/>
            <a:chOff x="6865127" y="3296862"/>
            <a:chExt cx="1137291" cy="1576082"/>
          </a:xfrm>
        </p:grpSpPr>
        <p:sp>
          <p:nvSpPr>
            <p:cNvPr id="9" name="직사각형 8"/>
            <p:cNvSpPr/>
            <p:nvPr/>
          </p:nvSpPr>
          <p:spPr>
            <a:xfrm rot="2822617" flipH="1">
              <a:off x="6328798" y="3936232"/>
              <a:ext cx="1335257" cy="5651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20" name="육각형 19"/>
            <p:cNvSpPr/>
            <p:nvPr/>
          </p:nvSpPr>
          <p:spPr>
            <a:xfrm rot="5400000">
              <a:off x="6774144" y="3644669"/>
              <a:ext cx="1319258" cy="1137291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7169209" y="3951070"/>
              <a:ext cx="529129" cy="524489"/>
              <a:chOff x="7333036" y="5323478"/>
              <a:chExt cx="529129" cy="524489"/>
            </a:xfrm>
            <a:solidFill>
              <a:schemeClr val="bg1"/>
            </a:solidFill>
          </p:grpSpPr>
          <p:sp>
            <p:nvSpPr>
              <p:cNvPr id="71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2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3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4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26" name="그룹 25"/>
          <p:cNvGrpSpPr/>
          <p:nvPr/>
        </p:nvGrpSpPr>
        <p:grpSpPr>
          <a:xfrm>
            <a:off x="6878174" y="2206592"/>
            <a:ext cx="1777521" cy="1319258"/>
            <a:chOff x="6878174" y="2206592"/>
            <a:chExt cx="1777521" cy="1319258"/>
          </a:xfrm>
        </p:grpSpPr>
        <p:sp>
          <p:nvSpPr>
            <p:cNvPr id="7" name="직사각형 6"/>
            <p:cNvSpPr/>
            <p:nvPr/>
          </p:nvSpPr>
          <p:spPr>
            <a:xfrm>
              <a:off x="6878174" y="2809703"/>
              <a:ext cx="1335258" cy="5651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13" name="육각형 12"/>
            <p:cNvSpPr/>
            <p:nvPr/>
          </p:nvSpPr>
          <p:spPr>
            <a:xfrm rot="5400000">
              <a:off x="7427421" y="2297576"/>
              <a:ext cx="1319258" cy="1137290"/>
            </a:xfrm>
            <a:prstGeom prst="hexagon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7777124" y="2599606"/>
              <a:ext cx="552364" cy="499983"/>
              <a:chOff x="4806776" y="1795363"/>
              <a:chExt cx="368300" cy="333375"/>
            </a:xfrm>
            <a:solidFill>
              <a:schemeClr val="bg1"/>
            </a:solidFill>
          </p:grpSpPr>
          <p:sp>
            <p:nvSpPr>
              <p:cNvPr id="76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77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209034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공인중개사 전용 공유 오피스 운영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947976" y="2420888"/>
            <a:ext cx="2771760" cy="1152128"/>
            <a:chOff x="947976" y="2420888"/>
            <a:chExt cx="2771760" cy="1152128"/>
          </a:xfrm>
        </p:grpSpPr>
        <p:sp>
          <p:nvSpPr>
            <p:cNvPr id="35" name="TextBox 34"/>
            <p:cNvSpPr txBox="1"/>
            <p:nvPr/>
          </p:nvSpPr>
          <p:spPr>
            <a:xfrm>
              <a:off x="947976" y="3049796"/>
              <a:ext cx="2771760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운영난을 겪고 있는 공인중개사를   위한 무상오피스 솔루션 지원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947976" y="2420888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중개사 협업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9029866" y="2214206"/>
            <a:ext cx="2682758" cy="1430818"/>
            <a:chOff x="9029866" y="2214206"/>
            <a:chExt cx="2682758" cy="1430818"/>
          </a:xfrm>
        </p:grpSpPr>
        <p:sp>
          <p:nvSpPr>
            <p:cNvPr id="38" name="TextBox 37"/>
            <p:cNvSpPr txBox="1"/>
            <p:nvPr/>
          </p:nvSpPr>
          <p:spPr>
            <a:xfrm>
              <a:off x="9029866" y="2906360"/>
              <a:ext cx="2682758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사회적 신뢰를 얻기 위한 투명한   거래 방식과 고 비용 저 효율 개선을 통한 경쟁력 강화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9029866" y="221420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투명 거래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9019742" y="4849786"/>
            <a:ext cx="2620874" cy="1387526"/>
            <a:chOff x="8290553" y="4406176"/>
            <a:chExt cx="2620874" cy="1387526"/>
          </a:xfrm>
        </p:grpSpPr>
        <p:sp>
          <p:nvSpPr>
            <p:cNvPr id="41" name="TextBox 40"/>
            <p:cNvSpPr txBox="1"/>
            <p:nvPr/>
          </p:nvSpPr>
          <p:spPr>
            <a:xfrm>
              <a:off x="8290553" y="5055038"/>
              <a:ext cx="2620874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최 첨단 기술 적용 플랫폼 제공으로 공인중개사 와 안전한 비대면       전자계약을 지원 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8290553" y="440617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시장 개선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55965" y="2079390"/>
            <a:ext cx="5489024" cy="4333302"/>
            <a:chOff x="3255965" y="2079390"/>
            <a:chExt cx="5489024" cy="4333302"/>
          </a:xfrm>
        </p:grpSpPr>
        <p:sp>
          <p:nvSpPr>
            <p:cNvPr id="6" name="도넛 5"/>
            <p:cNvSpPr/>
            <p:nvPr/>
          </p:nvSpPr>
          <p:spPr>
            <a:xfrm>
              <a:off x="5461950" y="3330846"/>
              <a:ext cx="1348396" cy="1348395"/>
            </a:xfrm>
            <a:prstGeom prst="donut">
              <a:avLst/>
            </a:prstGeom>
            <a:solidFill>
              <a:srgbClr val="D0DA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도넛 6"/>
            <p:cNvSpPr/>
            <p:nvPr/>
          </p:nvSpPr>
          <p:spPr>
            <a:xfrm>
              <a:off x="4924922" y="2793819"/>
              <a:ext cx="2422452" cy="2422449"/>
            </a:xfrm>
            <a:prstGeom prst="donut">
              <a:avLst>
                <a:gd name="adj" fmla="val 15603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도넛 7"/>
            <p:cNvSpPr/>
            <p:nvPr/>
          </p:nvSpPr>
          <p:spPr>
            <a:xfrm>
              <a:off x="4381392" y="2250288"/>
              <a:ext cx="3509512" cy="3509511"/>
            </a:xfrm>
            <a:prstGeom prst="donut">
              <a:avLst>
                <a:gd name="adj" fmla="val 11445"/>
              </a:avLst>
            </a:prstGeom>
            <a:solidFill>
              <a:srgbClr val="838D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 rot="19755573">
              <a:off x="6621651" y="2731757"/>
              <a:ext cx="2120241" cy="36774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576483" y="3821171"/>
              <a:ext cx="2120241" cy="36774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2664716">
              <a:off x="6885259" y="5374357"/>
              <a:ext cx="1653252" cy="377443"/>
            </a:xfrm>
            <a:prstGeom prst="rect">
              <a:avLst/>
            </a:prstGeom>
            <a:solidFill>
              <a:srgbClr val="838D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7811811" y="2079390"/>
              <a:ext cx="933178" cy="933178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255965" y="3538454"/>
              <a:ext cx="933178" cy="933178"/>
            </a:xfrm>
            <a:prstGeom prst="ellipse">
              <a:avLst/>
            </a:prstGeom>
            <a:solidFill>
              <a:srgbClr val="D0DA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7631949" y="5479514"/>
              <a:ext cx="933178" cy="933178"/>
            </a:xfrm>
            <a:prstGeom prst="ellipse">
              <a:avLst/>
            </a:prstGeom>
            <a:solidFill>
              <a:srgbClr val="838D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grpSp>
          <p:nvGrpSpPr>
            <p:cNvPr id="69" name="그룹 68"/>
            <p:cNvGrpSpPr/>
            <p:nvPr/>
          </p:nvGrpSpPr>
          <p:grpSpPr>
            <a:xfrm>
              <a:off x="8001078" y="2335284"/>
              <a:ext cx="465538" cy="421390"/>
              <a:chOff x="4806776" y="1795363"/>
              <a:chExt cx="368300" cy="333375"/>
            </a:xfrm>
            <a:solidFill>
              <a:schemeClr val="bg1"/>
            </a:solidFill>
          </p:grpSpPr>
          <p:sp>
            <p:nvSpPr>
              <p:cNvPr id="70" name="Freeform 99"/>
              <p:cNvSpPr>
                <a:spLocks/>
              </p:cNvSpPr>
              <p:nvPr/>
            </p:nvSpPr>
            <p:spPr bwMode="auto">
              <a:xfrm>
                <a:off x="4968701" y="2043013"/>
                <a:ext cx="152400" cy="28575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2" y="18"/>
                  </a:cxn>
                  <a:cxn ang="0">
                    <a:pos x="92" y="18"/>
                  </a:cxn>
                  <a:cxn ang="0">
                    <a:pos x="94" y="16"/>
                  </a:cxn>
                  <a:cxn ang="0">
                    <a:pos x="96" y="14"/>
                  </a:cxn>
                  <a:cxn ang="0">
                    <a:pos x="96" y="4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96" h="18">
                    <a:moveTo>
                      <a:pt x="92" y="2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2" y="16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4" y="16"/>
                    </a:lnTo>
                    <a:lnTo>
                      <a:pt x="96" y="14"/>
                    </a:lnTo>
                    <a:lnTo>
                      <a:pt x="96" y="4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1" name="Freeform 100"/>
              <p:cNvSpPr>
                <a:spLocks noEditPoints="1"/>
              </p:cNvSpPr>
              <p:nvPr/>
            </p:nvSpPr>
            <p:spPr bwMode="auto">
              <a:xfrm>
                <a:off x="4806776" y="1795363"/>
                <a:ext cx="368300" cy="333375"/>
              </a:xfrm>
              <a:custGeom>
                <a:avLst/>
                <a:gdLst/>
                <a:ahLst/>
                <a:cxnLst>
                  <a:cxn ang="0">
                    <a:pos x="50" y="146"/>
                  </a:cxn>
                  <a:cxn ang="0">
                    <a:pos x="68" y="162"/>
                  </a:cxn>
                  <a:cxn ang="0">
                    <a:pos x="68" y="162"/>
                  </a:cxn>
                  <a:cxn ang="0">
                    <a:pos x="68" y="208"/>
                  </a:cxn>
                  <a:cxn ang="0">
                    <a:pos x="228" y="210"/>
                  </a:cxn>
                  <a:cxn ang="0">
                    <a:pos x="232" y="208"/>
                  </a:cxn>
                  <a:cxn ang="0">
                    <a:pos x="232" y="162"/>
                  </a:cxn>
                  <a:cxn ang="0">
                    <a:pos x="232" y="134"/>
                  </a:cxn>
                  <a:cxn ang="0">
                    <a:pos x="232" y="56"/>
                  </a:cxn>
                  <a:cxn ang="0">
                    <a:pos x="182" y="4"/>
                  </a:cxn>
                  <a:cxn ang="0">
                    <a:pos x="178" y="2"/>
                  </a:cxn>
                  <a:cxn ang="0">
                    <a:pos x="72" y="0"/>
                  </a:cxn>
                  <a:cxn ang="0">
                    <a:pos x="70" y="4"/>
                  </a:cxn>
                  <a:cxn ang="0">
                    <a:pos x="60" y="54"/>
                  </a:cxn>
                  <a:cxn ang="0">
                    <a:pos x="40" y="70"/>
                  </a:cxn>
                  <a:cxn ang="0">
                    <a:pos x="28" y="94"/>
                  </a:cxn>
                  <a:cxn ang="0">
                    <a:pos x="28" y="112"/>
                  </a:cxn>
                  <a:cxn ang="0">
                    <a:pos x="4" y="166"/>
                  </a:cxn>
                  <a:cxn ang="0">
                    <a:pos x="0" y="172"/>
                  </a:cxn>
                  <a:cxn ang="0">
                    <a:pos x="4" y="180"/>
                  </a:cxn>
                  <a:cxn ang="0">
                    <a:pos x="14" y="182"/>
                  </a:cxn>
                  <a:cxn ang="0">
                    <a:pos x="84" y="16"/>
                  </a:cxn>
                  <a:cxn ang="0">
                    <a:pos x="170" y="16"/>
                  </a:cxn>
                  <a:cxn ang="0">
                    <a:pos x="170" y="64"/>
                  </a:cxn>
                  <a:cxn ang="0">
                    <a:pos x="216" y="66"/>
                  </a:cxn>
                  <a:cxn ang="0">
                    <a:pos x="216" y="194"/>
                  </a:cxn>
                  <a:cxn ang="0">
                    <a:pos x="84" y="156"/>
                  </a:cxn>
                  <a:cxn ang="0">
                    <a:pos x="106" y="148"/>
                  </a:cxn>
                  <a:cxn ang="0">
                    <a:pos x="194" y="134"/>
                  </a:cxn>
                  <a:cxn ang="0">
                    <a:pos x="198" y="132"/>
                  </a:cxn>
                  <a:cxn ang="0">
                    <a:pos x="196" y="120"/>
                  </a:cxn>
                  <a:cxn ang="0">
                    <a:pos x="130" y="118"/>
                  </a:cxn>
                  <a:cxn ang="0">
                    <a:pos x="132" y="94"/>
                  </a:cxn>
                  <a:cxn ang="0">
                    <a:pos x="196" y="94"/>
                  </a:cxn>
                  <a:cxn ang="0">
                    <a:pos x="198" y="82"/>
                  </a:cxn>
                  <a:cxn ang="0">
                    <a:pos x="126" y="78"/>
                  </a:cxn>
                  <a:cxn ang="0">
                    <a:pos x="108" y="60"/>
                  </a:cxn>
                  <a:cxn ang="0">
                    <a:pos x="84" y="52"/>
                  </a:cxn>
                  <a:cxn ang="0">
                    <a:pos x="80" y="70"/>
                  </a:cxn>
                  <a:cxn ang="0">
                    <a:pos x="92" y="72"/>
                  </a:cxn>
                  <a:cxn ang="0">
                    <a:pos x="108" y="84"/>
                  </a:cxn>
                  <a:cxn ang="0">
                    <a:pos x="114" y="104"/>
                  </a:cxn>
                  <a:cxn ang="0">
                    <a:pos x="110" y="116"/>
                  </a:cxn>
                  <a:cxn ang="0">
                    <a:pos x="98" y="132"/>
                  </a:cxn>
                  <a:cxn ang="0">
                    <a:pos x="80" y="138"/>
                  </a:cxn>
                  <a:cxn ang="0">
                    <a:pos x="66" y="134"/>
                  </a:cxn>
                  <a:cxn ang="0">
                    <a:pos x="52" y="122"/>
                  </a:cxn>
                  <a:cxn ang="0">
                    <a:pos x="46" y="104"/>
                  </a:cxn>
                  <a:cxn ang="0">
                    <a:pos x="48" y="90"/>
                  </a:cxn>
                  <a:cxn ang="0">
                    <a:pos x="60" y="76"/>
                  </a:cxn>
                  <a:cxn ang="0">
                    <a:pos x="80" y="70"/>
                  </a:cxn>
                </a:cxnLst>
                <a:rect l="0" t="0" r="r" b="b"/>
                <a:pathLst>
                  <a:path w="232" h="210">
                    <a:moveTo>
                      <a:pt x="18" y="180"/>
                    </a:moveTo>
                    <a:lnTo>
                      <a:pt x="50" y="146"/>
                    </a:lnTo>
                    <a:lnTo>
                      <a:pt x="50" y="146"/>
                    </a:lnTo>
                    <a:lnTo>
                      <a:pt x="58" y="152"/>
                    </a:lnTo>
                    <a:lnTo>
                      <a:pt x="68" y="154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162"/>
                    </a:lnTo>
                    <a:lnTo>
                      <a:pt x="68" y="206"/>
                    </a:lnTo>
                    <a:lnTo>
                      <a:pt x="68" y="206"/>
                    </a:lnTo>
                    <a:lnTo>
                      <a:pt x="68" y="208"/>
                    </a:lnTo>
                    <a:lnTo>
                      <a:pt x="70" y="210"/>
                    </a:lnTo>
                    <a:lnTo>
                      <a:pt x="228" y="210"/>
                    </a:lnTo>
                    <a:lnTo>
                      <a:pt x="228" y="210"/>
                    </a:lnTo>
                    <a:lnTo>
                      <a:pt x="230" y="210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62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134"/>
                    </a:lnTo>
                    <a:lnTo>
                      <a:pt x="232" y="56"/>
                    </a:lnTo>
                    <a:lnTo>
                      <a:pt x="232" y="56"/>
                    </a:lnTo>
                    <a:lnTo>
                      <a:pt x="232" y="54"/>
                    </a:lnTo>
                    <a:lnTo>
                      <a:pt x="230" y="52"/>
                    </a:lnTo>
                    <a:lnTo>
                      <a:pt x="182" y="4"/>
                    </a:lnTo>
                    <a:lnTo>
                      <a:pt x="182" y="2"/>
                    </a:lnTo>
                    <a:lnTo>
                      <a:pt x="182" y="2"/>
                    </a:lnTo>
                    <a:lnTo>
                      <a:pt x="178" y="2"/>
                    </a:lnTo>
                    <a:lnTo>
                      <a:pt x="178" y="2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70" y="2"/>
                    </a:lnTo>
                    <a:lnTo>
                      <a:pt x="70" y="4"/>
                    </a:lnTo>
                    <a:lnTo>
                      <a:pt x="70" y="4"/>
                    </a:lnTo>
                    <a:lnTo>
                      <a:pt x="68" y="52"/>
                    </a:lnTo>
                    <a:lnTo>
                      <a:pt x="68" y="52"/>
                    </a:lnTo>
                    <a:lnTo>
                      <a:pt x="60" y="54"/>
                    </a:lnTo>
                    <a:lnTo>
                      <a:pt x="52" y="58"/>
                    </a:lnTo>
                    <a:lnTo>
                      <a:pt x="46" y="64"/>
                    </a:lnTo>
                    <a:lnTo>
                      <a:pt x="40" y="70"/>
                    </a:lnTo>
                    <a:lnTo>
                      <a:pt x="34" y="78"/>
                    </a:lnTo>
                    <a:lnTo>
                      <a:pt x="30" y="86"/>
                    </a:lnTo>
                    <a:lnTo>
                      <a:pt x="28" y="9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12"/>
                    </a:lnTo>
                    <a:lnTo>
                      <a:pt x="30" y="120"/>
                    </a:lnTo>
                    <a:lnTo>
                      <a:pt x="36" y="132"/>
                    </a:lnTo>
                    <a:lnTo>
                      <a:pt x="4" y="166"/>
                    </a:lnTo>
                    <a:lnTo>
                      <a:pt x="4" y="166"/>
                    </a:lnTo>
                    <a:lnTo>
                      <a:pt x="2" y="168"/>
                    </a:lnTo>
                    <a:lnTo>
                      <a:pt x="0" y="172"/>
                    </a:lnTo>
                    <a:lnTo>
                      <a:pt x="2" y="176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6" y="182"/>
                    </a:lnTo>
                    <a:lnTo>
                      <a:pt x="10" y="182"/>
                    </a:lnTo>
                    <a:lnTo>
                      <a:pt x="14" y="182"/>
                    </a:lnTo>
                    <a:lnTo>
                      <a:pt x="18" y="180"/>
                    </a:lnTo>
                    <a:lnTo>
                      <a:pt x="18" y="180"/>
                    </a:lnTo>
                    <a:close/>
                    <a:moveTo>
                      <a:pt x="84" y="16"/>
                    </a:moveTo>
                    <a:lnTo>
                      <a:pt x="84" y="16"/>
                    </a:lnTo>
                    <a:lnTo>
                      <a:pt x="170" y="16"/>
                    </a:lnTo>
                    <a:lnTo>
                      <a:pt x="170" y="16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0" y="64"/>
                    </a:lnTo>
                    <a:lnTo>
                      <a:pt x="172" y="64"/>
                    </a:lnTo>
                    <a:lnTo>
                      <a:pt x="172" y="64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194"/>
                    </a:lnTo>
                    <a:lnTo>
                      <a:pt x="216" y="194"/>
                    </a:lnTo>
                    <a:lnTo>
                      <a:pt x="84" y="194"/>
                    </a:lnTo>
                    <a:lnTo>
                      <a:pt x="84" y="194"/>
                    </a:lnTo>
                    <a:lnTo>
                      <a:pt x="84" y="156"/>
                    </a:lnTo>
                    <a:lnTo>
                      <a:pt x="84" y="156"/>
                    </a:lnTo>
                    <a:lnTo>
                      <a:pt x="96" y="154"/>
                    </a:lnTo>
                    <a:lnTo>
                      <a:pt x="106" y="148"/>
                    </a:lnTo>
                    <a:lnTo>
                      <a:pt x="116" y="142"/>
                    </a:lnTo>
                    <a:lnTo>
                      <a:pt x="122" y="134"/>
                    </a:lnTo>
                    <a:lnTo>
                      <a:pt x="194" y="134"/>
                    </a:lnTo>
                    <a:lnTo>
                      <a:pt x="194" y="134"/>
                    </a:lnTo>
                    <a:lnTo>
                      <a:pt x="196" y="134"/>
                    </a:lnTo>
                    <a:lnTo>
                      <a:pt x="198" y="132"/>
                    </a:lnTo>
                    <a:lnTo>
                      <a:pt x="198" y="122"/>
                    </a:lnTo>
                    <a:lnTo>
                      <a:pt x="198" y="122"/>
                    </a:lnTo>
                    <a:lnTo>
                      <a:pt x="196" y="120"/>
                    </a:lnTo>
                    <a:lnTo>
                      <a:pt x="194" y="118"/>
                    </a:lnTo>
                    <a:lnTo>
                      <a:pt x="130" y="118"/>
                    </a:lnTo>
                    <a:lnTo>
                      <a:pt x="130" y="118"/>
                    </a:lnTo>
                    <a:lnTo>
                      <a:pt x="132" y="104"/>
                    </a:lnTo>
                    <a:lnTo>
                      <a:pt x="132" y="104"/>
                    </a:lnTo>
                    <a:lnTo>
                      <a:pt x="132" y="94"/>
                    </a:lnTo>
                    <a:lnTo>
                      <a:pt x="194" y="94"/>
                    </a:lnTo>
                    <a:lnTo>
                      <a:pt x="194" y="94"/>
                    </a:lnTo>
                    <a:lnTo>
                      <a:pt x="196" y="94"/>
                    </a:lnTo>
                    <a:lnTo>
                      <a:pt x="198" y="92"/>
                    </a:lnTo>
                    <a:lnTo>
                      <a:pt x="198" y="82"/>
                    </a:lnTo>
                    <a:lnTo>
                      <a:pt x="198" y="82"/>
                    </a:lnTo>
                    <a:lnTo>
                      <a:pt x="198" y="80"/>
                    </a:lnTo>
                    <a:lnTo>
                      <a:pt x="194" y="78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18" y="68"/>
                    </a:lnTo>
                    <a:lnTo>
                      <a:pt x="108" y="60"/>
                    </a:lnTo>
                    <a:lnTo>
                      <a:pt x="98" y="54"/>
                    </a:lnTo>
                    <a:lnTo>
                      <a:pt x="84" y="52"/>
                    </a:lnTo>
                    <a:lnTo>
                      <a:pt x="84" y="52"/>
                    </a:lnTo>
                    <a:lnTo>
                      <a:pt x="84" y="16"/>
                    </a:lnTo>
                    <a:lnTo>
                      <a:pt x="84" y="16"/>
                    </a:lnTo>
                    <a:close/>
                    <a:moveTo>
                      <a:pt x="80" y="70"/>
                    </a:moveTo>
                    <a:lnTo>
                      <a:pt x="80" y="70"/>
                    </a:lnTo>
                    <a:lnTo>
                      <a:pt x="86" y="70"/>
                    </a:lnTo>
                    <a:lnTo>
                      <a:pt x="92" y="72"/>
                    </a:lnTo>
                    <a:lnTo>
                      <a:pt x="98" y="76"/>
                    </a:lnTo>
                    <a:lnTo>
                      <a:pt x="104" y="80"/>
                    </a:lnTo>
                    <a:lnTo>
                      <a:pt x="108" y="84"/>
                    </a:lnTo>
                    <a:lnTo>
                      <a:pt x="110" y="90"/>
                    </a:lnTo>
                    <a:lnTo>
                      <a:pt x="112" y="96"/>
                    </a:lnTo>
                    <a:lnTo>
                      <a:pt x="114" y="104"/>
                    </a:lnTo>
                    <a:lnTo>
                      <a:pt x="114" y="104"/>
                    </a:lnTo>
                    <a:lnTo>
                      <a:pt x="112" y="110"/>
                    </a:lnTo>
                    <a:lnTo>
                      <a:pt x="110" y="116"/>
                    </a:lnTo>
                    <a:lnTo>
                      <a:pt x="108" y="122"/>
                    </a:lnTo>
                    <a:lnTo>
                      <a:pt x="104" y="128"/>
                    </a:lnTo>
                    <a:lnTo>
                      <a:pt x="98" y="132"/>
                    </a:lnTo>
                    <a:lnTo>
                      <a:pt x="92" y="134"/>
                    </a:lnTo>
                    <a:lnTo>
                      <a:pt x="86" y="136"/>
                    </a:lnTo>
                    <a:lnTo>
                      <a:pt x="80" y="138"/>
                    </a:lnTo>
                    <a:lnTo>
                      <a:pt x="80" y="138"/>
                    </a:lnTo>
                    <a:lnTo>
                      <a:pt x="72" y="136"/>
                    </a:lnTo>
                    <a:lnTo>
                      <a:pt x="66" y="134"/>
                    </a:lnTo>
                    <a:lnTo>
                      <a:pt x="60" y="132"/>
                    </a:lnTo>
                    <a:lnTo>
                      <a:pt x="56" y="128"/>
                    </a:lnTo>
                    <a:lnTo>
                      <a:pt x="52" y="122"/>
                    </a:lnTo>
                    <a:lnTo>
                      <a:pt x="48" y="116"/>
                    </a:lnTo>
                    <a:lnTo>
                      <a:pt x="46" y="110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46" y="96"/>
                    </a:lnTo>
                    <a:lnTo>
                      <a:pt x="48" y="90"/>
                    </a:lnTo>
                    <a:lnTo>
                      <a:pt x="52" y="84"/>
                    </a:lnTo>
                    <a:lnTo>
                      <a:pt x="56" y="80"/>
                    </a:lnTo>
                    <a:lnTo>
                      <a:pt x="60" y="76"/>
                    </a:lnTo>
                    <a:lnTo>
                      <a:pt x="66" y="72"/>
                    </a:lnTo>
                    <a:lnTo>
                      <a:pt x="72" y="70"/>
                    </a:lnTo>
                    <a:lnTo>
                      <a:pt x="80" y="70"/>
                    </a:lnTo>
                    <a:lnTo>
                      <a:pt x="80" y="7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7836035" y="5728217"/>
            <a:ext cx="525005" cy="435771"/>
            <a:chOff x="7820514" y="5720972"/>
            <a:chExt cx="613544" cy="509261"/>
          </a:xfrm>
          <a:solidFill>
            <a:schemeClr val="bg1"/>
          </a:solidFill>
        </p:grpSpPr>
        <p:sp>
          <p:nvSpPr>
            <p:cNvPr id="33" name="Oval 452"/>
            <p:cNvSpPr>
              <a:spLocks noChangeArrowheads="1"/>
            </p:cNvSpPr>
            <p:nvPr/>
          </p:nvSpPr>
          <p:spPr bwMode="auto">
            <a:xfrm>
              <a:off x="8004779" y="5934598"/>
              <a:ext cx="64797" cy="64797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Oval 453"/>
            <p:cNvSpPr>
              <a:spLocks noChangeArrowheads="1"/>
            </p:cNvSpPr>
            <p:nvPr/>
          </p:nvSpPr>
          <p:spPr bwMode="auto">
            <a:xfrm>
              <a:off x="8198157" y="5934598"/>
              <a:ext cx="65809" cy="64797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Freeform 454"/>
            <p:cNvSpPr>
              <a:spLocks/>
            </p:cNvSpPr>
            <p:nvPr/>
          </p:nvSpPr>
          <p:spPr bwMode="auto">
            <a:xfrm>
              <a:off x="8118174" y="5907262"/>
              <a:ext cx="20249" cy="124531"/>
            </a:xfrm>
            <a:custGeom>
              <a:avLst/>
              <a:gdLst>
                <a:gd name="T0" fmla="*/ 14 w 28"/>
                <a:gd name="T1" fmla="*/ 175 h 175"/>
                <a:gd name="T2" fmla="*/ 0 w 28"/>
                <a:gd name="T3" fmla="*/ 161 h 175"/>
                <a:gd name="T4" fmla="*/ 0 w 28"/>
                <a:gd name="T5" fmla="*/ 14 h 175"/>
                <a:gd name="T6" fmla="*/ 14 w 28"/>
                <a:gd name="T7" fmla="*/ 0 h 175"/>
                <a:gd name="T8" fmla="*/ 28 w 28"/>
                <a:gd name="T9" fmla="*/ 14 h 175"/>
                <a:gd name="T10" fmla="*/ 28 w 28"/>
                <a:gd name="T11" fmla="*/ 161 h 175"/>
                <a:gd name="T12" fmla="*/ 14 w 2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75">
                  <a:moveTo>
                    <a:pt x="14" y="175"/>
                  </a:moveTo>
                  <a:cubicBezTo>
                    <a:pt x="6" y="175"/>
                    <a:pt x="0" y="168"/>
                    <a:pt x="0" y="16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161"/>
                    <a:pt x="28" y="161"/>
                    <a:pt x="28" y="161"/>
                  </a:cubicBezTo>
                  <a:cubicBezTo>
                    <a:pt x="28" y="168"/>
                    <a:pt x="22" y="175"/>
                    <a:pt x="14" y="175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Freeform 455"/>
            <p:cNvSpPr>
              <a:spLocks/>
            </p:cNvSpPr>
            <p:nvPr/>
          </p:nvSpPr>
          <p:spPr bwMode="auto">
            <a:xfrm>
              <a:off x="7931883" y="6073304"/>
              <a:ext cx="200465" cy="132630"/>
            </a:xfrm>
            <a:custGeom>
              <a:avLst/>
              <a:gdLst>
                <a:gd name="T0" fmla="*/ 268 w 282"/>
                <a:gd name="T1" fmla="*/ 187 h 187"/>
                <a:gd name="T2" fmla="*/ 14 w 282"/>
                <a:gd name="T3" fmla="*/ 187 h 187"/>
                <a:gd name="T4" fmla="*/ 0 w 282"/>
                <a:gd name="T5" fmla="*/ 173 h 187"/>
                <a:gd name="T6" fmla="*/ 0 w 282"/>
                <a:gd name="T7" fmla="*/ 14 h 187"/>
                <a:gd name="T8" fmla="*/ 14 w 282"/>
                <a:gd name="T9" fmla="*/ 0 h 187"/>
                <a:gd name="T10" fmla="*/ 28 w 282"/>
                <a:gd name="T11" fmla="*/ 14 h 187"/>
                <a:gd name="T12" fmla="*/ 28 w 282"/>
                <a:gd name="T13" fmla="*/ 159 h 187"/>
                <a:gd name="T14" fmla="*/ 268 w 282"/>
                <a:gd name="T15" fmla="*/ 159 h 187"/>
                <a:gd name="T16" fmla="*/ 282 w 282"/>
                <a:gd name="T17" fmla="*/ 173 h 187"/>
                <a:gd name="T18" fmla="*/ 268 w 282"/>
                <a:gd name="T1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187">
                  <a:moveTo>
                    <a:pt x="268" y="187"/>
                  </a:moveTo>
                  <a:cubicBezTo>
                    <a:pt x="14" y="187"/>
                    <a:pt x="14" y="187"/>
                    <a:pt x="14" y="187"/>
                  </a:cubicBezTo>
                  <a:cubicBezTo>
                    <a:pt x="6" y="187"/>
                    <a:pt x="0" y="181"/>
                    <a:pt x="0" y="17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268" y="159"/>
                    <a:pt x="268" y="159"/>
                    <a:pt x="268" y="159"/>
                  </a:cubicBezTo>
                  <a:cubicBezTo>
                    <a:pt x="276" y="159"/>
                    <a:pt x="282" y="165"/>
                    <a:pt x="282" y="173"/>
                  </a:cubicBezTo>
                  <a:cubicBezTo>
                    <a:pt x="282" y="181"/>
                    <a:pt x="276" y="187"/>
                    <a:pt x="268" y="18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Freeform 456"/>
            <p:cNvSpPr>
              <a:spLocks/>
            </p:cNvSpPr>
            <p:nvPr/>
          </p:nvSpPr>
          <p:spPr bwMode="auto">
            <a:xfrm>
              <a:off x="8077676" y="6167461"/>
              <a:ext cx="103270" cy="62772"/>
            </a:xfrm>
            <a:custGeom>
              <a:avLst/>
              <a:gdLst>
                <a:gd name="T0" fmla="*/ 145 w 145"/>
                <a:gd name="T1" fmla="*/ 44 h 88"/>
                <a:gd name="T2" fmla="*/ 104 w 145"/>
                <a:gd name="T3" fmla="*/ 88 h 88"/>
                <a:gd name="T4" fmla="*/ 41 w 145"/>
                <a:gd name="T5" fmla="*/ 88 h 88"/>
                <a:gd name="T6" fmla="*/ 0 w 145"/>
                <a:gd name="T7" fmla="*/ 44 h 88"/>
                <a:gd name="T8" fmla="*/ 0 w 145"/>
                <a:gd name="T9" fmla="*/ 44 h 88"/>
                <a:gd name="T10" fmla="*/ 41 w 145"/>
                <a:gd name="T11" fmla="*/ 0 h 88"/>
                <a:gd name="T12" fmla="*/ 104 w 145"/>
                <a:gd name="T13" fmla="*/ 0 h 88"/>
                <a:gd name="T14" fmla="*/ 145 w 145"/>
                <a:gd name="T1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88">
                  <a:moveTo>
                    <a:pt x="145" y="44"/>
                  </a:moveTo>
                  <a:cubicBezTo>
                    <a:pt x="145" y="69"/>
                    <a:pt x="127" y="88"/>
                    <a:pt x="104" y="88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18" y="88"/>
                    <a:pt x="0" y="69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18" y="0"/>
                    <a:pt x="41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27" y="0"/>
                    <a:pt x="145" y="20"/>
                    <a:pt x="145" y="4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Freeform 466"/>
            <p:cNvSpPr>
              <a:spLocks noEditPoints="1"/>
            </p:cNvSpPr>
            <p:nvPr/>
          </p:nvSpPr>
          <p:spPr bwMode="auto">
            <a:xfrm>
              <a:off x="7820514" y="5847528"/>
              <a:ext cx="130606" cy="242988"/>
            </a:xfrm>
            <a:custGeom>
              <a:avLst/>
              <a:gdLst>
                <a:gd name="T0" fmla="*/ 170 w 184"/>
                <a:gd name="T1" fmla="*/ 340 h 340"/>
                <a:gd name="T2" fmla="*/ 118 w 184"/>
                <a:gd name="T3" fmla="*/ 340 h 340"/>
                <a:gd name="T4" fmla="*/ 0 w 184"/>
                <a:gd name="T5" fmla="*/ 222 h 340"/>
                <a:gd name="T6" fmla="*/ 0 w 184"/>
                <a:gd name="T7" fmla="*/ 118 h 340"/>
                <a:gd name="T8" fmla="*/ 118 w 184"/>
                <a:gd name="T9" fmla="*/ 0 h 340"/>
                <a:gd name="T10" fmla="*/ 170 w 184"/>
                <a:gd name="T11" fmla="*/ 0 h 340"/>
                <a:gd name="T12" fmla="*/ 184 w 184"/>
                <a:gd name="T13" fmla="*/ 14 h 340"/>
                <a:gd name="T14" fmla="*/ 184 w 184"/>
                <a:gd name="T15" fmla="*/ 326 h 340"/>
                <a:gd name="T16" fmla="*/ 170 w 184"/>
                <a:gd name="T17" fmla="*/ 340 h 340"/>
                <a:gd name="T18" fmla="*/ 118 w 184"/>
                <a:gd name="T19" fmla="*/ 28 h 340"/>
                <a:gd name="T20" fmla="*/ 28 w 184"/>
                <a:gd name="T21" fmla="*/ 118 h 340"/>
                <a:gd name="T22" fmla="*/ 28 w 184"/>
                <a:gd name="T23" fmla="*/ 222 h 340"/>
                <a:gd name="T24" fmla="*/ 118 w 184"/>
                <a:gd name="T25" fmla="*/ 312 h 340"/>
                <a:gd name="T26" fmla="*/ 156 w 184"/>
                <a:gd name="T27" fmla="*/ 312 h 340"/>
                <a:gd name="T28" fmla="*/ 156 w 184"/>
                <a:gd name="T29" fmla="*/ 28 h 340"/>
                <a:gd name="T30" fmla="*/ 118 w 184"/>
                <a:gd name="T31" fmla="*/ 28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4" h="340">
                  <a:moveTo>
                    <a:pt x="170" y="340"/>
                  </a:moveTo>
                  <a:cubicBezTo>
                    <a:pt x="118" y="340"/>
                    <a:pt x="118" y="340"/>
                    <a:pt x="118" y="340"/>
                  </a:cubicBezTo>
                  <a:cubicBezTo>
                    <a:pt x="52" y="340"/>
                    <a:pt x="0" y="288"/>
                    <a:pt x="0" y="222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53"/>
                    <a:pt x="53" y="0"/>
                    <a:pt x="118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78" y="0"/>
                    <a:pt x="184" y="6"/>
                    <a:pt x="184" y="14"/>
                  </a:cubicBezTo>
                  <a:cubicBezTo>
                    <a:pt x="184" y="326"/>
                    <a:pt x="184" y="326"/>
                    <a:pt x="184" y="326"/>
                  </a:cubicBezTo>
                  <a:cubicBezTo>
                    <a:pt x="184" y="334"/>
                    <a:pt x="178" y="340"/>
                    <a:pt x="170" y="340"/>
                  </a:cubicBezTo>
                  <a:close/>
                  <a:moveTo>
                    <a:pt x="118" y="28"/>
                  </a:moveTo>
                  <a:cubicBezTo>
                    <a:pt x="68" y="28"/>
                    <a:pt x="28" y="68"/>
                    <a:pt x="28" y="118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72"/>
                    <a:pt x="68" y="312"/>
                    <a:pt x="118" y="312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56" y="28"/>
                    <a:pt x="156" y="28"/>
                    <a:pt x="156" y="28"/>
                  </a:cubicBezTo>
                  <a:lnTo>
                    <a:pt x="118" y="2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5" name="Freeform 467"/>
            <p:cNvSpPr>
              <a:spLocks noEditPoints="1"/>
            </p:cNvSpPr>
            <p:nvPr/>
          </p:nvSpPr>
          <p:spPr bwMode="auto">
            <a:xfrm>
              <a:off x="8303452" y="5847528"/>
              <a:ext cx="130606" cy="242988"/>
            </a:xfrm>
            <a:custGeom>
              <a:avLst/>
              <a:gdLst>
                <a:gd name="T0" fmla="*/ 66 w 184"/>
                <a:gd name="T1" fmla="*/ 340 h 340"/>
                <a:gd name="T2" fmla="*/ 14 w 184"/>
                <a:gd name="T3" fmla="*/ 340 h 340"/>
                <a:gd name="T4" fmla="*/ 0 w 184"/>
                <a:gd name="T5" fmla="*/ 326 h 340"/>
                <a:gd name="T6" fmla="*/ 0 w 184"/>
                <a:gd name="T7" fmla="*/ 14 h 340"/>
                <a:gd name="T8" fmla="*/ 14 w 184"/>
                <a:gd name="T9" fmla="*/ 0 h 340"/>
                <a:gd name="T10" fmla="*/ 66 w 184"/>
                <a:gd name="T11" fmla="*/ 0 h 340"/>
                <a:gd name="T12" fmla="*/ 184 w 184"/>
                <a:gd name="T13" fmla="*/ 118 h 340"/>
                <a:gd name="T14" fmla="*/ 184 w 184"/>
                <a:gd name="T15" fmla="*/ 222 h 340"/>
                <a:gd name="T16" fmla="*/ 66 w 184"/>
                <a:gd name="T17" fmla="*/ 340 h 340"/>
                <a:gd name="T18" fmla="*/ 28 w 184"/>
                <a:gd name="T19" fmla="*/ 312 h 340"/>
                <a:gd name="T20" fmla="*/ 66 w 184"/>
                <a:gd name="T21" fmla="*/ 312 h 340"/>
                <a:gd name="T22" fmla="*/ 156 w 184"/>
                <a:gd name="T23" fmla="*/ 222 h 340"/>
                <a:gd name="T24" fmla="*/ 156 w 184"/>
                <a:gd name="T25" fmla="*/ 118 h 340"/>
                <a:gd name="T26" fmla="*/ 66 w 184"/>
                <a:gd name="T27" fmla="*/ 28 h 340"/>
                <a:gd name="T28" fmla="*/ 28 w 184"/>
                <a:gd name="T29" fmla="*/ 28 h 340"/>
                <a:gd name="T30" fmla="*/ 28 w 184"/>
                <a:gd name="T31" fmla="*/ 31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4" h="340">
                  <a:moveTo>
                    <a:pt x="66" y="340"/>
                  </a:moveTo>
                  <a:cubicBezTo>
                    <a:pt x="14" y="340"/>
                    <a:pt x="14" y="340"/>
                    <a:pt x="14" y="340"/>
                  </a:cubicBezTo>
                  <a:cubicBezTo>
                    <a:pt x="6" y="340"/>
                    <a:pt x="0" y="334"/>
                    <a:pt x="0" y="326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131" y="0"/>
                    <a:pt x="184" y="53"/>
                    <a:pt x="184" y="118"/>
                  </a:cubicBezTo>
                  <a:cubicBezTo>
                    <a:pt x="184" y="222"/>
                    <a:pt x="184" y="222"/>
                    <a:pt x="184" y="222"/>
                  </a:cubicBezTo>
                  <a:cubicBezTo>
                    <a:pt x="184" y="288"/>
                    <a:pt x="132" y="340"/>
                    <a:pt x="66" y="340"/>
                  </a:cubicBezTo>
                  <a:close/>
                  <a:moveTo>
                    <a:pt x="28" y="312"/>
                  </a:moveTo>
                  <a:cubicBezTo>
                    <a:pt x="66" y="312"/>
                    <a:pt x="66" y="312"/>
                    <a:pt x="66" y="312"/>
                  </a:cubicBezTo>
                  <a:cubicBezTo>
                    <a:pt x="116" y="312"/>
                    <a:pt x="156" y="272"/>
                    <a:pt x="156" y="222"/>
                  </a:cubicBezTo>
                  <a:cubicBezTo>
                    <a:pt x="156" y="118"/>
                    <a:pt x="156" y="118"/>
                    <a:pt x="156" y="118"/>
                  </a:cubicBezTo>
                  <a:cubicBezTo>
                    <a:pt x="156" y="68"/>
                    <a:pt x="116" y="28"/>
                    <a:pt x="66" y="28"/>
                  </a:cubicBezTo>
                  <a:cubicBezTo>
                    <a:pt x="28" y="28"/>
                    <a:pt x="28" y="28"/>
                    <a:pt x="28" y="28"/>
                  </a:cubicBezTo>
                  <a:lnTo>
                    <a:pt x="28" y="31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Freeform 468"/>
            <p:cNvSpPr>
              <a:spLocks/>
            </p:cNvSpPr>
            <p:nvPr/>
          </p:nvSpPr>
          <p:spPr bwMode="auto">
            <a:xfrm>
              <a:off x="7931883" y="5720972"/>
              <a:ext cx="391818" cy="146805"/>
            </a:xfrm>
            <a:custGeom>
              <a:avLst/>
              <a:gdLst>
                <a:gd name="T0" fmla="*/ 536 w 550"/>
                <a:gd name="T1" fmla="*/ 206 h 206"/>
                <a:gd name="T2" fmla="*/ 522 w 550"/>
                <a:gd name="T3" fmla="*/ 193 h 206"/>
                <a:gd name="T4" fmla="*/ 271 w 550"/>
                <a:gd name="T5" fmla="*/ 28 h 206"/>
                <a:gd name="T6" fmla="*/ 28 w 550"/>
                <a:gd name="T7" fmla="*/ 192 h 206"/>
                <a:gd name="T8" fmla="*/ 14 w 550"/>
                <a:gd name="T9" fmla="*/ 206 h 206"/>
                <a:gd name="T10" fmla="*/ 14 w 550"/>
                <a:gd name="T11" fmla="*/ 206 h 206"/>
                <a:gd name="T12" fmla="*/ 0 w 550"/>
                <a:gd name="T13" fmla="*/ 192 h 206"/>
                <a:gd name="T14" fmla="*/ 35 w 550"/>
                <a:gd name="T15" fmla="*/ 95 h 206"/>
                <a:gd name="T16" fmla="*/ 271 w 550"/>
                <a:gd name="T17" fmla="*/ 0 h 206"/>
                <a:gd name="T18" fmla="*/ 511 w 550"/>
                <a:gd name="T19" fmla="*/ 94 h 206"/>
                <a:gd name="T20" fmla="*/ 550 w 550"/>
                <a:gd name="T21" fmla="*/ 191 h 206"/>
                <a:gd name="T22" fmla="*/ 537 w 550"/>
                <a:gd name="T23" fmla="*/ 206 h 206"/>
                <a:gd name="T24" fmla="*/ 536 w 550"/>
                <a:gd name="T2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206">
                  <a:moveTo>
                    <a:pt x="536" y="206"/>
                  </a:moveTo>
                  <a:cubicBezTo>
                    <a:pt x="529" y="206"/>
                    <a:pt x="522" y="200"/>
                    <a:pt x="522" y="193"/>
                  </a:cubicBezTo>
                  <a:cubicBezTo>
                    <a:pt x="522" y="186"/>
                    <a:pt x="510" y="28"/>
                    <a:pt x="271" y="28"/>
                  </a:cubicBezTo>
                  <a:cubicBezTo>
                    <a:pt x="32" y="28"/>
                    <a:pt x="28" y="185"/>
                    <a:pt x="28" y="192"/>
                  </a:cubicBezTo>
                  <a:cubicBezTo>
                    <a:pt x="28" y="200"/>
                    <a:pt x="22" y="206"/>
                    <a:pt x="14" y="206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6" y="206"/>
                    <a:pt x="0" y="200"/>
                    <a:pt x="0" y="192"/>
                  </a:cubicBezTo>
                  <a:cubicBezTo>
                    <a:pt x="0" y="190"/>
                    <a:pt x="0" y="142"/>
                    <a:pt x="35" y="95"/>
                  </a:cubicBezTo>
                  <a:cubicBezTo>
                    <a:pt x="66" y="52"/>
                    <a:pt x="132" y="0"/>
                    <a:pt x="271" y="0"/>
                  </a:cubicBezTo>
                  <a:cubicBezTo>
                    <a:pt x="409" y="0"/>
                    <a:pt x="477" y="51"/>
                    <a:pt x="511" y="94"/>
                  </a:cubicBezTo>
                  <a:cubicBezTo>
                    <a:pt x="547" y="142"/>
                    <a:pt x="550" y="189"/>
                    <a:pt x="550" y="191"/>
                  </a:cubicBezTo>
                  <a:cubicBezTo>
                    <a:pt x="550" y="199"/>
                    <a:pt x="544" y="206"/>
                    <a:pt x="537" y="206"/>
                  </a:cubicBezTo>
                  <a:cubicBezTo>
                    <a:pt x="536" y="206"/>
                    <a:pt x="536" y="206"/>
                    <a:pt x="536" y="20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469"/>
            <p:cNvSpPr>
              <a:spLocks/>
            </p:cNvSpPr>
            <p:nvPr/>
          </p:nvSpPr>
          <p:spPr bwMode="auto">
            <a:xfrm>
              <a:off x="8064514" y="6057105"/>
              <a:ext cx="122507" cy="40498"/>
            </a:xfrm>
            <a:custGeom>
              <a:avLst/>
              <a:gdLst>
                <a:gd name="T0" fmla="*/ 85 w 172"/>
                <a:gd name="T1" fmla="*/ 58 h 58"/>
                <a:gd name="T2" fmla="*/ 13 w 172"/>
                <a:gd name="T3" fmla="*/ 33 h 58"/>
                <a:gd name="T4" fmla="*/ 3 w 172"/>
                <a:gd name="T5" fmla="*/ 0 h 58"/>
                <a:gd name="T6" fmla="*/ 31 w 172"/>
                <a:gd name="T7" fmla="*/ 5 h 58"/>
                <a:gd name="T8" fmla="*/ 31 w 172"/>
                <a:gd name="T9" fmla="*/ 5 h 58"/>
                <a:gd name="T10" fmla="*/ 35 w 172"/>
                <a:gd name="T11" fmla="*/ 16 h 58"/>
                <a:gd name="T12" fmla="*/ 85 w 172"/>
                <a:gd name="T13" fmla="*/ 30 h 58"/>
                <a:gd name="T14" fmla="*/ 144 w 172"/>
                <a:gd name="T15" fmla="*/ 3 h 58"/>
                <a:gd name="T16" fmla="*/ 158 w 172"/>
                <a:gd name="T17" fmla="*/ 3 h 58"/>
                <a:gd name="T18" fmla="*/ 172 w 172"/>
                <a:gd name="T19" fmla="*/ 2 h 58"/>
                <a:gd name="T20" fmla="*/ 159 w 172"/>
                <a:gd name="T21" fmla="*/ 34 h 58"/>
                <a:gd name="T22" fmla="*/ 85 w 172"/>
                <a:gd name="T2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2" h="58">
                  <a:moveTo>
                    <a:pt x="85" y="58"/>
                  </a:moveTo>
                  <a:cubicBezTo>
                    <a:pt x="50" y="58"/>
                    <a:pt x="26" y="49"/>
                    <a:pt x="13" y="33"/>
                  </a:cubicBezTo>
                  <a:cubicBezTo>
                    <a:pt x="0" y="18"/>
                    <a:pt x="3" y="2"/>
                    <a:pt x="3" y="0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11"/>
                    <a:pt x="35" y="16"/>
                  </a:cubicBezTo>
                  <a:cubicBezTo>
                    <a:pt x="39" y="21"/>
                    <a:pt x="52" y="30"/>
                    <a:pt x="85" y="30"/>
                  </a:cubicBezTo>
                  <a:cubicBezTo>
                    <a:pt x="131" y="30"/>
                    <a:pt x="144" y="13"/>
                    <a:pt x="144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72" y="2"/>
                    <a:pt x="172" y="2"/>
                    <a:pt x="172" y="2"/>
                  </a:cubicBezTo>
                  <a:cubicBezTo>
                    <a:pt x="172" y="4"/>
                    <a:pt x="172" y="19"/>
                    <a:pt x="159" y="34"/>
                  </a:cubicBezTo>
                  <a:cubicBezTo>
                    <a:pt x="144" y="50"/>
                    <a:pt x="119" y="58"/>
                    <a:pt x="85" y="5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49" name="그림 4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886" y="3774552"/>
            <a:ext cx="607193" cy="504123"/>
          </a:xfrm>
          <a:prstGeom prst="rect">
            <a:avLst/>
          </a:prstGeom>
        </p:spPr>
      </p:pic>
      <p:sp>
        <p:nvSpPr>
          <p:cNvPr id="50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10482"/>
      </p:ext>
    </p:extLst>
  </p:cSld>
  <p:clrMapOvr>
    <a:masterClrMapping/>
  </p:clrMapOvr>
  <p:transition spd="slow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Process Diagram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29247" y="3806596"/>
            <a:ext cx="11133510" cy="786310"/>
            <a:chOff x="575692" y="3975477"/>
            <a:chExt cx="7992616" cy="564483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575692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" pitchFamily="34" charset="0"/>
                  <a:ea typeface="맑은 고딕" pitchFamily="50" charset="-127"/>
                </a:rPr>
                <a:t>2000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2102365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" pitchFamily="34" charset="0"/>
                  <a:ea typeface="맑은 고딕" pitchFamily="50" charset="-127"/>
                </a:rPr>
                <a:t>3000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3629038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" pitchFamily="34" charset="0"/>
                  <a:ea typeface="맑은 고딕" pitchFamily="50" charset="-127"/>
                </a:rPr>
                <a:t>4000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5155711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" pitchFamily="34" charset="0"/>
                  <a:ea typeface="맑은 고딕" pitchFamily="50" charset="-127"/>
                </a:rPr>
                <a:t>5000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6682384" y="4077072"/>
              <a:ext cx="1885924" cy="360040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Noto Sans" pitchFamily="34" charset="0"/>
                  <a:ea typeface="맑은 고딕" pitchFamily="50" charset="-127"/>
                </a:rPr>
                <a:t>6000</a:t>
              </a:r>
              <a:endParaRPr lang="ko-KR" altLang="en-US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28" name="타원 27"/>
            <p:cNvSpPr/>
            <p:nvPr/>
          </p:nvSpPr>
          <p:spPr>
            <a:xfrm>
              <a:off x="2133305" y="4113075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3664603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0" name="타원 29"/>
            <p:cNvSpPr/>
            <p:nvPr/>
          </p:nvSpPr>
          <p:spPr>
            <a:xfrm>
              <a:off x="5193457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6719313" y="4113076"/>
              <a:ext cx="288032" cy="28803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2" name="이등변 삼각형 31"/>
            <p:cNvSpPr/>
            <p:nvPr/>
          </p:nvSpPr>
          <p:spPr>
            <a:xfrm>
              <a:off x="1446476" y="3975477"/>
              <a:ext cx="144357" cy="102848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3" name="이등변 삼각형 32"/>
            <p:cNvSpPr/>
            <p:nvPr/>
          </p:nvSpPr>
          <p:spPr>
            <a:xfrm>
              <a:off x="4499821" y="3975477"/>
              <a:ext cx="144357" cy="102848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4" name="이등변 삼각형 33"/>
            <p:cNvSpPr/>
            <p:nvPr/>
          </p:nvSpPr>
          <p:spPr>
            <a:xfrm>
              <a:off x="7553167" y="3975477"/>
              <a:ext cx="144357" cy="102848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35" name="이등변 삼각형 34"/>
            <p:cNvSpPr/>
            <p:nvPr/>
          </p:nvSpPr>
          <p:spPr>
            <a:xfrm flipV="1">
              <a:off x="2973149" y="4437112"/>
              <a:ext cx="144357" cy="102848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  <p:sp>
          <p:nvSpPr>
            <p:cNvPr id="36" name="이등변 삼각형 35"/>
            <p:cNvSpPr/>
            <p:nvPr/>
          </p:nvSpPr>
          <p:spPr>
            <a:xfrm flipV="1">
              <a:off x="6026494" y="4437112"/>
              <a:ext cx="144357" cy="10284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MankSans" panose="02000603020000020003" pitchFamily="2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422731" y="4941168"/>
            <a:ext cx="3093309" cy="987198"/>
            <a:chOff x="6600057" y="2738983"/>
            <a:chExt cx="2893940" cy="923570"/>
          </a:xfrm>
        </p:grpSpPr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6675963" y="4941168"/>
            <a:ext cx="3093309" cy="987198"/>
            <a:chOff x="6600057" y="2738983"/>
            <a:chExt cx="2893940" cy="923570"/>
          </a:xfrm>
        </p:grpSpPr>
        <p:sp>
          <p:nvSpPr>
            <p:cNvPr id="41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396657" y="2550136"/>
            <a:ext cx="3093309" cy="987198"/>
            <a:chOff x="6600057" y="2738983"/>
            <a:chExt cx="2893940" cy="923570"/>
          </a:xfrm>
        </p:grpSpPr>
        <p:sp>
          <p:nvSpPr>
            <p:cNvPr id="44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4549345" y="2550136"/>
            <a:ext cx="3093309" cy="987198"/>
            <a:chOff x="6600057" y="2738983"/>
            <a:chExt cx="2893940" cy="923570"/>
          </a:xfrm>
        </p:grpSpPr>
        <p:sp>
          <p:nvSpPr>
            <p:cNvPr id="47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8691323" y="2550136"/>
            <a:ext cx="3093309" cy="987198"/>
            <a:chOff x="6600057" y="2738983"/>
            <a:chExt cx="2893940" cy="923570"/>
          </a:xfrm>
        </p:grpSpPr>
        <p:sp>
          <p:nvSpPr>
            <p:cNvPr id="50" name="Text Box 8"/>
            <p:cNvSpPr txBox="1">
              <a:spLocks noChangeArrowheads="1"/>
            </p:cNvSpPr>
            <p:nvPr/>
          </p:nvSpPr>
          <p:spPr bwMode="auto">
            <a:xfrm>
              <a:off x="6600057" y="2738983"/>
              <a:ext cx="2893940" cy="3743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6881913" y="3173056"/>
              <a:ext cx="2330227" cy="4894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pic>
        <p:nvPicPr>
          <p:cNvPr id="52" name="그림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85082"/>
      </p:ext>
    </p:extLst>
  </p:cSld>
  <p:clrMapOvr>
    <a:masterClrMapping/>
  </p:clrMapOvr>
  <p:transition spd="slow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4" r="20914"/>
          <a:stretch>
            <a:fillRect/>
          </a:stretch>
        </p:blipFill>
        <p:spPr/>
      </p:pic>
      <p:sp>
        <p:nvSpPr>
          <p:cNvPr id="13" name="직사각형 12"/>
          <p:cNvSpPr/>
          <p:nvPr/>
        </p:nvSpPr>
        <p:spPr>
          <a:xfrm>
            <a:off x="704850" y="576908"/>
            <a:ext cx="10782300" cy="5704184"/>
          </a:xfrm>
          <a:prstGeom prst="rect">
            <a:avLst/>
          </a:prstGeom>
          <a:noFill/>
          <a:ln>
            <a:solidFill>
              <a:srgbClr val="5F59C7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nkSans" panose="02000603020000020003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727848" y="1412776"/>
            <a:ext cx="7471370" cy="2988332"/>
          </a:xfrm>
          <a:prstGeom prst="rect">
            <a:avLst/>
          </a:prstGeom>
          <a:solidFill>
            <a:schemeClr val="accent1">
              <a:alpha val="6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nkSans" panose="02000603020000020003" pitchFamily="2" charset="-127"/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Your great subtitle</a:t>
            </a:r>
            <a:br>
              <a:rPr lang="en-US" altLang="ko-KR"/>
            </a:br>
            <a:r>
              <a:rPr lang="en-US" altLang="ko-KR"/>
              <a:t>in this line</a:t>
            </a:r>
            <a:endParaRPr lang="ko-KR" altLang="en-US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ko-KR"/>
              <a:t>You can create a complete PowerPoint presentation that best suits your needs.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6028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List Diagram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bg1">
                    <a:lumMod val="50000"/>
                  </a:schemeClr>
                </a:solidFill>
              </a:rPr>
              <a:t>You can create a complete PowerPoint presentation that best suits your needs.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683331" y="5169044"/>
            <a:ext cx="3093309" cy="867452"/>
            <a:chOff x="683331" y="5169044"/>
            <a:chExt cx="3093309" cy="867452"/>
          </a:xfrm>
        </p:grpSpPr>
        <p:sp>
          <p:nvSpPr>
            <p:cNvPr id="47" name="Text Box 8"/>
            <p:cNvSpPr txBox="1">
              <a:spLocks noChangeArrowheads="1"/>
            </p:cNvSpPr>
            <p:nvPr/>
          </p:nvSpPr>
          <p:spPr bwMode="auto">
            <a:xfrm>
              <a:off x="683331" y="5169044"/>
              <a:ext cx="30933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84605" y="5574831"/>
              <a:ext cx="249076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3239950" y="5671709"/>
            <a:ext cx="3093309" cy="867452"/>
            <a:chOff x="3239950" y="5671709"/>
            <a:chExt cx="3093309" cy="867452"/>
          </a:xfrm>
        </p:grpSpPr>
        <p:sp>
          <p:nvSpPr>
            <p:cNvPr id="50" name="Text Box 8"/>
            <p:cNvSpPr txBox="1">
              <a:spLocks noChangeArrowheads="1"/>
            </p:cNvSpPr>
            <p:nvPr/>
          </p:nvSpPr>
          <p:spPr bwMode="auto">
            <a:xfrm>
              <a:off x="3239950" y="5671709"/>
              <a:ext cx="30933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541224" y="6077496"/>
              <a:ext cx="249076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5796569" y="5169043"/>
            <a:ext cx="3093309" cy="867453"/>
            <a:chOff x="5796569" y="5169043"/>
            <a:chExt cx="3093309" cy="867453"/>
          </a:xfrm>
        </p:grpSpPr>
        <p:sp>
          <p:nvSpPr>
            <p:cNvPr id="53" name="Text Box 8"/>
            <p:cNvSpPr txBox="1">
              <a:spLocks noChangeArrowheads="1"/>
            </p:cNvSpPr>
            <p:nvPr/>
          </p:nvSpPr>
          <p:spPr bwMode="auto">
            <a:xfrm>
              <a:off x="5796569" y="5169043"/>
              <a:ext cx="30933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097843" y="5574831"/>
              <a:ext cx="249076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8353187" y="5671709"/>
            <a:ext cx="3093309" cy="867452"/>
            <a:chOff x="8353187" y="5671709"/>
            <a:chExt cx="3093309" cy="867452"/>
          </a:xfrm>
        </p:grpSpPr>
        <p:sp>
          <p:nvSpPr>
            <p:cNvPr id="56" name="Text Box 8"/>
            <p:cNvSpPr txBox="1">
              <a:spLocks noChangeArrowheads="1"/>
            </p:cNvSpPr>
            <p:nvPr/>
          </p:nvSpPr>
          <p:spPr bwMode="auto">
            <a:xfrm>
              <a:off x="8353187" y="5671709"/>
              <a:ext cx="309330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rPr>
                <a:t>Your solution here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654461" y="6077496"/>
              <a:ext cx="249076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Go ahead and replace it with your own text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.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3938505" y="2348881"/>
            <a:ext cx="1592299" cy="3293534"/>
            <a:chOff x="3938505" y="2348881"/>
            <a:chExt cx="1592299" cy="3293534"/>
          </a:xfrm>
        </p:grpSpPr>
        <p:grpSp>
          <p:nvGrpSpPr>
            <p:cNvPr id="27" name="그룹 26"/>
            <p:cNvGrpSpPr/>
            <p:nvPr userDrawn="1"/>
          </p:nvGrpSpPr>
          <p:grpSpPr>
            <a:xfrm>
              <a:off x="3938505" y="2348881"/>
              <a:ext cx="1592299" cy="3293534"/>
              <a:chOff x="3872341" y="2420888"/>
              <a:chExt cx="1592299" cy="3293534"/>
            </a:xfrm>
          </p:grpSpPr>
          <p:sp>
            <p:nvSpPr>
              <p:cNvPr id="30" name="순서도: 지연 29"/>
              <p:cNvSpPr/>
              <p:nvPr userDrawn="1"/>
            </p:nvSpPr>
            <p:spPr>
              <a:xfrm rot="16200000">
                <a:off x="4164472" y="2420888"/>
                <a:ext cx="1015292" cy="1015292"/>
              </a:xfrm>
              <a:prstGeom prst="flowChartDelay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31" name="아래쪽 화살표 30"/>
              <p:cNvSpPr/>
              <p:nvPr/>
            </p:nvSpPr>
            <p:spPr>
              <a:xfrm>
                <a:off x="3872341" y="3523109"/>
                <a:ext cx="1592299" cy="2191313"/>
              </a:xfrm>
              <a:prstGeom prst="downArrow">
                <a:avLst>
                  <a:gd name="adj1" fmla="val 63899"/>
                  <a:gd name="adj2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  <p:sp>
          <p:nvSpPr>
            <p:cNvPr id="28" name="Text Box 8"/>
            <p:cNvSpPr txBox="1">
              <a:spLocks noChangeArrowheads="1"/>
            </p:cNvSpPr>
            <p:nvPr/>
          </p:nvSpPr>
          <p:spPr bwMode="auto">
            <a:xfrm>
              <a:off x="4345551" y="2648892"/>
              <a:ext cx="802681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 algn="ctr">
                <a:defRPr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3200" b="1" dirty="0">
                  <a:solidFill>
                    <a:schemeClr val="bg1"/>
                  </a:solidFill>
                </a:rPr>
                <a:t>02</a:t>
              </a:r>
              <a:endParaRPr lang="ko-KR" altLang="ko-KR" sz="3200" b="1" dirty="0">
                <a:solidFill>
                  <a:schemeClr val="bg1"/>
                </a:solidFill>
              </a:endParaRPr>
            </a:p>
          </p:txBody>
        </p:sp>
        <p:grpSp>
          <p:nvGrpSpPr>
            <p:cNvPr id="61" name="그룹 60"/>
            <p:cNvGrpSpPr/>
            <p:nvPr/>
          </p:nvGrpSpPr>
          <p:grpSpPr>
            <a:xfrm>
              <a:off x="4482250" y="4679157"/>
              <a:ext cx="496030" cy="427612"/>
              <a:chOff x="7357354" y="2491289"/>
              <a:chExt cx="496030" cy="427612"/>
            </a:xfrm>
          </p:grpSpPr>
          <p:sp>
            <p:nvSpPr>
              <p:cNvPr id="62" name="Freeform 337"/>
              <p:cNvSpPr>
                <a:spLocks/>
              </p:cNvSpPr>
              <p:nvPr/>
            </p:nvSpPr>
            <p:spPr bwMode="auto">
              <a:xfrm>
                <a:off x="7579713" y="2816275"/>
                <a:ext cx="51314" cy="47039"/>
              </a:xfrm>
              <a:custGeom>
                <a:avLst/>
                <a:gdLst>
                  <a:gd name="T0" fmla="*/ 11 w 23"/>
                  <a:gd name="T1" fmla="*/ 0 h 22"/>
                  <a:gd name="T2" fmla="*/ 11 w 23"/>
                  <a:gd name="T3" fmla="*/ 0 h 22"/>
                  <a:gd name="T4" fmla="*/ 7 w 23"/>
                  <a:gd name="T5" fmla="*/ 0 h 22"/>
                  <a:gd name="T6" fmla="*/ 4 w 23"/>
                  <a:gd name="T7" fmla="*/ 2 h 22"/>
                  <a:gd name="T8" fmla="*/ 0 w 23"/>
                  <a:gd name="T9" fmla="*/ 6 h 22"/>
                  <a:gd name="T10" fmla="*/ 0 w 23"/>
                  <a:gd name="T11" fmla="*/ 11 h 22"/>
                  <a:gd name="T12" fmla="*/ 0 w 23"/>
                  <a:gd name="T13" fmla="*/ 11 h 22"/>
                  <a:gd name="T14" fmla="*/ 0 w 23"/>
                  <a:gd name="T15" fmla="*/ 15 h 22"/>
                  <a:gd name="T16" fmla="*/ 4 w 23"/>
                  <a:gd name="T17" fmla="*/ 18 h 22"/>
                  <a:gd name="T18" fmla="*/ 7 w 23"/>
                  <a:gd name="T19" fmla="*/ 22 h 22"/>
                  <a:gd name="T20" fmla="*/ 11 w 23"/>
                  <a:gd name="T21" fmla="*/ 22 h 22"/>
                  <a:gd name="T22" fmla="*/ 11 w 23"/>
                  <a:gd name="T23" fmla="*/ 22 h 22"/>
                  <a:gd name="T24" fmla="*/ 16 w 23"/>
                  <a:gd name="T25" fmla="*/ 22 h 22"/>
                  <a:gd name="T26" fmla="*/ 20 w 23"/>
                  <a:gd name="T27" fmla="*/ 18 h 22"/>
                  <a:gd name="T28" fmla="*/ 21 w 23"/>
                  <a:gd name="T29" fmla="*/ 15 h 22"/>
                  <a:gd name="T30" fmla="*/ 23 w 23"/>
                  <a:gd name="T31" fmla="*/ 11 h 22"/>
                  <a:gd name="T32" fmla="*/ 23 w 23"/>
                  <a:gd name="T33" fmla="*/ 11 h 22"/>
                  <a:gd name="T34" fmla="*/ 21 w 23"/>
                  <a:gd name="T35" fmla="*/ 6 h 22"/>
                  <a:gd name="T36" fmla="*/ 20 w 23"/>
                  <a:gd name="T37" fmla="*/ 2 h 22"/>
                  <a:gd name="T38" fmla="*/ 16 w 23"/>
                  <a:gd name="T39" fmla="*/ 0 h 22"/>
                  <a:gd name="T40" fmla="*/ 11 w 23"/>
                  <a:gd name="T41" fmla="*/ 0 h 22"/>
                  <a:gd name="T42" fmla="*/ 11 w 23"/>
                  <a:gd name="T4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2">
                    <a:moveTo>
                      <a:pt x="11" y="0"/>
                    </a:moveTo>
                    <a:lnTo>
                      <a:pt x="11" y="0"/>
                    </a:lnTo>
                    <a:lnTo>
                      <a:pt x="7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5"/>
                    </a:lnTo>
                    <a:lnTo>
                      <a:pt x="4" y="18"/>
                    </a:lnTo>
                    <a:lnTo>
                      <a:pt x="7" y="22"/>
                    </a:lnTo>
                    <a:lnTo>
                      <a:pt x="11" y="22"/>
                    </a:lnTo>
                    <a:lnTo>
                      <a:pt x="11" y="22"/>
                    </a:lnTo>
                    <a:lnTo>
                      <a:pt x="16" y="22"/>
                    </a:lnTo>
                    <a:lnTo>
                      <a:pt x="20" y="18"/>
                    </a:lnTo>
                    <a:lnTo>
                      <a:pt x="21" y="15"/>
                    </a:lnTo>
                    <a:lnTo>
                      <a:pt x="23" y="11"/>
                    </a:lnTo>
                    <a:lnTo>
                      <a:pt x="23" y="11"/>
                    </a:lnTo>
                    <a:lnTo>
                      <a:pt x="21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3" name="Freeform 338"/>
              <p:cNvSpPr>
                <a:spLocks/>
              </p:cNvSpPr>
              <p:nvPr/>
            </p:nvSpPr>
            <p:spPr bwMode="auto">
              <a:xfrm>
                <a:off x="7575438" y="2623851"/>
                <a:ext cx="64143" cy="171045"/>
              </a:xfrm>
              <a:custGeom>
                <a:avLst/>
                <a:gdLst>
                  <a:gd name="T0" fmla="*/ 15 w 31"/>
                  <a:gd name="T1" fmla="*/ 0 h 79"/>
                  <a:gd name="T2" fmla="*/ 15 w 31"/>
                  <a:gd name="T3" fmla="*/ 0 h 79"/>
                  <a:gd name="T4" fmla="*/ 9 w 31"/>
                  <a:gd name="T5" fmla="*/ 2 h 79"/>
                  <a:gd name="T6" fmla="*/ 4 w 31"/>
                  <a:gd name="T7" fmla="*/ 5 h 79"/>
                  <a:gd name="T8" fmla="*/ 0 w 31"/>
                  <a:gd name="T9" fmla="*/ 11 h 79"/>
                  <a:gd name="T10" fmla="*/ 0 w 31"/>
                  <a:gd name="T11" fmla="*/ 16 h 79"/>
                  <a:gd name="T12" fmla="*/ 8 w 31"/>
                  <a:gd name="T13" fmla="*/ 71 h 79"/>
                  <a:gd name="T14" fmla="*/ 8 w 31"/>
                  <a:gd name="T15" fmla="*/ 71 h 79"/>
                  <a:gd name="T16" fmla="*/ 8 w 31"/>
                  <a:gd name="T17" fmla="*/ 75 h 79"/>
                  <a:gd name="T18" fmla="*/ 9 w 31"/>
                  <a:gd name="T19" fmla="*/ 77 h 79"/>
                  <a:gd name="T20" fmla="*/ 13 w 31"/>
                  <a:gd name="T21" fmla="*/ 79 h 79"/>
                  <a:gd name="T22" fmla="*/ 15 w 31"/>
                  <a:gd name="T23" fmla="*/ 79 h 79"/>
                  <a:gd name="T24" fmla="*/ 15 w 31"/>
                  <a:gd name="T25" fmla="*/ 79 h 79"/>
                  <a:gd name="T26" fmla="*/ 18 w 31"/>
                  <a:gd name="T27" fmla="*/ 79 h 79"/>
                  <a:gd name="T28" fmla="*/ 20 w 31"/>
                  <a:gd name="T29" fmla="*/ 77 h 79"/>
                  <a:gd name="T30" fmla="*/ 22 w 31"/>
                  <a:gd name="T31" fmla="*/ 75 h 79"/>
                  <a:gd name="T32" fmla="*/ 22 w 31"/>
                  <a:gd name="T33" fmla="*/ 71 h 79"/>
                  <a:gd name="T34" fmla="*/ 31 w 31"/>
                  <a:gd name="T35" fmla="*/ 16 h 79"/>
                  <a:gd name="T36" fmla="*/ 31 w 31"/>
                  <a:gd name="T37" fmla="*/ 16 h 79"/>
                  <a:gd name="T38" fmla="*/ 29 w 31"/>
                  <a:gd name="T39" fmla="*/ 11 h 79"/>
                  <a:gd name="T40" fmla="*/ 25 w 31"/>
                  <a:gd name="T41" fmla="*/ 5 h 79"/>
                  <a:gd name="T42" fmla="*/ 22 w 31"/>
                  <a:gd name="T43" fmla="*/ 2 h 79"/>
                  <a:gd name="T44" fmla="*/ 15 w 31"/>
                  <a:gd name="T45" fmla="*/ 0 h 79"/>
                  <a:gd name="T46" fmla="*/ 15 w 31"/>
                  <a:gd name="T4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79">
                    <a:moveTo>
                      <a:pt x="1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0" y="11"/>
                    </a:lnTo>
                    <a:lnTo>
                      <a:pt x="0" y="16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8" y="75"/>
                    </a:lnTo>
                    <a:lnTo>
                      <a:pt x="9" y="77"/>
                    </a:lnTo>
                    <a:lnTo>
                      <a:pt x="13" y="79"/>
                    </a:lnTo>
                    <a:lnTo>
                      <a:pt x="15" y="79"/>
                    </a:lnTo>
                    <a:lnTo>
                      <a:pt x="15" y="79"/>
                    </a:lnTo>
                    <a:lnTo>
                      <a:pt x="18" y="79"/>
                    </a:lnTo>
                    <a:lnTo>
                      <a:pt x="20" y="77"/>
                    </a:lnTo>
                    <a:lnTo>
                      <a:pt x="22" y="75"/>
                    </a:lnTo>
                    <a:lnTo>
                      <a:pt x="22" y="71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9" y="11"/>
                    </a:lnTo>
                    <a:lnTo>
                      <a:pt x="25" y="5"/>
                    </a:lnTo>
                    <a:lnTo>
                      <a:pt x="22" y="2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4" name="Freeform 339"/>
              <p:cNvSpPr>
                <a:spLocks noEditPoints="1"/>
              </p:cNvSpPr>
              <p:nvPr/>
            </p:nvSpPr>
            <p:spPr bwMode="auto">
              <a:xfrm>
                <a:off x="7357354" y="2491289"/>
                <a:ext cx="496030" cy="427612"/>
              </a:xfrm>
              <a:custGeom>
                <a:avLst/>
                <a:gdLst>
                  <a:gd name="T0" fmla="*/ 132 w 232"/>
                  <a:gd name="T1" fmla="*/ 9 h 201"/>
                  <a:gd name="T2" fmla="*/ 132 w 232"/>
                  <a:gd name="T3" fmla="*/ 9 h 201"/>
                  <a:gd name="T4" fmla="*/ 128 w 232"/>
                  <a:gd name="T5" fmla="*/ 6 h 201"/>
                  <a:gd name="T6" fmla="*/ 125 w 232"/>
                  <a:gd name="T7" fmla="*/ 4 h 201"/>
                  <a:gd name="T8" fmla="*/ 121 w 232"/>
                  <a:gd name="T9" fmla="*/ 2 h 201"/>
                  <a:gd name="T10" fmla="*/ 116 w 232"/>
                  <a:gd name="T11" fmla="*/ 0 h 201"/>
                  <a:gd name="T12" fmla="*/ 116 w 232"/>
                  <a:gd name="T13" fmla="*/ 0 h 201"/>
                  <a:gd name="T14" fmla="*/ 112 w 232"/>
                  <a:gd name="T15" fmla="*/ 2 h 201"/>
                  <a:gd name="T16" fmla="*/ 107 w 232"/>
                  <a:gd name="T17" fmla="*/ 4 h 201"/>
                  <a:gd name="T18" fmla="*/ 103 w 232"/>
                  <a:gd name="T19" fmla="*/ 6 h 201"/>
                  <a:gd name="T20" fmla="*/ 100 w 232"/>
                  <a:gd name="T21" fmla="*/ 9 h 201"/>
                  <a:gd name="T22" fmla="*/ 3 w 232"/>
                  <a:gd name="T23" fmla="*/ 170 h 201"/>
                  <a:gd name="T24" fmla="*/ 3 w 232"/>
                  <a:gd name="T25" fmla="*/ 170 h 201"/>
                  <a:gd name="T26" fmla="*/ 1 w 232"/>
                  <a:gd name="T27" fmla="*/ 174 h 201"/>
                  <a:gd name="T28" fmla="*/ 0 w 232"/>
                  <a:gd name="T29" fmla="*/ 179 h 201"/>
                  <a:gd name="T30" fmla="*/ 0 w 232"/>
                  <a:gd name="T31" fmla="*/ 185 h 201"/>
                  <a:gd name="T32" fmla="*/ 1 w 232"/>
                  <a:gd name="T33" fmla="*/ 190 h 201"/>
                  <a:gd name="T34" fmla="*/ 1 w 232"/>
                  <a:gd name="T35" fmla="*/ 190 h 201"/>
                  <a:gd name="T36" fmla="*/ 5 w 232"/>
                  <a:gd name="T37" fmla="*/ 193 h 201"/>
                  <a:gd name="T38" fmla="*/ 9 w 232"/>
                  <a:gd name="T39" fmla="*/ 197 h 201"/>
                  <a:gd name="T40" fmla="*/ 14 w 232"/>
                  <a:gd name="T41" fmla="*/ 199 h 201"/>
                  <a:gd name="T42" fmla="*/ 19 w 232"/>
                  <a:gd name="T43" fmla="*/ 201 h 201"/>
                  <a:gd name="T44" fmla="*/ 214 w 232"/>
                  <a:gd name="T45" fmla="*/ 201 h 201"/>
                  <a:gd name="T46" fmla="*/ 214 w 232"/>
                  <a:gd name="T47" fmla="*/ 201 h 201"/>
                  <a:gd name="T48" fmla="*/ 219 w 232"/>
                  <a:gd name="T49" fmla="*/ 199 h 201"/>
                  <a:gd name="T50" fmla="*/ 223 w 232"/>
                  <a:gd name="T51" fmla="*/ 197 h 201"/>
                  <a:gd name="T52" fmla="*/ 226 w 232"/>
                  <a:gd name="T53" fmla="*/ 193 h 201"/>
                  <a:gd name="T54" fmla="*/ 230 w 232"/>
                  <a:gd name="T55" fmla="*/ 190 h 201"/>
                  <a:gd name="T56" fmla="*/ 230 w 232"/>
                  <a:gd name="T57" fmla="*/ 190 h 201"/>
                  <a:gd name="T58" fmla="*/ 232 w 232"/>
                  <a:gd name="T59" fmla="*/ 185 h 201"/>
                  <a:gd name="T60" fmla="*/ 232 w 232"/>
                  <a:gd name="T61" fmla="*/ 179 h 201"/>
                  <a:gd name="T62" fmla="*/ 232 w 232"/>
                  <a:gd name="T63" fmla="*/ 174 h 201"/>
                  <a:gd name="T64" fmla="*/ 230 w 232"/>
                  <a:gd name="T65" fmla="*/ 170 h 201"/>
                  <a:gd name="T66" fmla="*/ 132 w 232"/>
                  <a:gd name="T67" fmla="*/ 9 h 201"/>
                  <a:gd name="T68" fmla="*/ 218 w 232"/>
                  <a:gd name="T69" fmla="*/ 183 h 201"/>
                  <a:gd name="T70" fmla="*/ 218 w 232"/>
                  <a:gd name="T71" fmla="*/ 183 h 201"/>
                  <a:gd name="T72" fmla="*/ 216 w 232"/>
                  <a:gd name="T73" fmla="*/ 185 h 201"/>
                  <a:gd name="T74" fmla="*/ 214 w 232"/>
                  <a:gd name="T75" fmla="*/ 186 h 201"/>
                  <a:gd name="T76" fmla="*/ 19 w 232"/>
                  <a:gd name="T77" fmla="*/ 186 h 201"/>
                  <a:gd name="T78" fmla="*/ 19 w 232"/>
                  <a:gd name="T79" fmla="*/ 186 h 201"/>
                  <a:gd name="T80" fmla="*/ 16 w 232"/>
                  <a:gd name="T81" fmla="*/ 185 h 201"/>
                  <a:gd name="T82" fmla="*/ 14 w 232"/>
                  <a:gd name="T83" fmla="*/ 183 h 201"/>
                  <a:gd name="T84" fmla="*/ 14 w 232"/>
                  <a:gd name="T85" fmla="*/ 183 h 201"/>
                  <a:gd name="T86" fmla="*/ 14 w 232"/>
                  <a:gd name="T87" fmla="*/ 179 h 201"/>
                  <a:gd name="T88" fmla="*/ 14 w 232"/>
                  <a:gd name="T89" fmla="*/ 177 h 201"/>
                  <a:gd name="T90" fmla="*/ 112 w 232"/>
                  <a:gd name="T91" fmla="*/ 16 h 201"/>
                  <a:gd name="T92" fmla="*/ 112 w 232"/>
                  <a:gd name="T93" fmla="*/ 16 h 201"/>
                  <a:gd name="T94" fmla="*/ 114 w 232"/>
                  <a:gd name="T95" fmla="*/ 15 h 201"/>
                  <a:gd name="T96" fmla="*/ 116 w 232"/>
                  <a:gd name="T97" fmla="*/ 15 h 201"/>
                  <a:gd name="T98" fmla="*/ 116 w 232"/>
                  <a:gd name="T99" fmla="*/ 15 h 201"/>
                  <a:gd name="T100" fmla="*/ 119 w 232"/>
                  <a:gd name="T101" fmla="*/ 15 h 201"/>
                  <a:gd name="T102" fmla="*/ 119 w 232"/>
                  <a:gd name="T103" fmla="*/ 16 h 201"/>
                  <a:gd name="T104" fmla="*/ 119 w 232"/>
                  <a:gd name="T105" fmla="*/ 16 h 201"/>
                  <a:gd name="T106" fmla="*/ 218 w 232"/>
                  <a:gd name="T107" fmla="*/ 177 h 201"/>
                  <a:gd name="T108" fmla="*/ 218 w 232"/>
                  <a:gd name="T109" fmla="*/ 177 h 201"/>
                  <a:gd name="T110" fmla="*/ 219 w 232"/>
                  <a:gd name="T111" fmla="*/ 179 h 201"/>
                  <a:gd name="T112" fmla="*/ 218 w 232"/>
                  <a:gd name="T113" fmla="*/ 183 h 201"/>
                  <a:gd name="T114" fmla="*/ 218 w 232"/>
                  <a:gd name="T115" fmla="*/ 18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" h="201">
                    <a:moveTo>
                      <a:pt x="132" y="9"/>
                    </a:moveTo>
                    <a:lnTo>
                      <a:pt x="132" y="9"/>
                    </a:lnTo>
                    <a:lnTo>
                      <a:pt x="128" y="6"/>
                    </a:lnTo>
                    <a:lnTo>
                      <a:pt x="125" y="4"/>
                    </a:lnTo>
                    <a:lnTo>
                      <a:pt x="121" y="2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2" y="2"/>
                    </a:lnTo>
                    <a:lnTo>
                      <a:pt x="107" y="4"/>
                    </a:lnTo>
                    <a:lnTo>
                      <a:pt x="103" y="6"/>
                    </a:lnTo>
                    <a:lnTo>
                      <a:pt x="100" y="9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1" y="174"/>
                    </a:lnTo>
                    <a:lnTo>
                      <a:pt x="0" y="179"/>
                    </a:lnTo>
                    <a:lnTo>
                      <a:pt x="0" y="185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5" y="193"/>
                    </a:lnTo>
                    <a:lnTo>
                      <a:pt x="9" y="197"/>
                    </a:lnTo>
                    <a:lnTo>
                      <a:pt x="14" y="199"/>
                    </a:lnTo>
                    <a:lnTo>
                      <a:pt x="19" y="201"/>
                    </a:lnTo>
                    <a:lnTo>
                      <a:pt x="214" y="201"/>
                    </a:lnTo>
                    <a:lnTo>
                      <a:pt x="214" y="201"/>
                    </a:lnTo>
                    <a:lnTo>
                      <a:pt x="219" y="199"/>
                    </a:lnTo>
                    <a:lnTo>
                      <a:pt x="223" y="197"/>
                    </a:lnTo>
                    <a:lnTo>
                      <a:pt x="226" y="193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32" y="185"/>
                    </a:lnTo>
                    <a:lnTo>
                      <a:pt x="232" y="179"/>
                    </a:lnTo>
                    <a:lnTo>
                      <a:pt x="232" y="174"/>
                    </a:lnTo>
                    <a:lnTo>
                      <a:pt x="230" y="170"/>
                    </a:lnTo>
                    <a:lnTo>
                      <a:pt x="132" y="9"/>
                    </a:lnTo>
                    <a:close/>
                    <a:moveTo>
                      <a:pt x="218" y="183"/>
                    </a:moveTo>
                    <a:lnTo>
                      <a:pt x="218" y="183"/>
                    </a:lnTo>
                    <a:lnTo>
                      <a:pt x="216" y="185"/>
                    </a:lnTo>
                    <a:lnTo>
                      <a:pt x="214" y="186"/>
                    </a:lnTo>
                    <a:lnTo>
                      <a:pt x="19" y="186"/>
                    </a:lnTo>
                    <a:lnTo>
                      <a:pt x="19" y="186"/>
                    </a:lnTo>
                    <a:lnTo>
                      <a:pt x="16" y="185"/>
                    </a:lnTo>
                    <a:lnTo>
                      <a:pt x="14" y="183"/>
                    </a:lnTo>
                    <a:lnTo>
                      <a:pt x="14" y="183"/>
                    </a:lnTo>
                    <a:lnTo>
                      <a:pt x="14" y="179"/>
                    </a:lnTo>
                    <a:lnTo>
                      <a:pt x="14" y="177"/>
                    </a:lnTo>
                    <a:lnTo>
                      <a:pt x="112" y="16"/>
                    </a:lnTo>
                    <a:lnTo>
                      <a:pt x="112" y="16"/>
                    </a:lnTo>
                    <a:lnTo>
                      <a:pt x="114" y="15"/>
                    </a:lnTo>
                    <a:lnTo>
                      <a:pt x="116" y="15"/>
                    </a:lnTo>
                    <a:lnTo>
                      <a:pt x="116" y="15"/>
                    </a:lnTo>
                    <a:lnTo>
                      <a:pt x="119" y="15"/>
                    </a:lnTo>
                    <a:lnTo>
                      <a:pt x="119" y="16"/>
                    </a:lnTo>
                    <a:lnTo>
                      <a:pt x="119" y="16"/>
                    </a:lnTo>
                    <a:lnTo>
                      <a:pt x="218" y="177"/>
                    </a:lnTo>
                    <a:lnTo>
                      <a:pt x="218" y="177"/>
                    </a:lnTo>
                    <a:lnTo>
                      <a:pt x="219" y="179"/>
                    </a:lnTo>
                    <a:lnTo>
                      <a:pt x="218" y="183"/>
                    </a:lnTo>
                    <a:lnTo>
                      <a:pt x="218" y="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1351651" y="1844824"/>
            <a:ext cx="1592299" cy="3293534"/>
            <a:chOff x="1351651" y="1844824"/>
            <a:chExt cx="1592299" cy="3293534"/>
          </a:xfrm>
        </p:grpSpPr>
        <p:sp>
          <p:nvSpPr>
            <p:cNvPr id="18" name="순서도: 지연 17"/>
            <p:cNvSpPr/>
            <p:nvPr userDrawn="1"/>
          </p:nvSpPr>
          <p:spPr>
            <a:xfrm rot="16200000">
              <a:off x="1643782" y="1844824"/>
              <a:ext cx="1015292" cy="1015292"/>
            </a:xfrm>
            <a:prstGeom prst="flowChartDelay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ankSans" panose="02000603020000020003" pitchFamily="2" charset="-127"/>
              </a:endParaRPr>
            </a:p>
          </p:txBody>
        </p:sp>
        <p:sp>
          <p:nvSpPr>
            <p:cNvPr id="19" name="아래쪽 화살표 18"/>
            <p:cNvSpPr/>
            <p:nvPr/>
          </p:nvSpPr>
          <p:spPr>
            <a:xfrm>
              <a:off x="1351651" y="2947045"/>
              <a:ext cx="1592299" cy="2191313"/>
            </a:xfrm>
            <a:prstGeom prst="downArrow">
              <a:avLst>
                <a:gd name="adj1" fmla="val 63899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ankSans" panose="02000603020000020003" pitchFamily="2" charset="-127"/>
              </a:endParaRPr>
            </a:p>
          </p:txBody>
        </p:sp>
        <p:sp>
          <p:nvSpPr>
            <p:cNvPr id="20" name="Text Box 8"/>
            <p:cNvSpPr txBox="1">
              <a:spLocks noChangeArrowheads="1"/>
            </p:cNvSpPr>
            <p:nvPr/>
          </p:nvSpPr>
          <p:spPr bwMode="auto">
            <a:xfrm>
              <a:off x="1758697" y="2144835"/>
              <a:ext cx="802681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 algn="ctr">
                <a:defRPr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3200" b="1" dirty="0">
                  <a:solidFill>
                    <a:schemeClr val="bg1"/>
                  </a:solidFill>
                </a:rPr>
                <a:t>01</a:t>
              </a:r>
              <a:endParaRPr lang="ko-KR" altLang="ko-KR" sz="3200" b="1" dirty="0">
                <a:solidFill>
                  <a:schemeClr val="bg1"/>
                </a:solidFill>
              </a:endParaRPr>
            </a:p>
          </p:txBody>
        </p:sp>
        <p:grpSp>
          <p:nvGrpSpPr>
            <p:cNvPr id="65" name="그룹 64"/>
            <p:cNvGrpSpPr/>
            <p:nvPr/>
          </p:nvGrpSpPr>
          <p:grpSpPr>
            <a:xfrm>
              <a:off x="1941590" y="4178361"/>
              <a:ext cx="436893" cy="436891"/>
              <a:chOff x="4311544" y="2519029"/>
              <a:chExt cx="436893" cy="436891"/>
            </a:xfrm>
          </p:grpSpPr>
          <p:sp>
            <p:nvSpPr>
              <p:cNvPr id="66" name="Freeform 251"/>
              <p:cNvSpPr>
                <a:spLocks noEditPoints="1"/>
              </p:cNvSpPr>
              <p:nvPr/>
            </p:nvSpPr>
            <p:spPr bwMode="auto">
              <a:xfrm>
                <a:off x="4369193" y="2586244"/>
                <a:ext cx="230448" cy="230447"/>
              </a:xfrm>
              <a:custGeom>
                <a:avLst/>
                <a:gdLst>
                  <a:gd name="T0" fmla="*/ 49 w 97"/>
                  <a:gd name="T1" fmla="*/ 97 h 97"/>
                  <a:gd name="T2" fmla="*/ 68 w 97"/>
                  <a:gd name="T3" fmla="*/ 93 h 97"/>
                  <a:gd name="T4" fmla="*/ 83 w 97"/>
                  <a:gd name="T5" fmla="*/ 83 h 97"/>
                  <a:gd name="T6" fmla="*/ 93 w 97"/>
                  <a:gd name="T7" fmla="*/ 66 h 97"/>
                  <a:gd name="T8" fmla="*/ 97 w 97"/>
                  <a:gd name="T9" fmla="*/ 49 h 97"/>
                  <a:gd name="T10" fmla="*/ 97 w 97"/>
                  <a:gd name="T11" fmla="*/ 38 h 97"/>
                  <a:gd name="T12" fmla="*/ 90 w 97"/>
                  <a:gd name="T13" fmla="*/ 22 h 97"/>
                  <a:gd name="T14" fmla="*/ 75 w 97"/>
                  <a:gd name="T15" fmla="*/ 7 h 97"/>
                  <a:gd name="T16" fmla="*/ 58 w 97"/>
                  <a:gd name="T17" fmla="*/ 0 h 97"/>
                  <a:gd name="T18" fmla="*/ 49 w 97"/>
                  <a:gd name="T19" fmla="*/ 0 h 97"/>
                  <a:gd name="T20" fmla="*/ 29 w 97"/>
                  <a:gd name="T21" fmla="*/ 4 h 97"/>
                  <a:gd name="T22" fmla="*/ 15 w 97"/>
                  <a:gd name="T23" fmla="*/ 15 h 97"/>
                  <a:gd name="T24" fmla="*/ 4 w 97"/>
                  <a:gd name="T25" fmla="*/ 29 h 97"/>
                  <a:gd name="T26" fmla="*/ 0 w 97"/>
                  <a:gd name="T27" fmla="*/ 49 h 97"/>
                  <a:gd name="T28" fmla="*/ 0 w 97"/>
                  <a:gd name="T29" fmla="*/ 57 h 97"/>
                  <a:gd name="T30" fmla="*/ 8 w 97"/>
                  <a:gd name="T31" fmla="*/ 75 h 97"/>
                  <a:gd name="T32" fmla="*/ 22 w 97"/>
                  <a:gd name="T33" fmla="*/ 88 h 97"/>
                  <a:gd name="T34" fmla="*/ 38 w 97"/>
                  <a:gd name="T35" fmla="*/ 97 h 97"/>
                  <a:gd name="T36" fmla="*/ 49 w 97"/>
                  <a:gd name="T37" fmla="*/ 97 h 97"/>
                  <a:gd name="T38" fmla="*/ 49 w 97"/>
                  <a:gd name="T39" fmla="*/ 11 h 97"/>
                  <a:gd name="T40" fmla="*/ 63 w 97"/>
                  <a:gd name="T41" fmla="*/ 13 h 97"/>
                  <a:gd name="T42" fmla="*/ 75 w 97"/>
                  <a:gd name="T43" fmla="*/ 22 h 97"/>
                  <a:gd name="T44" fmla="*/ 83 w 97"/>
                  <a:gd name="T45" fmla="*/ 34 h 97"/>
                  <a:gd name="T46" fmla="*/ 86 w 97"/>
                  <a:gd name="T47" fmla="*/ 49 h 97"/>
                  <a:gd name="T48" fmla="*/ 86 w 97"/>
                  <a:gd name="T49" fmla="*/ 56 h 97"/>
                  <a:gd name="T50" fmla="*/ 81 w 97"/>
                  <a:gd name="T51" fmla="*/ 70 h 97"/>
                  <a:gd name="T52" fmla="*/ 70 w 97"/>
                  <a:gd name="T53" fmla="*/ 79 h 97"/>
                  <a:gd name="T54" fmla="*/ 56 w 97"/>
                  <a:gd name="T55" fmla="*/ 86 h 97"/>
                  <a:gd name="T56" fmla="*/ 49 w 97"/>
                  <a:gd name="T57" fmla="*/ 86 h 97"/>
                  <a:gd name="T58" fmla="*/ 34 w 97"/>
                  <a:gd name="T59" fmla="*/ 83 h 97"/>
                  <a:gd name="T60" fmla="*/ 22 w 97"/>
                  <a:gd name="T61" fmla="*/ 75 h 97"/>
                  <a:gd name="T62" fmla="*/ 13 w 97"/>
                  <a:gd name="T63" fmla="*/ 63 h 97"/>
                  <a:gd name="T64" fmla="*/ 11 w 97"/>
                  <a:gd name="T65" fmla="*/ 49 h 97"/>
                  <a:gd name="T66" fmla="*/ 11 w 97"/>
                  <a:gd name="T67" fmla="*/ 41 h 97"/>
                  <a:gd name="T68" fmla="*/ 17 w 97"/>
                  <a:gd name="T69" fmla="*/ 27 h 97"/>
                  <a:gd name="T70" fmla="*/ 27 w 97"/>
                  <a:gd name="T71" fmla="*/ 16 h 97"/>
                  <a:gd name="T72" fmla="*/ 42 w 97"/>
                  <a:gd name="T73" fmla="*/ 11 h 97"/>
                  <a:gd name="T74" fmla="*/ 49 w 97"/>
                  <a:gd name="T75" fmla="*/ 11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7">
                    <a:moveTo>
                      <a:pt x="49" y="97"/>
                    </a:moveTo>
                    <a:lnTo>
                      <a:pt x="49" y="97"/>
                    </a:lnTo>
                    <a:lnTo>
                      <a:pt x="58" y="97"/>
                    </a:lnTo>
                    <a:lnTo>
                      <a:pt x="68" y="93"/>
                    </a:lnTo>
                    <a:lnTo>
                      <a:pt x="75" y="88"/>
                    </a:lnTo>
                    <a:lnTo>
                      <a:pt x="83" y="83"/>
                    </a:lnTo>
                    <a:lnTo>
                      <a:pt x="90" y="75"/>
                    </a:lnTo>
                    <a:lnTo>
                      <a:pt x="93" y="66"/>
                    </a:lnTo>
                    <a:lnTo>
                      <a:pt x="97" y="57"/>
                    </a:lnTo>
                    <a:lnTo>
                      <a:pt x="97" y="49"/>
                    </a:lnTo>
                    <a:lnTo>
                      <a:pt x="97" y="49"/>
                    </a:lnTo>
                    <a:lnTo>
                      <a:pt x="97" y="38"/>
                    </a:lnTo>
                    <a:lnTo>
                      <a:pt x="93" y="29"/>
                    </a:lnTo>
                    <a:lnTo>
                      <a:pt x="90" y="22"/>
                    </a:lnTo>
                    <a:lnTo>
                      <a:pt x="83" y="15"/>
                    </a:lnTo>
                    <a:lnTo>
                      <a:pt x="75" y="7"/>
                    </a:lnTo>
                    <a:lnTo>
                      <a:pt x="68" y="4"/>
                    </a:lnTo>
                    <a:lnTo>
                      <a:pt x="58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9" y="4"/>
                    </a:lnTo>
                    <a:lnTo>
                      <a:pt x="22" y="7"/>
                    </a:lnTo>
                    <a:lnTo>
                      <a:pt x="15" y="15"/>
                    </a:lnTo>
                    <a:lnTo>
                      <a:pt x="8" y="22"/>
                    </a:lnTo>
                    <a:lnTo>
                      <a:pt x="4" y="29"/>
                    </a:lnTo>
                    <a:lnTo>
                      <a:pt x="0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4" y="66"/>
                    </a:lnTo>
                    <a:lnTo>
                      <a:pt x="8" y="75"/>
                    </a:lnTo>
                    <a:lnTo>
                      <a:pt x="15" y="83"/>
                    </a:lnTo>
                    <a:lnTo>
                      <a:pt x="22" y="88"/>
                    </a:lnTo>
                    <a:lnTo>
                      <a:pt x="29" y="93"/>
                    </a:lnTo>
                    <a:lnTo>
                      <a:pt x="38" y="97"/>
                    </a:lnTo>
                    <a:lnTo>
                      <a:pt x="49" y="97"/>
                    </a:lnTo>
                    <a:lnTo>
                      <a:pt x="49" y="97"/>
                    </a:lnTo>
                    <a:close/>
                    <a:moveTo>
                      <a:pt x="49" y="11"/>
                    </a:moveTo>
                    <a:lnTo>
                      <a:pt x="49" y="11"/>
                    </a:lnTo>
                    <a:lnTo>
                      <a:pt x="56" y="11"/>
                    </a:lnTo>
                    <a:lnTo>
                      <a:pt x="63" y="13"/>
                    </a:lnTo>
                    <a:lnTo>
                      <a:pt x="70" y="16"/>
                    </a:lnTo>
                    <a:lnTo>
                      <a:pt x="75" y="22"/>
                    </a:lnTo>
                    <a:lnTo>
                      <a:pt x="81" y="27"/>
                    </a:lnTo>
                    <a:lnTo>
                      <a:pt x="83" y="34"/>
                    </a:lnTo>
                    <a:lnTo>
                      <a:pt x="86" y="41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56"/>
                    </a:lnTo>
                    <a:lnTo>
                      <a:pt x="83" y="63"/>
                    </a:lnTo>
                    <a:lnTo>
                      <a:pt x="81" y="70"/>
                    </a:lnTo>
                    <a:lnTo>
                      <a:pt x="75" y="75"/>
                    </a:lnTo>
                    <a:lnTo>
                      <a:pt x="70" y="79"/>
                    </a:lnTo>
                    <a:lnTo>
                      <a:pt x="63" y="83"/>
                    </a:lnTo>
                    <a:lnTo>
                      <a:pt x="56" y="86"/>
                    </a:lnTo>
                    <a:lnTo>
                      <a:pt x="49" y="86"/>
                    </a:lnTo>
                    <a:lnTo>
                      <a:pt x="49" y="86"/>
                    </a:lnTo>
                    <a:lnTo>
                      <a:pt x="42" y="86"/>
                    </a:lnTo>
                    <a:lnTo>
                      <a:pt x="34" y="83"/>
                    </a:lnTo>
                    <a:lnTo>
                      <a:pt x="27" y="79"/>
                    </a:lnTo>
                    <a:lnTo>
                      <a:pt x="22" y="75"/>
                    </a:lnTo>
                    <a:lnTo>
                      <a:pt x="17" y="70"/>
                    </a:lnTo>
                    <a:lnTo>
                      <a:pt x="13" y="63"/>
                    </a:lnTo>
                    <a:lnTo>
                      <a:pt x="11" y="56"/>
                    </a:lnTo>
                    <a:lnTo>
                      <a:pt x="11" y="49"/>
                    </a:lnTo>
                    <a:lnTo>
                      <a:pt x="11" y="49"/>
                    </a:lnTo>
                    <a:lnTo>
                      <a:pt x="11" y="41"/>
                    </a:lnTo>
                    <a:lnTo>
                      <a:pt x="13" y="34"/>
                    </a:lnTo>
                    <a:lnTo>
                      <a:pt x="17" y="27"/>
                    </a:lnTo>
                    <a:lnTo>
                      <a:pt x="22" y="22"/>
                    </a:lnTo>
                    <a:lnTo>
                      <a:pt x="27" y="16"/>
                    </a:lnTo>
                    <a:lnTo>
                      <a:pt x="34" y="13"/>
                    </a:lnTo>
                    <a:lnTo>
                      <a:pt x="42" y="11"/>
                    </a:lnTo>
                    <a:lnTo>
                      <a:pt x="49" y="11"/>
                    </a:lnTo>
                    <a:lnTo>
                      <a:pt x="49" y="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67" name="Freeform 252"/>
              <p:cNvSpPr>
                <a:spLocks noEditPoints="1"/>
              </p:cNvSpPr>
              <p:nvPr/>
            </p:nvSpPr>
            <p:spPr bwMode="auto">
              <a:xfrm>
                <a:off x="4311544" y="2519029"/>
                <a:ext cx="436893" cy="436891"/>
              </a:xfrm>
              <a:custGeom>
                <a:avLst/>
                <a:gdLst>
                  <a:gd name="T0" fmla="*/ 74 w 183"/>
                  <a:gd name="T1" fmla="*/ 149 h 183"/>
                  <a:gd name="T2" fmla="*/ 93 w 183"/>
                  <a:gd name="T3" fmla="*/ 147 h 183"/>
                  <a:gd name="T4" fmla="*/ 111 w 183"/>
                  <a:gd name="T5" fmla="*/ 138 h 183"/>
                  <a:gd name="T6" fmla="*/ 150 w 183"/>
                  <a:gd name="T7" fmla="*/ 177 h 183"/>
                  <a:gd name="T8" fmla="*/ 163 w 183"/>
                  <a:gd name="T9" fmla="*/ 183 h 183"/>
                  <a:gd name="T10" fmla="*/ 170 w 183"/>
                  <a:gd name="T11" fmla="*/ 181 h 183"/>
                  <a:gd name="T12" fmla="*/ 177 w 183"/>
                  <a:gd name="T13" fmla="*/ 177 h 183"/>
                  <a:gd name="T14" fmla="*/ 183 w 183"/>
                  <a:gd name="T15" fmla="*/ 165 h 183"/>
                  <a:gd name="T16" fmla="*/ 177 w 183"/>
                  <a:gd name="T17" fmla="*/ 151 h 183"/>
                  <a:gd name="T18" fmla="*/ 138 w 183"/>
                  <a:gd name="T19" fmla="*/ 111 h 183"/>
                  <a:gd name="T20" fmla="*/ 145 w 183"/>
                  <a:gd name="T21" fmla="*/ 93 h 183"/>
                  <a:gd name="T22" fmla="*/ 147 w 183"/>
                  <a:gd name="T23" fmla="*/ 76 h 183"/>
                  <a:gd name="T24" fmla="*/ 147 w 183"/>
                  <a:gd name="T25" fmla="*/ 59 h 183"/>
                  <a:gd name="T26" fmla="*/ 134 w 183"/>
                  <a:gd name="T27" fmla="*/ 34 h 183"/>
                  <a:gd name="T28" fmla="*/ 115 w 183"/>
                  <a:gd name="T29" fmla="*/ 13 h 183"/>
                  <a:gd name="T30" fmla="*/ 88 w 183"/>
                  <a:gd name="T31" fmla="*/ 2 h 183"/>
                  <a:gd name="T32" fmla="*/ 74 w 183"/>
                  <a:gd name="T33" fmla="*/ 0 h 183"/>
                  <a:gd name="T34" fmla="*/ 45 w 183"/>
                  <a:gd name="T35" fmla="*/ 8 h 183"/>
                  <a:gd name="T36" fmla="*/ 22 w 183"/>
                  <a:gd name="T37" fmla="*/ 24 h 183"/>
                  <a:gd name="T38" fmla="*/ 6 w 183"/>
                  <a:gd name="T39" fmla="*/ 47 h 183"/>
                  <a:gd name="T40" fmla="*/ 0 w 183"/>
                  <a:gd name="T41" fmla="*/ 76 h 183"/>
                  <a:gd name="T42" fmla="*/ 0 w 183"/>
                  <a:gd name="T43" fmla="*/ 90 h 183"/>
                  <a:gd name="T44" fmla="*/ 13 w 183"/>
                  <a:gd name="T45" fmla="*/ 117 h 183"/>
                  <a:gd name="T46" fmla="*/ 33 w 183"/>
                  <a:gd name="T47" fmla="*/ 136 h 183"/>
                  <a:gd name="T48" fmla="*/ 59 w 183"/>
                  <a:gd name="T49" fmla="*/ 147 h 183"/>
                  <a:gd name="T50" fmla="*/ 74 w 183"/>
                  <a:gd name="T51" fmla="*/ 149 h 183"/>
                  <a:gd name="T52" fmla="*/ 74 w 183"/>
                  <a:gd name="T53" fmla="*/ 13 h 183"/>
                  <a:gd name="T54" fmla="*/ 97 w 183"/>
                  <a:gd name="T55" fmla="*/ 18 h 183"/>
                  <a:gd name="T56" fmla="*/ 117 w 183"/>
                  <a:gd name="T57" fmla="*/ 31 h 183"/>
                  <a:gd name="T58" fmla="*/ 131 w 183"/>
                  <a:gd name="T59" fmla="*/ 51 h 183"/>
                  <a:gd name="T60" fmla="*/ 134 w 183"/>
                  <a:gd name="T61" fmla="*/ 76 h 183"/>
                  <a:gd name="T62" fmla="*/ 134 w 183"/>
                  <a:gd name="T63" fmla="*/ 84 h 183"/>
                  <a:gd name="T64" fmla="*/ 129 w 183"/>
                  <a:gd name="T65" fmla="*/ 102 h 183"/>
                  <a:gd name="T66" fmla="*/ 122 w 183"/>
                  <a:gd name="T67" fmla="*/ 113 h 183"/>
                  <a:gd name="T68" fmla="*/ 168 w 183"/>
                  <a:gd name="T69" fmla="*/ 160 h 183"/>
                  <a:gd name="T70" fmla="*/ 170 w 183"/>
                  <a:gd name="T71" fmla="*/ 165 h 183"/>
                  <a:gd name="T72" fmla="*/ 168 w 183"/>
                  <a:gd name="T73" fmla="*/ 169 h 183"/>
                  <a:gd name="T74" fmla="*/ 163 w 183"/>
                  <a:gd name="T75" fmla="*/ 170 h 183"/>
                  <a:gd name="T76" fmla="*/ 159 w 183"/>
                  <a:gd name="T77" fmla="*/ 169 h 183"/>
                  <a:gd name="T78" fmla="*/ 113 w 183"/>
                  <a:gd name="T79" fmla="*/ 122 h 183"/>
                  <a:gd name="T80" fmla="*/ 108 w 183"/>
                  <a:gd name="T81" fmla="*/ 126 h 183"/>
                  <a:gd name="T82" fmla="*/ 92 w 183"/>
                  <a:gd name="T83" fmla="*/ 135 h 183"/>
                  <a:gd name="T84" fmla="*/ 74 w 183"/>
                  <a:gd name="T85" fmla="*/ 136 h 183"/>
                  <a:gd name="T86" fmla="*/ 61 w 183"/>
                  <a:gd name="T87" fmla="*/ 136 h 183"/>
                  <a:gd name="T88" fmla="*/ 40 w 183"/>
                  <a:gd name="T89" fmla="*/ 126 h 183"/>
                  <a:gd name="T90" fmla="*/ 22 w 183"/>
                  <a:gd name="T91" fmla="*/ 110 h 183"/>
                  <a:gd name="T92" fmla="*/ 13 w 183"/>
                  <a:gd name="T93" fmla="*/ 88 h 183"/>
                  <a:gd name="T94" fmla="*/ 13 w 183"/>
                  <a:gd name="T95" fmla="*/ 76 h 183"/>
                  <a:gd name="T96" fmla="*/ 17 w 183"/>
                  <a:gd name="T97" fmla="*/ 51 h 183"/>
                  <a:gd name="T98" fmla="*/ 31 w 183"/>
                  <a:gd name="T99" fmla="*/ 31 h 183"/>
                  <a:gd name="T100" fmla="*/ 50 w 183"/>
                  <a:gd name="T101" fmla="*/ 18 h 183"/>
                  <a:gd name="T102" fmla="*/ 74 w 183"/>
                  <a:gd name="T103" fmla="*/ 1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3" h="183">
                    <a:moveTo>
                      <a:pt x="74" y="149"/>
                    </a:moveTo>
                    <a:lnTo>
                      <a:pt x="74" y="149"/>
                    </a:lnTo>
                    <a:lnTo>
                      <a:pt x="83" y="149"/>
                    </a:lnTo>
                    <a:lnTo>
                      <a:pt x="93" y="147"/>
                    </a:lnTo>
                    <a:lnTo>
                      <a:pt x="102" y="143"/>
                    </a:lnTo>
                    <a:lnTo>
                      <a:pt x="111" y="138"/>
                    </a:lnTo>
                    <a:lnTo>
                      <a:pt x="150" y="177"/>
                    </a:lnTo>
                    <a:lnTo>
                      <a:pt x="150" y="177"/>
                    </a:lnTo>
                    <a:lnTo>
                      <a:pt x="156" y="181"/>
                    </a:lnTo>
                    <a:lnTo>
                      <a:pt x="163" y="183"/>
                    </a:lnTo>
                    <a:lnTo>
                      <a:pt x="163" y="183"/>
                    </a:lnTo>
                    <a:lnTo>
                      <a:pt x="170" y="181"/>
                    </a:lnTo>
                    <a:lnTo>
                      <a:pt x="177" y="177"/>
                    </a:lnTo>
                    <a:lnTo>
                      <a:pt x="177" y="177"/>
                    </a:lnTo>
                    <a:lnTo>
                      <a:pt x="181" y="172"/>
                    </a:lnTo>
                    <a:lnTo>
                      <a:pt x="183" y="165"/>
                    </a:lnTo>
                    <a:lnTo>
                      <a:pt x="181" y="158"/>
                    </a:lnTo>
                    <a:lnTo>
                      <a:pt x="177" y="151"/>
                    </a:lnTo>
                    <a:lnTo>
                      <a:pt x="138" y="111"/>
                    </a:lnTo>
                    <a:lnTo>
                      <a:pt x="138" y="111"/>
                    </a:lnTo>
                    <a:lnTo>
                      <a:pt x="142" y="104"/>
                    </a:lnTo>
                    <a:lnTo>
                      <a:pt x="145" y="93"/>
                    </a:lnTo>
                    <a:lnTo>
                      <a:pt x="147" y="84"/>
                    </a:lnTo>
                    <a:lnTo>
                      <a:pt x="147" y="76"/>
                    </a:lnTo>
                    <a:lnTo>
                      <a:pt x="147" y="76"/>
                    </a:lnTo>
                    <a:lnTo>
                      <a:pt x="147" y="59"/>
                    </a:lnTo>
                    <a:lnTo>
                      <a:pt x="142" y="47"/>
                    </a:lnTo>
                    <a:lnTo>
                      <a:pt x="134" y="34"/>
                    </a:lnTo>
                    <a:lnTo>
                      <a:pt x="125" y="24"/>
                    </a:lnTo>
                    <a:lnTo>
                      <a:pt x="115" y="13"/>
                    </a:lnTo>
                    <a:lnTo>
                      <a:pt x="102" y="8"/>
                    </a:lnTo>
                    <a:lnTo>
                      <a:pt x="88" y="2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59" y="2"/>
                    </a:lnTo>
                    <a:lnTo>
                      <a:pt x="45" y="8"/>
                    </a:lnTo>
                    <a:lnTo>
                      <a:pt x="33" y="13"/>
                    </a:lnTo>
                    <a:lnTo>
                      <a:pt x="22" y="24"/>
                    </a:lnTo>
                    <a:lnTo>
                      <a:pt x="13" y="34"/>
                    </a:lnTo>
                    <a:lnTo>
                      <a:pt x="6" y="47"/>
                    </a:lnTo>
                    <a:lnTo>
                      <a:pt x="0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90"/>
                    </a:lnTo>
                    <a:lnTo>
                      <a:pt x="6" y="104"/>
                    </a:lnTo>
                    <a:lnTo>
                      <a:pt x="13" y="117"/>
                    </a:lnTo>
                    <a:lnTo>
                      <a:pt x="22" y="127"/>
                    </a:lnTo>
                    <a:lnTo>
                      <a:pt x="33" y="136"/>
                    </a:lnTo>
                    <a:lnTo>
                      <a:pt x="45" y="143"/>
                    </a:lnTo>
                    <a:lnTo>
                      <a:pt x="59" y="147"/>
                    </a:lnTo>
                    <a:lnTo>
                      <a:pt x="74" y="149"/>
                    </a:lnTo>
                    <a:lnTo>
                      <a:pt x="74" y="149"/>
                    </a:lnTo>
                    <a:close/>
                    <a:moveTo>
                      <a:pt x="74" y="13"/>
                    </a:moveTo>
                    <a:lnTo>
                      <a:pt x="74" y="13"/>
                    </a:lnTo>
                    <a:lnTo>
                      <a:pt x="86" y="15"/>
                    </a:lnTo>
                    <a:lnTo>
                      <a:pt x="97" y="18"/>
                    </a:lnTo>
                    <a:lnTo>
                      <a:pt x="108" y="24"/>
                    </a:lnTo>
                    <a:lnTo>
                      <a:pt x="117" y="31"/>
                    </a:lnTo>
                    <a:lnTo>
                      <a:pt x="124" y="42"/>
                    </a:lnTo>
                    <a:lnTo>
                      <a:pt x="131" y="51"/>
                    </a:lnTo>
                    <a:lnTo>
                      <a:pt x="134" y="63"/>
                    </a:lnTo>
                    <a:lnTo>
                      <a:pt x="134" y="76"/>
                    </a:lnTo>
                    <a:lnTo>
                      <a:pt x="134" y="76"/>
                    </a:lnTo>
                    <a:lnTo>
                      <a:pt x="134" y="84"/>
                    </a:lnTo>
                    <a:lnTo>
                      <a:pt x="133" y="93"/>
                    </a:lnTo>
                    <a:lnTo>
                      <a:pt x="129" y="102"/>
                    </a:lnTo>
                    <a:lnTo>
                      <a:pt x="125" y="110"/>
                    </a:lnTo>
                    <a:lnTo>
                      <a:pt x="122" y="113"/>
                    </a:lnTo>
                    <a:lnTo>
                      <a:pt x="125" y="117"/>
                    </a:lnTo>
                    <a:lnTo>
                      <a:pt x="168" y="160"/>
                    </a:lnTo>
                    <a:lnTo>
                      <a:pt x="168" y="160"/>
                    </a:lnTo>
                    <a:lnTo>
                      <a:pt x="170" y="165"/>
                    </a:lnTo>
                    <a:lnTo>
                      <a:pt x="168" y="169"/>
                    </a:lnTo>
                    <a:lnTo>
                      <a:pt x="168" y="169"/>
                    </a:lnTo>
                    <a:lnTo>
                      <a:pt x="163" y="170"/>
                    </a:lnTo>
                    <a:lnTo>
                      <a:pt x="163" y="170"/>
                    </a:lnTo>
                    <a:lnTo>
                      <a:pt x="159" y="169"/>
                    </a:lnTo>
                    <a:lnTo>
                      <a:pt x="159" y="169"/>
                    </a:lnTo>
                    <a:lnTo>
                      <a:pt x="117" y="127"/>
                    </a:lnTo>
                    <a:lnTo>
                      <a:pt x="113" y="122"/>
                    </a:lnTo>
                    <a:lnTo>
                      <a:pt x="108" y="126"/>
                    </a:lnTo>
                    <a:lnTo>
                      <a:pt x="108" y="126"/>
                    </a:lnTo>
                    <a:lnTo>
                      <a:pt x="100" y="131"/>
                    </a:lnTo>
                    <a:lnTo>
                      <a:pt x="92" y="135"/>
                    </a:lnTo>
                    <a:lnTo>
                      <a:pt x="83" y="136"/>
                    </a:lnTo>
                    <a:lnTo>
                      <a:pt x="74" y="136"/>
                    </a:lnTo>
                    <a:lnTo>
                      <a:pt x="74" y="136"/>
                    </a:lnTo>
                    <a:lnTo>
                      <a:pt x="61" y="136"/>
                    </a:lnTo>
                    <a:lnTo>
                      <a:pt x="50" y="133"/>
                    </a:lnTo>
                    <a:lnTo>
                      <a:pt x="40" y="126"/>
                    </a:lnTo>
                    <a:lnTo>
                      <a:pt x="31" y="118"/>
                    </a:lnTo>
                    <a:lnTo>
                      <a:pt x="22" y="110"/>
                    </a:lnTo>
                    <a:lnTo>
                      <a:pt x="17" y="99"/>
                    </a:lnTo>
                    <a:lnTo>
                      <a:pt x="13" y="88"/>
                    </a:lnTo>
                    <a:lnTo>
                      <a:pt x="13" y="76"/>
                    </a:lnTo>
                    <a:lnTo>
                      <a:pt x="13" y="76"/>
                    </a:lnTo>
                    <a:lnTo>
                      <a:pt x="13" y="63"/>
                    </a:lnTo>
                    <a:lnTo>
                      <a:pt x="17" y="51"/>
                    </a:lnTo>
                    <a:lnTo>
                      <a:pt x="22" y="42"/>
                    </a:lnTo>
                    <a:lnTo>
                      <a:pt x="31" y="31"/>
                    </a:lnTo>
                    <a:lnTo>
                      <a:pt x="40" y="24"/>
                    </a:lnTo>
                    <a:lnTo>
                      <a:pt x="50" y="18"/>
                    </a:lnTo>
                    <a:lnTo>
                      <a:pt x="61" y="15"/>
                    </a:lnTo>
                    <a:lnTo>
                      <a:pt x="74" y="13"/>
                    </a:lnTo>
                    <a:lnTo>
                      <a:pt x="74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7" name="그룹 6"/>
          <p:cNvGrpSpPr/>
          <p:nvPr/>
        </p:nvGrpSpPr>
        <p:grpSpPr>
          <a:xfrm>
            <a:off x="6525359" y="1844824"/>
            <a:ext cx="1592299" cy="3293534"/>
            <a:chOff x="6525359" y="1844824"/>
            <a:chExt cx="1592299" cy="3293534"/>
          </a:xfrm>
        </p:grpSpPr>
        <p:grpSp>
          <p:nvGrpSpPr>
            <p:cNvPr id="33" name="그룹 32"/>
            <p:cNvGrpSpPr/>
            <p:nvPr userDrawn="1"/>
          </p:nvGrpSpPr>
          <p:grpSpPr>
            <a:xfrm>
              <a:off x="6525359" y="1844824"/>
              <a:ext cx="1592299" cy="3293534"/>
              <a:chOff x="3872341" y="2420888"/>
              <a:chExt cx="1592299" cy="3293534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8" name="순서도: 지연 37"/>
              <p:cNvSpPr/>
              <p:nvPr userDrawn="1"/>
            </p:nvSpPr>
            <p:spPr>
              <a:xfrm rot="16200000">
                <a:off x="4164472" y="2420888"/>
                <a:ext cx="1015292" cy="1015292"/>
              </a:xfrm>
              <a:prstGeom prst="flowChartDelay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39" name="아래쪽 화살표 38"/>
              <p:cNvSpPr/>
              <p:nvPr/>
            </p:nvSpPr>
            <p:spPr>
              <a:xfrm>
                <a:off x="3872341" y="3523109"/>
                <a:ext cx="1592299" cy="2191313"/>
              </a:xfrm>
              <a:prstGeom prst="downArrow">
                <a:avLst>
                  <a:gd name="adj1" fmla="val 63899"/>
                  <a:gd name="adj2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  <p:sp>
          <p:nvSpPr>
            <p:cNvPr id="35" name="Text Box 8"/>
            <p:cNvSpPr txBox="1">
              <a:spLocks noChangeArrowheads="1"/>
            </p:cNvSpPr>
            <p:nvPr userDrawn="1"/>
          </p:nvSpPr>
          <p:spPr bwMode="auto">
            <a:xfrm>
              <a:off x="6915780" y="2146472"/>
              <a:ext cx="802681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 algn="ctr">
                <a:defRPr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3200" b="1" dirty="0">
                  <a:solidFill>
                    <a:schemeClr val="bg1"/>
                  </a:solidFill>
                </a:rPr>
                <a:t>03</a:t>
              </a:r>
              <a:endParaRPr lang="ko-KR" altLang="ko-KR" sz="3200" b="1" dirty="0">
                <a:solidFill>
                  <a:schemeClr val="bg1"/>
                </a:solidFill>
              </a:endParaRPr>
            </a:p>
          </p:txBody>
        </p:sp>
        <p:grpSp>
          <p:nvGrpSpPr>
            <p:cNvPr id="68" name="그룹 67"/>
            <p:cNvGrpSpPr/>
            <p:nvPr/>
          </p:nvGrpSpPr>
          <p:grpSpPr>
            <a:xfrm>
              <a:off x="7104112" y="4178674"/>
              <a:ext cx="440344" cy="464274"/>
              <a:chOff x="4311544" y="5335424"/>
              <a:chExt cx="440344" cy="464274"/>
            </a:xfrm>
          </p:grpSpPr>
          <p:sp>
            <p:nvSpPr>
              <p:cNvPr id="69" name="Freeform 408"/>
              <p:cNvSpPr>
                <a:spLocks noEditPoints="1"/>
              </p:cNvSpPr>
              <p:nvPr/>
            </p:nvSpPr>
            <p:spPr bwMode="auto">
              <a:xfrm>
                <a:off x="4311544" y="5335424"/>
                <a:ext cx="440344" cy="138805"/>
              </a:xfrm>
              <a:custGeom>
                <a:avLst/>
                <a:gdLst>
                  <a:gd name="T0" fmla="*/ 184 w 184"/>
                  <a:gd name="T1" fmla="*/ 12 h 59"/>
                  <a:gd name="T2" fmla="*/ 184 w 184"/>
                  <a:gd name="T3" fmla="*/ 12 h 59"/>
                  <a:gd name="T4" fmla="*/ 183 w 184"/>
                  <a:gd name="T5" fmla="*/ 7 h 59"/>
                  <a:gd name="T6" fmla="*/ 181 w 184"/>
                  <a:gd name="T7" fmla="*/ 4 h 59"/>
                  <a:gd name="T8" fmla="*/ 177 w 184"/>
                  <a:gd name="T9" fmla="*/ 0 h 59"/>
                  <a:gd name="T10" fmla="*/ 172 w 184"/>
                  <a:gd name="T11" fmla="*/ 0 h 59"/>
                  <a:gd name="T12" fmla="*/ 13 w 184"/>
                  <a:gd name="T13" fmla="*/ 0 h 59"/>
                  <a:gd name="T14" fmla="*/ 13 w 184"/>
                  <a:gd name="T15" fmla="*/ 0 h 59"/>
                  <a:gd name="T16" fmla="*/ 8 w 184"/>
                  <a:gd name="T17" fmla="*/ 0 h 59"/>
                  <a:gd name="T18" fmla="*/ 4 w 184"/>
                  <a:gd name="T19" fmla="*/ 4 h 59"/>
                  <a:gd name="T20" fmla="*/ 2 w 184"/>
                  <a:gd name="T21" fmla="*/ 7 h 59"/>
                  <a:gd name="T22" fmla="*/ 0 w 184"/>
                  <a:gd name="T23" fmla="*/ 12 h 59"/>
                  <a:gd name="T24" fmla="*/ 0 w 184"/>
                  <a:gd name="T25" fmla="*/ 46 h 59"/>
                  <a:gd name="T26" fmla="*/ 0 w 184"/>
                  <a:gd name="T27" fmla="*/ 46 h 59"/>
                  <a:gd name="T28" fmla="*/ 2 w 184"/>
                  <a:gd name="T29" fmla="*/ 52 h 59"/>
                  <a:gd name="T30" fmla="*/ 4 w 184"/>
                  <a:gd name="T31" fmla="*/ 55 h 59"/>
                  <a:gd name="T32" fmla="*/ 8 w 184"/>
                  <a:gd name="T33" fmla="*/ 57 h 59"/>
                  <a:gd name="T34" fmla="*/ 13 w 184"/>
                  <a:gd name="T35" fmla="*/ 59 h 59"/>
                  <a:gd name="T36" fmla="*/ 172 w 184"/>
                  <a:gd name="T37" fmla="*/ 59 h 59"/>
                  <a:gd name="T38" fmla="*/ 172 w 184"/>
                  <a:gd name="T39" fmla="*/ 59 h 59"/>
                  <a:gd name="T40" fmla="*/ 177 w 184"/>
                  <a:gd name="T41" fmla="*/ 57 h 59"/>
                  <a:gd name="T42" fmla="*/ 181 w 184"/>
                  <a:gd name="T43" fmla="*/ 55 h 59"/>
                  <a:gd name="T44" fmla="*/ 183 w 184"/>
                  <a:gd name="T45" fmla="*/ 52 h 59"/>
                  <a:gd name="T46" fmla="*/ 184 w 184"/>
                  <a:gd name="T47" fmla="*/ 46 h 59"/>
                  <a:gd name="T48" fmla="*/ 184 w 184"/>
                  <a:gd name="T49" fmla="*/ 12 h 59"/>
                  <a:gd name="T50" fmla="*/ 172 w 184"/>
                  <a:gd name="T51" fmla="*/ 12 h 59"/>
                  <a:gd name="T52" fmla="*/ 172 w 184"/>
                  <a:gd name="T53" fmla="*/ 46 h 59"/>
                  <a:gd name="T54" fmla="*/ 15 w 184"/>
                  <a:gd name="T55" fmla="*/ 46 h 59"/>
                  <a:gd name="T56" fmla="*/ 15 w 184"/>
                  <a:gd name="T57" fmla="*/ 12 h 59"/>
                  <a:gd name="T58" fmla="*/ 172 w 184"/>
                  <a:gd name="T59" fmla="*/ 1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84" h="59">
                    <a:moveTo>
                      <a:pt x="184" y="12"/>
                    </a:moveTo>
                    <a:lnTo>
                      <a:pt x="184" y="12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2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6"/>
                    </a:lnTo>
                    <a:lnTo>
                      <a:pt x="184" y="12"/>
                    </a:lnTo>
                    <a:close/>
                    <a:moveTo>
                      <a:pt x="172" y="12"/>
                    </a:moveTo>
                    <a:lnTo>
                      <a:pt x="172" y="46"/>
                    </a:lnTo>
                    <a:lnTo>
                      <a:pt x="15" y="46"/>
                    </a:lnTo>
                    <a:lnTo>
                      <a:pt x="15" y="12"/>
                    </a:lnTo>
                    <a:lnTo>
                      <a:pt x="172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0" name="Freeform 409"/>
              <p:cNvSpPr>
                <a:spLocks/>
              </p:cNvSpPr>
              <p:nvPr/>
            </p:nvSpPr>
            <p:spPr bwMode="auto">
              <a:xfrm>
                <a:off x="4622655" y="538328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0 h 12"/>
                  <a:gd name="T8" fmla="*/ 32 w 32"/>
                  <a:gd name="T9" fmla="*/ 9 h 12"/>
                  <a:gd name="T10" fmla="*/ 32 w 32"/>
                  <a:gd name="T11" fmla="*/ 3 h 12"/>
                  <a:gd name="T12" fmla="*/ 32 w 32"/>
                  <a:gd name="T13" fmla="*/ 3 h 12"/>
                  <a:gd name="T14" fmla="*/ 30 w 32"/>
                  <a:gd name="T15" fmla="*/ 1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1 h 12"/>
                  <a:gd name="T24" fmla="*/ 0 w 32"/>
                  <a:gd name="T25" fmla="*/ 3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0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1" name="Freeform 410"/>
              <p:cNvSpPr>
                <a:spLocks noEditPoints="1"/>
              </p:cNvSpPr>
              <p:nvPr/>
            </p:nvSpPr>
            <p:spPr bwMode="auto">
              <a:xfrm>
                <a:off x="4311544" y="5493374"/>
                <a:ext cx="440344" cy="143590"/>
              </a:xfrm>
              <a:custGeom>
                <a:avLst/>
                <a:gdLst>
                  <a:gd name="T0" fmla="*/ 172 w 184"/>
                  <a:gd name="T1" fmla="*/ 0 h 59"/>
                  <a:gd name="T2" fmla="*/ 13 w 184"/>
                  <a:gd name="T3" fmla="*/ 0 h 59"/>
                  <a:gd name="T4" fmla="*/ 13 w 184"/>
                  <a:gd name="T5" fmla="*/ 0 h 59"/>
                  <a:gd name="T6" fmla="*/ 8 w 184"/>
                  <a:gd name="T7" fmla="*/ 2 h 59"/>
                  <a:gd name="T8" fmla="*/ 4 w 184"/>
                  <a:gd name="T9" fmla="*/ 4 h 59"/>
                  <a:gd name="T10" fmla="*/ 2 w 184"/>
                  <a:gd name="T11" fmla="*/ 9 h 59"/>
                  <a:gd name="T12" fmla="*/ 0 w 184"/>
                  <a:gd name="T13" fmla="*/ 13 h 59"/>
                  <a:gd name="T14" fmla="*/ 0 w 184"/>
                  <a:gd name="T15" fmla="*/ 48 h 59"/>
                  <a:gd name="T16" fmla="*/ 0 w 184"/>
                  <a:gd name="T17" fmla="*/ 48 h 59"/>
                  <a:gd name="T18" fmla="*/ 2 w 184"/>
                  <a:gd name="T19" fmla="*/ 52 h 59"/>
                  <a:gd name="T20" fmla="*/ 4 w 184"/>
                  <a:gd name="T21" fmla="*/ 56 h 59"/>
                  <a:gd name="T22" fmla="*/ 8 w 184"/>
                  <a:gd name="T23" fmla="*/ 59 h 59"/>
                  <a:gd name="T24" fmla="*/ 13 w 184"/>
                  <a:gd name="T25" fmla="*/ 59 h 59"/>
                  <a:gd name="T26" fmla="*/ 172 w 184"/>
                  <a:gd name="T27" fmla="*/ 59 h 59"/>
                  <a:gd name="T28" fmla="*/ 172 w 184"/>
                  <a:gd name="T29" fmla="*/ 59 h 59"/>
                  <a:gd name="T30" fmla="*/ 177 w 184"/>
                  <a:gd name="T31" fmla="*/ 59 h 59"/>
                  <a:gd name="T32" fmla="*/ 181 w 184"/>
                  <a:gd name="T33" fmla="*/ 56 h 59"/>
                  <a:gd name="T34" fmla="*/ 183 w 184"/>
                  <a:gd name="T35" fmla="*/ 52 h 59"/>
                  <a:gd name="T36" fmla="*/ 184 w 184"/>
                  <a:gd name="T37" fmla="*/ 48 h 59"/>
                  <a:gd name="T38" fmla="*/ 184 w 184"/>
                  <a:gd name="T39" fmla="*/ 13 h 59"/>
                  <a:gd name="T40" fmla="*/ 184 w 184"/>
                  <a:gd name="T41" fmla="*/ 13 h 59"/>
                  <a:gd name="T42" fmla="*/ 183 w 184"/>
                  <a:gd name="T43" fmla="*/ 9 h 59"/>
                  <a:gd name="T44" fmla="*/ 181 w 184"/>
                  <a:gd name="T45" fmla="*/ 4 h 59"/>
                  <a:gd name="T46" fmla="*/ 177 w 184"/>
                  <a:gd name="T47" fmla="*/ 2 h 59"/>
                  <a:gd name="T48" fmla="*/ 172 w 184"/>
                  <a:gd name="T49" fmla="*/ 0 h 59"/>
                  <a:gd name="T50" fmla="*/ 172 w 184"/>
                  <a:gd name="T51" fmla="*/ 0 h 59"/>
                  <a:gd name="T52" fmla="*/ 172 w 184"/>
                  <a:gd name="T53" fmla="*/ 14 h 59"/>
                  <a:gd name="T54" fmla="*/ 172 w 184"/>
                  <a:gd name="T55" fmla="*/ 47 h 59"/>
                  <a:gd name="T56" fmla="*/ 15 w 184"/>
                  <a:gd name="T57" fmla="*/ 47 h 59"/>
                  <a:gd name="T58" fmla="*/ 15 w 184"/>
                  <a:gd name="T59" fmla="*/ 14 h 59"/>
                  <a:gd name="T60" fmla="*/ 172 w 184"/>
                  <a:gd name="T61" fmla="*/ 14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72" y="0"/>
                    </a:moveTo>
                    <a:lnTo>
                      <a:pt x="13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4"/>
                    </a:lnTo>
                    <a:lnTo>
                      <a:pt x="2" y="9"/>
                    </a:lnTo>
                    <a:lnTo>
                      <a:pt x="0" y="13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4" y="56"/>
                    </a:lnTo>
                    <a:lnTo>
                      <a:pt x="8" y="59"/>
                    </a:lnTo>
                    <a:lnTo>
                      <a:pt x="13" y="59"/>
                    </a:ln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9"/>
                    </a:lnTo>
                    <a:lnTo>
                      <a:pt x="181" y="56"/>
                    </a:lnTo>
                    <a:lnTo>
                      <a:pt x="183" y="52"/>
                    </a:lnTo>
                    <a:lnTo>
                      <a:pt x="184" y="48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9"/>
                    </a:lnTo>
                    <a:lnTo>
                      <a:pt x="181" y="4"/>
                    </a:lnTo>
                    <a:lnTo>
                      <a:pt x="177" y="2"/>
                    </a:lnTo>
                    <a:lnTo>
                      <a:pt x="172" y="0"/>
                    </a:lnTo>
                    <a:lnTo>
                      <a:pt x="172" y="0"/>
                    </a:lnTo>
                    <a:close/>
                    <a:moveTo>
                      <a:pt x="172" y="14"/>
                    </a:moveTo>
                    <a:lnTo>
                      <a:pt x="172" y="47"/>
                    </a:lnTo>
                    <a:lnTo>
                      <a:pt x="15" y="47"/>
                    </a:lnTo>
                    <a:lnTo>
                      <a:pt x="15" y="14"/>
                    </a:lnTo>
                    <a:lnTo>
                      <a:pt x="172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2" name="Freeform 411"/>
              <p:cNvSpPr>
                <a:spLocks/>
              </p:cNvSpPr>
              <p:nvPr/>
            </p:nvSpPr>
            <p:spPr bwMode="auto">
              <a:xfrm>
                <a:off x="4622655" y="5541238"/>
                <a:ext cx="76581" cy="28718"/>
              </a:xfrm>
              <a:custGeom>
                <a:avLst/>
                <a:gdLst>
                  <a:gd name="T0" fmla="*/ 4 w 32"/>
                  <a:gd name="T1" fmla="*/ 12 h 12"/>
                  <a:gd name="T2" fmla="*/ 29 w 32"/>
                  <a:gd name="T3" fmla="*/ 12 h 12"/>
                  <a:gd name="T4" fmla="*/ 29 w 32"/>
                  <a:gd name="T5" fmla="*/ 12 h 12"/>
                  <a:gd name="T6" fmla="*/ 30 w 32"/>
                  <a:gd name="T7" fmla="*/ 12 h 12"/>
                  <a:gd name="T8" fmla="*/ 32 w 32"/>
                  <a:gd name="T9" fmla="*/ 9 h 12"/>
                  <a:gd name="T10" fmla="*/ 32 w 32"/>
                  <a:gd name="T11" fmla="*/ 5 h 12"/>
                  <a:gd name="T12" fmla="*/ 32 w 32"/>
                  <a:gd name="T13" fmla="*/ 5 h 12"/>
                  <a:gd name="T14" fmla="*/ 30 w 32"/>
                  <a:gd name="T15" fmla="*/ 2 h 12"/>
                  <a:gd name="T16" fmla="*/ 29 w 32"/>
                  <a:gd name="T17" fmla="*/ 0 h 12"/>
                  <a:gd name="T18" fmla="*/ 4 w 32"/>
                  <a:gd name="T19" fmla="*/ 0 h 12"/>
                  <a:gd name="T20" fmla="*/ 4 w 32"/>
                  <a:gd name="T21" fmla="*/ 0 h 12"/>
                  <a:gd name="T22" fmla="*/ 0 w 32"/>
                  <a:gd name="T23" fmla="*/ 2 h 12"/>
                  <a:gd name="T24" fmla="*/ 0 w 32"/>
                  <a:gd name="T25" fmla="*/ 5 h 12"/>
                  <a:gd name="T26" fmla="*/ 0 w 32"/>
                  <a:gd name="T27" fmla="*/ 9 h 12"/>
                  <a:gd name="T28" fmla="*/ 0 w 32"/>
                  <a:gd name="T29" fmla="*/ 9 h 12"/>
                  <a:gd name="T30" fmla="*/ 0 w 32"/>
                  <a:gd name="T31" fmla="*/ 12 h 12"/>
                  <a:gd name="T32" fmla="*/ 4 w 32"/>
                  <a:gd name="T33" fmla="*/ 12 h 12"/>
                  <a:gd name="T34" fmla="*/ 4 w 32"/>
                  <a:gd name="T3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4" y="12"/>
                    </a:moveTo>
                    <a:lnTo>
                      <a:pt x="29" y="12"/>
                    </a:lnTo>
                    <a:lnTo>
                      <a:pt x="29" y="12"/>
                    </a:lnTo>
                    <a:lnTo>
                      <a:pt x="30" y="12"/>
                    </a:lnTo>
                    <a:lnTo>
                      <a:pt x="32" y="9"/>
                    </a:lnTo>
                    <a:lnTo>
                      <a:pt x="32" y="5"/>
                    </a:lnTo>
                    <a:lnTo>
                      <a:pt x="32" y="5"/>
                    </a:lnTo>
                    <a:lnTo>
                      <a:pt x="30" y="2"/>
                    </a:lnTo>
                    <a:lnTo>
                      <a:pt x="29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2"/>
                    </a:lnTo>
                    <a:lnTo>
                      <a:pt x="4" y="12"/>
                    </a:lnTo>
                    <a:lnTo>
                      <a:pt x="4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3" name="Freeform 412"/>
              <p:cNvSpPr>
                <a:spLocks noEditPoints="1"/>
              </p:cNvSpPr>
              <p:nvPr/>
            </p:nvSpPr>
            <p:spPr bwMode="auto">
              <a:xfrm>
                <a:off x="4311544" y="5656108"/>
                <a:ext cx="440344" cy="143590"/>
              </a:xfrm>
              <a:custGeom>
                <a:avLst/>
                <a:gdLst>
                  <a:gd name="T0" fmla="*/ 13 w 184"/>
                  <a:gd name="T1" fmla="*/ 59 h 59"/>
                  <a:gd name="T2" fmla="*/ 172 w 184"/>
                  <a:gd name="T3" fmla="*/ 59 h 59"/>
                  <a:gd name="T4" fmla="*/ 172 w 184"/>
                  <a:gd name="T5" fmla="*/ 59 h 59"/>
                  <a:gd name="T6" fmla="*/ 177 w 184"/>
                  <a:gd name="T7" fmla="*/ 57 h 59"/>
                  <a:gd name="T8" fmla="*/ 181 w 184"/>
                  <a:gd name="T9" fmla="*/ 55 h 59"/>
                  <a:gd name="T10" fmla="*/ 183 w 184"/>
                  <a:gd name="T11" fmla="*/ 52 h 59"/>
                  <a:gd name="T12" fmla="*/ 184 w 184"/>
                  <a:gd name="T13" fmla="*/ 47 h 59"/>
                  <a:gd name="T14" fmla="*/ 184 w 184"/>
                  <a:gd name="T15" fmla="*/ 13 h 59"/>
                  <a:gd name="T16" fmla="*/ 184 w 184"/>
                  <a:gd name="T17" fmla="*/ 13 h 59"/>
                  <a:gd name="T18" fmla="*/ 183 w 184"/>
                  <a:gd name="T19" fmla="*/ 7 h 59"/>
                  <a:gd name="T20" fmla="*/ 181 w 184"/>
                  <a:gd name="T21" fmla="*/ 4 h 59"/>
                  <a:gd name="T22" fmla="*/ 177 w 184"/>
                  <a:gd name="T23" fmla="*/ 0 h 59"/>
                  <a:gd name="T24" fmla="*/ 172 w 184"/>
                  <a:gd name="T25" fmla="*/ 0 h 59"/>
                  <a:gd name="T26" fmla="*/ 13 w 184"/>
                  <a:gd name="T27" fmla="*/ 0 h 59"/>
                  <a:gd name="T28" fmla="*/ 13 w 184"/>
                  <a:gd name="T29" fmla="*/ 0 h 59"/>
                  <a:gd name="T30" fmla="*/ 8 w 184"/>
                  <a:gd name="T31" fmla="*/ 0 h 59"/>
                  <a:gd name="T32" fmla="*/ 4 w 184"/>
                  <a:gd name="T33" fmla="*/ 4 h 59"/>
                  <a:gd name="T34" fmla="*/ 2 w 184"/>
                  <a:gd name="T35" fmla="*/ 7 h 59"/>
                  <a:gd name="T36" fmla="*/ 0 w 184"/>
                  <a:gd name="T37" fmla="*/ 13 h 59"/>
                  <a:gd name="T38" fmla="*/ 0 w 184"/>
                  <a:gd name="T39" fmla="*/ 47 h 59"/>
                  <a:gd name="T40" fmla="*/ 0 w 184"/>
                  <a:gd name="T41" fmla="*/ 47 h 59"/>
                  <a:gd name="T42" fmla="*/ 2 w 184"/>
                  <a:gd name="T43" fmla="*/ 52 h 59"/>
                  <a:gd name="T44" fmla="*/ 4 w 184"/>
                  <a:gd name="T45" fmla="*/ 55 h 59"/>
                  <a:gd name="T46" fmla="*/ 8 w 184"/>
                  <a:gd name="T47" fmla="*/ 57 h 59"/>
                  <a:gd name="T48" fmla="*/ 13 w 184"/>
                  <a:gd name="T49" fmla="*/ 59 h 59"/>
                  <a:gd name="T50" fmla="*/ 13 w 184"/>
                  <a:gd name="T51" fmla="*/ 59 h 59"/>
                  <a:gd name="T52" fmla="*/ 15 w 184"/>
                  <a:gd name="T53" fmla="*/ 47 h 59"/>
                  <a:gd name="T54" fmla="*/ 15 w 184"/>
                  <a:gd name="T55" fmla="*/ 13 h 59"/>
                  <a:gd name="T56" fmla="*/ 172 w 184"/>
                  <a:gd name="T57" fmla="*/ 13 h 59"/>
                  <a:gd name="T58" fmla="*/ 172 w 184"/>
                  <a:gd name="T59" fmla="*/ 47 h 59"/>
                  <a:gd name="T60" fmla="*/ 15 w 184"/>
                  <a:gd name="T61" fmla="*/ 4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4" h="59">
                    <a:moveTo>
                      <a:pt x="13" y="59"/>
                    </a:moveTo>
                    <a:lnTo>
                      <a:pt x="172" y="59"/>
                    </a:lnTo>
                    <a:lnTo>
                      <a:pt x="172" y="59"/>
                    </a:lnTo>
                    <a:lnTo>
                      <a:pt x="177" y="57"/>
                    </a:lnTo>
                    <a:lnTo>
                      <a:pt x="181" y="55"/>
                    </a:lnTo>
                    <a:lnTo>
                      <a:pt x="183" y="52"/>
                    </a:lnTo>
                    <a:lnTo>
                      <a:pt x="184" y="47"/>
                    </a:lnTo>
                    <a:lnTo>
                      <a:pt x="184" y="13"/>
                    </a:lnTo>
                    <a:lnTo>
                      <a:pt x="184" y="13"/>
                    </a:lnTo>
                    <a:lnTo>
                      <a:pt x="183" y="7"/>
                    </a:lnTo>
                    <a:lnTo>
                      <a:pt x="181" y="4"/>
                    </a:lnTo>
                    <a:lnTo>
                      <a:pt x="177" y="0"/>
                    </a:lnTo>
                    <a:lnTo>
                      <a:pt x="172" y="0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0" y="13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2" y="52"/>
                    </a:lnTo>
                    <a:lnTo>
                      <a:pt x="4" y="55"/>
                    </a:lnTo>
                    <a:lnTo>
                      <a:pt x="8" y="57"/>
                    </a:lnTo>
                    <a:lnTo>
                      <a:pt x="13" y="59"/>
                    </a:lnTo>
                    <a:lnTo>
                      <a:pt x="13" y="59"/>
                    </a:lnTo>
                    <a:close/>
                    <a:moveTo>
                      <a:pt x="15" y="47"/>
                    </a:moveTo>
                    <a:lnTo>
                      <a:pt x="15" y="13"/>
                    </a:lnTo>
                    <a:lnTo>
                      <a:pt x="172" y="13"/>
                    </a:lnTo>
                    <a:lnTo>
                      <a:pt x="172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4" name="Freeform 413"/>
              <p:cNvSpPr>
                <a:spLocks/>
              </p:cNvSpPr>
              <p:nvPr/>
            </p:nvSpPr>
            <p:spPr bwMode="auto">
              <a:xfrm>
                <a:off x="4622655" y="5703971"/>
                <a:ext cx="76581" cy="28718"/>
              </a:xfrm>
              <a:custGeom>
                <a:avLst/>
                <a:gdLst>
                  <a:gd name="T0" fmla="*/ 29 w 32"/>
                  <a:gd name="T1" fmla="*/ 0 h 12"/>
                  <a:gd name="T2" fmla="*/ 4 w 32"/>
                  <a:gd name="T3" fmla="*/ 0 h 12"/>
                  <a:gd name="T4" fmla="*/ 4 w 32"/>
                  <a:gd name="T5" fmla="*/ 0 h 12"/>
                  <a:gd name="T6" fmla="*/ 0 w 32"/>
                  <a:gd name="T7" fmla="*/ 1 h 12"/>
                  <a:gd name="T8" fmla="*/ 0 w 32"/>
                  <a:gd name="T9" fmla="*/ 3 h 12"/>
                  <a:gd name="T10" fmla="*/ 0 w 32"/>
                  <a:gd name="T11" fmla="*/ 9 h 12"/>
                  <a:gd name="T12" fmla="*/ 0 w 32"/>
                  <a:gd name="T13" fmla="*/ 9 h 12"/>
                  <a:gd name="T14" fmla="*/ 0 w 32"/>
                  <a:gd name="T15" fmla="*/ 10 h 12"/>
                  <a:gd name="T16" fmla="*/ 4 w 32"/>
                  <a:gd name="T17" fmla="*/ 12 h 12"/>
                  <a:gd name="T18" fmla="*/ 29 w 32"/>
                  <a:gd name="T19" fmla="*/ 12 h 12"/>
                  <a:gd name="T20" fmla="*/ 29 w 32"/>
                  <a:gd name="T21" fmla="*/ 12 h 12"/>
                  <a:gd name="T22" fmla="*/ 30 w 32"/>
                  <a:gd name="T23" fmla="*/ 10 h 12"/>
                  <a:gd name="T24" fmla="*/ 32 w 32"/>
                  <a:gd name="T25" fmla="*/ 9 h 12"/>
                  <a:gd name="T26" fmla="*/ 32 w 32"/>
                  <a:gd name="T27" fmla="*/ 3 h 12"/>
                  <a:gd name="T28" fmla="*/ 32 w 32"/>
                  <a:gd name="T29" fmla="*/ 3 h 12"/>
                  <a:gd name="T30" fmla="*/ 30 w 32"/>
                  <a:gd name="T31" fmla="*/ 1 h 12"/>
                  <a:gd name="T32" fmla="*/ 29 w 32"/>
                  <a:gd name="T33" fmla="*/ 0 h 12"/>
                  <a:gd name="T34" fmla="*/ 29 w 32"/>
                  <a:gd name="T3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12">
                    <a:moveTo>
                      <a:pt x="29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10"/>
                    </a:lnTo>
                    <a:lnTo>
                      <a:pt x="4" y="12"/>
                    </a:lnTo>
                    <a:lnTo>
                      <a:pt x="29" y="12"/>
                    </a:lnTo>
                    <a:lnTo>
                      <a:pt x="29" y="12"/>
                    </a:lnTo>
                    <a:lnTo>
                      <a:pt x="30" y="10"/>
                    </a:lnTo>
                    <a:lnTo>
                      <a:pt x="32" y="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grpSp>
        <p:nvGrpSpPr>
          <p:cNvPr id="8" name="그룹 7"/>
          <p:cNvGrpSpPr/>
          <p:nvPr/>
        </p:nvGrpSpPr>
        <p:grpSpPr>
          <a:xfrm>
            <a:off x="9112213" y="2348881"/>
            <a:ext cx="1592299" cy="3293534"/>
            <a:chOff x="9112213" y="2348881"/>
            <a:chExt cx="1592299" cy="3293534"/>
          </a:xfrm>
        </p:grpSpPr>
        <p:grpSp>
          <p:nvGrpSpPr>
            <p:cNvPr id="41" name="그룹 40"/>
            <p:cNvGrpSpPr/>
            <p:nvPr userDrawn="1"/>
          </p:nvGrpSpPr>
          <p:grpSpPr>
            <a:xfrm>
              <a:off x="9112213" y="2348881"/>
              <a:ext cx="1592299" cy="3293534"/>
              <a:chOff x="3872341" y="2420888"/>
              <a:chExt cx="1592299" cy="3293534"/>
            </a:xfrm>
            <a:solidFill>
              <a:schemeClr val="bg2">
                <a:lumMod val="60000"/>
                <a:lumOff val="40000"/>
              </a:schemeClr>
            </a:solidFill>
          </p:grpSpPr>
          <p:sp>
            <p:nvSpPr>
              <p:cNvPr id="44" name="순서도: 지연 43"/>
              <p:cNvSpPr/>
              <p:nvPr userDrawn="1"/>
            </p:nvSpPr>
            <p:spPr>
              <a:xfrm rot="16200000">
                <a:off x="4164472" y="2420888"/>
                <a:ext cx="1015292" cy="1015292"/>
              </a:xfrm>
              <a:prstGeom prst="flowChartDelay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MankSans" panose="02000603020000020003" pitchFamily="2" charset="-127"/>
                </a:endParaRPr>
              </a:p>
            </p:txBody>
          </p:sp>
          <p:sp>
            <p:nvSpPr>
              <p:cNvPr id="45" name="아래쪽 화살표 44"/>
              <p:cNvSpPr/>
              <p:nvPr/>
            </p:nvSpPr>
            <p:spPr>
              <a:xfrm>
                <a:off x="3872341" y="3523109"/>
                <a:ext cx="1592299" cy="2191313"/>
              </a:xfrm>
              <a:prstGeom prst="downArrow">
                <a:avLst>
                  <a:gd name="adj1" fmla="val 63899"/>
                  <a:gd name="adj2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MankSans" panose="02000603020000020003" pitchFamily="2" charset="-127"/>
                </a:endParaRPr>
              </a:p>
            </p:txBody>
          </p:sp>
        </p:grpSp>
        <p:sp>
          <p:nvSpPr>
            <p:cNvPr id="43" name="Text Box 8"/>
            <p:cNvSpPr txBox="1">
              <a:spLocks noChangeArrowheads="1"/>
            </p:cNvSpPr>
            <p:nvPr userDrawn="1"/>
          </p:nvSpPr>
          <p:spPr bwMode="auto">
            <a:xfrm>
              <a:off x="9509568" y="2648892"/>
              <a:ext cx="802681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lvl="0" algn="ctr">
                <a:defRPr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Poppins Medium" panose="02000000000000000000" pitchFamily="2" charset="0"/>
                </a:defRPr>
              </a:lvl1pPr>
            </a:lstStyle>
            <a:p>
              <a:r>
                <a:rPr lang="en-US" altLang="ko-KR" sz="3200" b="1" dirty="0">
                  <a:solidFill>
                    <a:schemeClr val="bg1"/>
                  </a:solidFill>
                </a:rPr>
                <a:t>04</a:t>
              </a:r>
              <a:endParaRPr lang="ko-KR" altLang="ko-KR" sz="3200" b="1" dirty="0">
                <a:solidFill>
                  <a:schemeClr val="bg1"/>
                </a:solidFill>
              </a:endParaRPr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9643797" y="4661986"/>
              <a:ext cx="529129" cy="524489"/>
              <a:chOff x="7333036" y="5323478"/>
              <a:chExt cx="529129" cy="524489"/>
            </a:xfrm>
          </p:grpSpPr>
          <p:sp>
            <p:nvSpPr>
              <p:cNvPr id="76" name="Freeform 164"/>
              <p:cNvSpPr>
                <a:spLocks noEditPoints="1"/>
              </p:cNvSpPr>
              <p:nvPr/>
            </p:nvSpPr>
            <p:spPr bwMode="auto">
              <a:xfrm>
                <a:off x="7333036" y="5323478"/>
                <a:ext cx="529129" cy="524489"/>
              </a:xfrm>
              <a:custGeom>
                <a:avLst/>
                <a:gdLst>
                  <a:gd name="T0" fmla="*/ 114 w 229"/>
                  <a:gd name="T1" fmla="*/ 0 h 227"/>
                  <a:gd name="T2" fmla="*/ 91 w 229"/>
                  <a:gd name="T3" fmla="*/ 2 h 227"/>
                  <a:gd name="T4" fmla="*/ 70 w 229"/>
                  <a:gd name="T5" fmla="*/ 9 h 227"/>
                  <a:gd name="T6" fmla="*/ 50 w 229"/>
                  <a:gd name="T7" fmla="*/ 20 h 227"/>
                  <a:gd name="T8" fmla="*/ 20 w 229"/>
                  <a:gd name="T9" fmla="*/ 50 h 227"/>
                  <a:gd name="T10" fmla="*/ 9 w 229"/>
                  <a:gd name="T11" fmla="*/ 70 h 227"/>
                  <a:gd name="T12" fmla="*/ 2 w 229"/>
                  <a:gd name="T13" fmla="*/ 92 h 227"/>
                  <a:gd name="T14" fmla="*/ 0 w 229"/>
                  <a:gd name="T15" fmla="*/ 113 h 227"/>
                  <a:gd name="T16" fmla="*/ 0 w 229"/>
                  <a:gd name="T17" fmla="*/ 125 h 227"/>
                  <a:gd name="T18" fmla="*/ 5 w 229"/>
                  <a:gd name="T19" fmla="*/ 147 h 227"/>
                  <a:gd name="T20" fmla="*/ 14 w 229"/>
                  <a:gd name="T21" fmla="*/ 168 h 227"/>
                  <a:gd name="T22" fmla="*/ 34 w 229"/>
                  <a:gd name="T23" fmla="*/ 195 h 227"/>
                  <a:gd name="T24" fmla="*/ 59 w 229"/>
                  <a:gd name="T25" fmla="*/ 215 h 227"/>
                  <a:gd name="T26" fmla="*/ 80 w 229"/>
                  <a:gd name="T27" fmla="*/ 222 h 227"/>
                  <a:gd name="T28" fmla="*/ 102 w 229"/>
                  <a:gd name="T29" fmla="*/ 227 h 227"/>
                  <a:gd name="T30" fmla="*/ 114 w 229"/>
                  <a:gd name="T31" fmla="*/ 227 h 227"/>
                  <a:gd name="T32" fmla="*/ 138 w 229"/>
                  <a:gd name="T33" fmla="*/ 226 h 227"/>
                  <a:gd name="T34" fmla="*/ 159 w 229"/>
                  <a:gd name="T35" fmla="*/ 218 h 227"/>
                  <a:gd name="T36" fmla="*/ 177 w 229"/>
                  <a:gd name="T37" fmla="*/ 208 h 227"/>
                  <a:gd name="T38" fmla="*/ 209 w 229"/>
                  <a:gd name="T39" fmla="*/ 177 h 227"/>
                  <a:gd name="T40" fmla="*/ 218 w 229"/>
                  <a:gd name="T41" fmla="*/ 158 h 227"/>
                  <a:gd name="T42" fmla="*/ 225 w 229"/>
                  <a:gd name="T43" fmla="*/ 136 h 227"/>
                  <a:gd name="T44" fmla="*/ 229 w 229"/>
                  <a:gd name="T45" fmla="*/ 113 h 227"/>
                  <a:gd name="T46" fmla="*/ 227 w 229"/>
                  <a:gd name="T47" fmla="*/ 102 h 227"/>
                  <a:gd name="T48" fmla="*/ 223 w 229"/>
                  <a:gd name="T49" fmla="*/ 79 h 227"/>
                  <a:gd name="T50" fmla="*/ 214 w 229"/>
                  <a:gd name="T51" fmla="*/ 59 h 227"/>
                  <a:gd name="T52" fmla="*/ 195 w 229"/>
                  <a:gd name="T53" fmla="*/ 33 h 227"/>
                  <a:gd name="T54" fmla="*/ 168 w 229"/>
                  <a:gd name="T55" fmla="*/ 13 h 227"/>
                  <a:gd name="T56" fmla="*/ 148 w 229"/>
                  <a:gd name="T57" fmla="*/ 4 h 227"/>
                  <a:gd name="T58" fmla="*/ 125 w 229"/>
                  <a:gd name="T59" fmla="*/ 0 h 227"/>
                  <a:gd name="T60" fmla="*/ 114 w 229"/>
                  <a:gd name="T61" fmla="*/ 0 h 227"/>
                  <a:gd name="T62" fmla="*/ 114 w 229"/>
                  <a:gd name="T63" fmla="*/ 213 h 227"/>
                  <a:gd name="T64" fmla="*/ 75 w 229"/>
                  <a:gd name="T65" fmla="*/ 204 h 227"/>
                  <a:gd name="T66" fmla="*/ 45 w 229"/>
                  <a:gd name="T67" fmla="*/ 183 h 227"/>
                  <a:gd name="T68" fmla="*/ 23 w 229"/>
                  <a:gd name="T69" fmla="*/ 152 h 227"/>
                  <a:gd name="T70" fmla="*/ 16 w 229"/>
                  <a:gd name="T71" fmla="*/ 113 h 227"/>
                  <a:gd name="T72" fmla="*/ 18 w 229"/>
                  <a:gd name="T73" fmla="*/ 93 h 227"/>
                  <a:gd name="T74" fmla="*/ 32 w 229"/>
                  <a:gd name="T75" fmla="*/ 59 h 227"/>
                  <a:gd name="T76" fmla="*/ 59 w 229"/>
                  <a:gd name="T77" fmla="*/ 33 h 227"/>
                  <a:gd name="T78" fmla="*/ 95 w 229"/>
                  <a:gd name="T79" fmla="*/ 16 h 227"/>
                  <a:gd name="T80" fmla="*/ 114 w 229"/>
                  <a:gd name="T81" fmla="*/ 15 h 227"/>
                  <a:gd name="T82" fmla="*/ 152 w 229"/>
                  <a:gd name="T83" fmla="*/ 24 h 227"/>
                  <a:gd name="T84" fmla="*/ 184 w 229"/>
                  <a:gd name="T85" fmla="*/ 43 h 227"/>
                  <a:gd name="T86" fmla="*/ 204 w 229"/>
                  <a:gd name="T87" fmla="*/ 75 h 227"/>
                  <a:gd name="T88" fmla="*/ 213 w 229"/>
                  <a:gd name="T89" fmla="*/ 113 h 227"/>
                  <a:gd name="T90" fmla="*/ 211 w 229"/>
                  <a:gd name="T91" fmla="*/ 134 h 227"/>
                  <a:gd name="T92" fmla="*/ 195 w 229"/>
                  <a:gd name="T93" fmla="*/ 168 h 227"/>
                  <a:gd name="T94" fmla="*/ 170 w 229"/>
                  <a:gd name="T95" fmla="*/ 195 h 227"/>
                  <a:gd name="T96" fmla="*/ 134 w 229"/>
                  <a:gd name="T97" fmla="*/ 209 h 227"/>
                  <a:gd name="T98" fmla="*/ 114 w 229"/>
                  <a:gd name="T99" fmla="*/ 213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9" h="227">
                    <a:moveTo>
                      <a:pt x="114" y="0"/>
                    </a:moveTo>
                    <a:lnTo>
                      <a:pt x="114" y="0"/>
                    </a:lnTo>
                    <a:lnTo>
                      <a:pt x="102" y="0"/>
                    </a:lnTo>
                    <a:lnTo>
                      <a:pt x="91" y="2"/>
                    </a:lnTo>
                    <a:lnTo>
                      <a:pt x="80" y="4"/>
                    </a:lnTo>
                    <a:lnTo>
                      <a:pt x="70" y="9"/>
                    </a:lnTo>
                    <a:lnTo>
                      <a:pt x="59" y="13"/>
                    </a:lnTo>
                    <a:lnTo>
                      <a:pt x="50" y="20"/>
                    </a:lnTo>
                    <a:lnTo>
                      <a:pt x="34" y="33"/>
                    </a:lnTo>
                    <a:lnTo>
                      <a:pt x="20" y="50"/>
                    </a:lnTo>
                    <a:lnTo>
                      <a:pt x="14" y="59"/>
                    </a:lnTo>
                    <a:lnTo>
                      <a:pt x="9" y="70"/>
                    </a:lnTo>
                    <a:lnTo>
                      <a:pt x="5" y="79"/>
                    </a:lnTo>
                    <a:lnTo>
                      <a:pt x="2" y="92"/>
                    </a:lnTo>
                    <a:lnTo>
                      <a:pt x="0" y="102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6"/>
                    </a:lnTo>
                    <a:lnTo>
                      <a:pt x="5" y="147"/>
                    </a:lnTo>
                    <a:lnTo>
                      <a:pt x="9" y="158"/>
                    </a:lnTo>
                    <a:lnTo>
                      <a:pt x="14" y="168"/>
                    </a:lnTo>
                    <a:lnTo>
                      <a:pt x="20" y="177"/>
                    </a:lnTo>
                    <a:lnTo>
                      <a:pt x="34" y="195"/>
                    </a:lnTo>
                    <a:lnTo>
                      <a:pt x="50" y="208"/>
                    </a:lnTo>
                    <a:lnTo>
                      <a:pt x="59" y="215"/>
                    </a:lnTo>
                    <a:lnTo>
                      <a:pt x="70" y="218"/>
                    </a:lnTo>
                    <a:lnTo>
                      <a:pt x="80" y="222"/>
                    </a:lnTo>
                    <a:lnTo>
                      <a:pt x="91" y="226"/>
                    </a:lnTo>
                    <a:lnTo>
                      <a:pt x="102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25" y="227"/>
                    </a:lnTo>
                    <a:lnTo>
                      <a:pt x="138" y="226"/>
                    </a:lnTo>
                    <a:lnTo>
                      <a:pt x="148" y="222"/>
                    </a:lnTo>
                    <a:lnTo>
                      <a:pt x="159" y="218"/>
                    </a:lnTo>
                    <a:lnTo>
                      <a:pt x="168" y="215"/>
                    </a:lnTo>
                    <a:lnTo>
                      <a:pt x="177" y="208"/>
                    </a:lnTo>
                    <a:lnTo>
                      <a:pt x="195" y="195"/>
                    </a:lnTo>
                    <a:lnTo>
                      <a:pt x="209" y="177"/>
                    </a:lnTo>
                    <a:lnTo>
                      <a:pt x="214" y="168"/>
                    </a:lnTo>
                    <a:lnTo>
                      <a:pt x="218" y="158"/>
                    </a:lnTo>
                    <a:lnTo>
                      <a:pt x="223" y="147"/>
                    </a:lnTo>
                    <a:lnTo>
                      <a:pt x="225" y="136"/>
                    </a:lnTo>
                    <a:lnTo>
                      <a:pt x="227" y="125"/>
                    </a:lnTo>
                    <a:lnTo>
                      <a:pt x="229" y="113"/>
                    </a:lnTo>
                    <a:lnTo>
                      <a:pt x="229" y="113"/>
                    </a:lnTo>
                    <a:lnTo>
                      <a:pt x="227" y="102"/>
                    </a:lnTo>
                    <a:lnTo>
                      <a:pt x="225" y="92"/>
                    </a:lnTo>
                    <a:lnTo>
                      <a:pt x="223" y="79"/>
                    </a:lnTo>
                    <a:lnTo>
                      <a:pt x="218" y="70"/>
                    </a:lnTo>
                    <a:lnTo>
                      <a:pt x="214" y="59"/>
                    </a:lnTo>
                    <a:lnTo>
                      <a:pt x="209" y="50"/>
                    </a:lnTo>
                    <a:lnTo>
                      <a:pt x="195" y="33"/>
                    </a:lnTo>
                    <a:lnTo>
                      <a:pt x="177" y="20"/>
                    </a:lnTo>
                    <a:lnTo>
                      <a:pt x="168" y="13"/>
                    </a:lnTo>
                    <a:lnTo>
                      <a:pt x="159" y="9"/>
                    </a:lnTo>
                    <a:lnTo>
                      <a:pt x="148" y="4"/>
                    </a:lnTo>
                    <a:lnTo>
                      <a:pt x="138" y="2"/>
                    </a:lnTo>
                    <a:lnTo>
                      <a:pt x="125" y="0"/>
                    </a:lnTo>
                    <a:lnTo>
                      <a:pt x="114" y="0"/>
                    </a:lnTo>
                    <a:lnTo>
                      <a:pt x="114" y="0"/>
                    </a:lnTo>
                    <a:close/>
                    <a:moveTo>
                      <a:pt x="114" y="213"/>
                    </a:moveTo>
                    <a:lnTo>
                      <a:pt x="114" y="213"/>
                    </a:lnTo>
                    <a:lnTo>
                      <a:pt x="95" y="209"/>
                    </a:lnTo>
                    <a:lnTo>
                      <a:pt x="75" y="204"/>
                    </a:lnTo>
                    <a:lnTo>
                      <a:pt x="59" y="195"/>
                    </a:lnTo>
                    <a:lnTo>
                      <a:pt x="45" y="183"/>
                    </a:lnTo>
                    <a:lnTo>
                      <a:pt x="32" y="168"/>
                    </a:lnTo>
                    <a:lnTo>
                      <a:pt x="23" y="152"/>
                    </a:lnTo>
                    <a:lnTo>
                      <a:pt x="18" y="134"/>
                    </a:lnTo>
                    <a:lnTo>
                      <a:pt x="16" y="113"/>
                    </a:lnTo>
                    <a:lnTo>
                      <a:pt x="16" y="113"/>
                    </a:lnTo>
                    <a:lnTo>
                      <a:pt x="18" y="93"/>
                    </a:lnTo>
                    <a:lnTo>
                      <a:pt x="23" y="75"/>
                    </a:lnTo>
                    <a:lnTo>
                      <a:pt x="32" y="59"/>
                    </a:lnTo>
                    <a:lnTo>
                      <a:pt x="45" y="43"/>
                    </a:lnTo>
                    <a:lnTo>
                      <a:pt x="59" y="33"/>
                    </a:lnTo>
                    <a:lnTo>
                      <a:pt x="75" y="24"/>
                    </a:lnTo>
                    <a:lnTo>
                      <a:pt x="95" y="16"/>
                    </a:lnTo>
                    <a:lnTo>
                      <a:pt x="114" y="15"/>
                    </a:lnTo>
                    <a:lnTo>
                      <a:pt x="114" y="15"/>
                    </a:lnTo>
                    <a:lnTo>
                      <a:pt x="134" y="16"/>
                    </a:lnTo>
                    <a:lnTo>
                      <a:pt x="152" y="24"/>
                    </a:lnTo>
                    <a:lnTo>
                      <a:pt x="170" y="33"/>
                    </a:lnTo>
                    <a:lnTo>
                      <a:pt x="184" y="43"/>
                    </a:lnTo>
                    <a:lnTo>
                      <a:pt x="195" y="59"/>
                    </a:lnTo>
                    <a:lnTo>
                      <a:pt x="204" y="75"/>
                    </a:lnTo>
                    <a:lnTo>
                      <a:pt x="211" y="93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1" y="134"/>
                    </a:lnTo>
                    <a:lnTo>
                      <a:pt x="204" y="152"/>
                    </a:lnTo>
                    <a:lnTo>
                      <a:pt x="195" y="168"/>
                    </a:lnTo>
                    <a:lnTo>
                      <a:pt x="184" y="183"/>
                    </a:lnTo>
                    <a:lnTo>
                      <a:pt x="170" y="195"/>
                    </a:lnTo>
                    <a:lnTo>
                      <a:pt x="152" y="204"/>
                    </a:lnTo>
                    <a:lnTo>
                      <a:pt x="134" y="209"/>
                    </a:lnTo>
                    <a:lnTo>
                      <a:pt x="114" y="213"/>
                    </a:lnTo>
                    <a:lnTo>
                      <a:pt x="114" y="2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7" name="Freeform 165"/>
              <p:cNvSpPr>
                <a:spLocks noEditPoints="1"/>
              </p:cNvSpPr>
              <p:nvPr/>
            </p:nvSpPr>
            <p:spPr bwMode="auto">
              <a:xfrm>
                <a:off x="7407300" y="5402382"/>
                <a:ext cx="371318" cy="366678"/>
              </a:xfrm>
              <a:custGeom>
                <a:avLst/>
                <a:gdLst>
                  <a:gd name="T0" fmla="*/ 80 w 159"/>
                  <a:gd name="T1" fmla="*/ 0 h 159"/>
                  <a:gd name="T2" fmla="*/ 48 w 159"/>
                  <a:gd name="T3" fmla="*/ 7 h 159"/>
                  <a:gd name="T4" fmla="*/ 23 w 159"/>
                  <a:gd name="T5" fmla="*/ 24 h 159"/>
                  <a:gd name="T6" fmla="*/ 7 w 159"/>
                  <a:gd name="T7" fmla="*/ 49 h 159"/>
                  <a:gd name="T8" fmla="*/ 0 w 159"/>
                  <a:gd name="T9" fmla="*/ 79 h 159"/>
                  <a:gd name="T10" fmla="*/ 2 w 159"/>
                  <a:gd name="T11" fmla="*/ 95 h 159"/>
                  <a:gd name="T12" fmla="*/ 14 w 159"/>
                  <a:gd name="T13" fmla="*/ 124 h 159"/>
                  <a:gd name="T14" fmla="*/ 36 w 159"/>
                  <a:gd name="T15" fmla="*/ 145 h 159"/>
                  <a:gd name="T16" fmla="*/ 64 w 159"/>
                  <a:gd name="T17" fmla="*/ 158 h 159"/>
                  <a:gd name="T18" fmla="*/ 80 w 159"/>
                  <a:gd name="T19" fmla="*/ 159 h 159"/>
                  <a:gd name="T20" fmla="*/ 111 w 159"/>
                  <a:gd name="T21" fmla="*/ 152 h 159"/>
                  <a:gd name="T22" fmla="*/ 136 w 159"/>
                  <a:gd name="T23" fmla="*/ 136 h 159"/>
                  <a:gd name="T24" fmla="*/ 152 w 159"/>
                  <a:gd name="T25" fmla="*/ 111 h 159"/>
                  <a:gd name="T26" fmla="*/ 159 w 159"/>
                  <a:gd name="T27" fmla="*/ 79 h 159"/>
                  <a:gd name="T28" fmla="*/ 157 w 159"/>
                  <a:gd name="T29" fmla="*/ 65 h 159"/>
                  <a:gd name="T30" fmla="*/ 145 w 159"/>
                  <a:gd name="T31" fmla="*/ 36 h 159"/>
                  <a:gd name="T32" fmla="*/ 123 w 159"/>
                  <a:gd name="T33" fmla="*/ 15 h 159"/>
                  <a:gd name="T34" fmla="*/ 96 w 159"/>
                  <a:gd name="T35" fmla="*/ 2 h 159"/>
                  <a:gd name="T36" fmla="*/ 80 w 159"/>
                  <a:gd name="T37" fmla="*/ 0 h 159"/>
                  <a:gd name="T38" fmla="*/ 80 w 159"/>
                  <a:gd name="T39" fmla="*/ 149 h 159"/>
                  <a:gd name="T40" fmla="*/ 54 w 159"/>
                  <a:gd name="T41" fmla="*/ 143 h 159"/>
                  <a:gd name="T42" fmla="*/ 32 w 159"/>
                  <a:gd name="T43" fmla="*/ 127 h 159"/>
                  <a:gd name="T44" fmla="*/ 18 w 159"/>
                  <a:gd name="T45" fmla="*/ 106 h 159"/>
                  <a:gd name="T46" fmla="*/ 12 w 159"/>
                  <a:gd name="T47" fmla="*/ 79 h 159"/>
                  <a:gd name="T48" fmla="*/ 12 w 159"/>
                  <a:gd name="T49" fmla="*/ 66 h 159"/>
                  <a:gd name="T50" fmla="*/ 23 w 159"/>
                  <a:gd name="T51" fmla="*/ 41 h 159"/>
                  <a:gd name="T52" fmla="*/ 41 w 159"/>
                  <a:gd name="T53" fmla="*/ 24 h 159"/>
                  <a:gd name="T54" fmla="*/ 66 w 159"/>
                  <a:gd name="T55" fmla="*/ 13 h 159"/>
                  <a:gd name="T56" fmla="*/ 80 w 159"/>
                  <a:gd name="T57" fmla="*/ 11 h 159"/>
                  <a:gd name="T58" fmla="*/ 107 w 159"/>
                  <a:gd name="T59" fmla="*/ 16 h 159"/>
                  <a:gd name="T60" fmla="*/ 129 w 159"/>
                  <a:gd name="T61" fmla="*/ 31 h 159"/>
                  <a:gd name="T62" fmla="*/ 143 w 159"/>
                  <a:gd name="T63" fmla="*/ 54 h 159"/>
                  <a:gd name="T64" fmla="*/ 148 w 159"/>
                  <a:gd name="T65" fmla="*/ 79 h 159"/>
                  <a:gd name="T66" fmla="*/ 146 w 159"/>
                  <a:gd name="T67" fmla="*/ 93 h 159"/>
                  <a:gd name="T68" fmla="*/ 136 w 159"/>
                  <a:gd name="T69" fmla="*/ 118 h 159"/>
                  <a:gd name="T70" fmla="*/ 118 w 159"/>
                  <a:gd name="T71" fmla="*/ 136 h 159"/>
                  <a:gd name="T72" fmla="*/ 93 w 159"/>
                  <a:gd name="T73" fmla="*/ 147 h 159"/>
                  <a:gd name="T74" fmla="*/ 80 w 159"/>
                  <a:gd name="T75" fmla="*/ 14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9" h="159">
                    <a:moveTo>
                      <a:pt x="80" y="0"/>
                    </a:moveTo>
                    <a:lnTo>
                      <a:pt x="80" y="0"/>
                    </a:lnTo>
                    <a:lnTo>
                      <a:pt x="64" y="2"/>
                    </a:lnTo>
                    <a:lnTo>
                      <a:pt x="48" y="7"/>
                    </a:lnTo>
                    <a:lnTo>
                      <a:pt x="36" y="15"/>
                    </a:lnTo>
                    <a:lnTo>
                      <a:pt x="23" y="24"/>
                    </a:lnTo>
                    <a:lnTo>
                      <a:pt x="14" y="36"/>
                    </a:lnTo>
                    <a:lnTo>
                      <a:pt x="7" y="49"/>
                    </a:lnTo>
                    <a:lnTo>
                      <a:pt x="2" y="65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2" y="95"/>
                    </a:lnTo>
                    <a:lnTo>
                      <a:pt x="7" y="111"/>
                    </a:lnTo>
                    <a:lnTo>
                      <a:pt x="14" y="124"/>
                    </a:lnTo>
                    <a:lnTo>
                      <a:pt x="23" y="136"/>
                    </a:lnTo>
                    <a:lnTo>
                      <a:pt x="36" y="145"/>
                    </a:lnTo>
                    <a:lnTo>
                      <a:pt x="48" y="152"/>
                    </a:lnTo>
                    <a:lnTo>
                      <a:pt x="64" y="158"/>
                    </a:lnTo>
                    <a:lnTo>
                      <a:pt x="80" y="159"/>
                    </a:lnTo>
                    <a:lnTo>
                      <a:pt x="80" y="159"/>
                    </a:lnTo>
                    <a:lnTo>
                      <a:pt x="96" y="158"/>
                    </a:lnTo>
                    <a:lnTo>
                      <a:pt x="111" y="152"/>
                    </a:lnTo>
                    <a:lnTo>
                      <a:pt x="123" y="145"/>
                    </a:lnTo>
                    <a:lnTo>
                      <a:pt x="136" y="136"/>
                    </a:lnTo>
                    <a:lnTo>
                      <a:pt x="145" y="124"/>
                    </a:lnTo>
                    <a:lnTo>
                      <a:pt x="152" y="111"/>
                    </a:lnTo>
                    <a:lnTo>
                      <a:pt x="157" y="95"/>
                    </a:lnTo>
                    <a:lnTo>
                      <a:pt x="159" y="79"/>
                    </a:lnTo>
                    <a:lnTo>
                      <a:pt x="159" y="79"/>
                    </a:lnTo>
                    <a:lnTo>
                      <a:pt x="157" y="65"/>
                    </a:lnTo>
                    <a:lnTo>
                      <a:pt x="152" y="49"/>
                    </a:lnTo>
                    <a:lnTo>
                      <a:pt x="145" y="36"/>
                    </a:lnTo>
                    <a:lnTo>
                      <a:pt x="136" y="24"/>
                    </a:lnTo>
                    <a:lnTo>
                      <a:pt x="123" y="15"/>
                    </a:lnTo>
                    <a:lnTo>
                      <a:pt x="111" y="7"/>
                    </a:lnTo>
                    <a:lnTo>
                      <a:pt x="96" y="2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80" y="149"/>
                    </a:moveTo>
                    <a:lnTo>
                      <a:pt x="80" y="149"/>
                    </a:lnTo>
                    <a:lnTo>
                      <a:pt x="66" y="147"/>
                    </a:lnTo>
                    <a:lnTo>
                      <a:pt x="54" y="143"/>
                    </a:lnTo>
                    <a:lnTo>
                      <a:pt x="41" y="136"/>
                    </a:lnTo>
                    <a:lnTo>
                      <a:pt x="32" y="127"/>
                    </a:lnTo>
                    <a:lnTo>
                      <a:pt x="23" y="118"/>
                    </a:lnTo>
                    <a:lnTo>
                      <a:pt x="18" y="106"/>
                    </a:lnTo>
                    <a:lnTo>
                      <a:pt x="12" y="93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66"/>
                    </a:lnTo>
                    <a:lnTo>
                      <a:pt x="18" y="54"/>
                    </a:lnTo>
                    <a:lnTo>
                      <a:pt x="23" y="41"/>
                    </a:lnTo>
                    <a:lnTo>
                      <a:pt x="32" y="31"/>
                    </a:lnTo>
                    <a:lnTo>
                      <a:pt x="41" y="24"/>
                    </a:lnTo>
                    <a:lnTo>
                      <a:pt x="54" y="16"/>
                    </a:lnTo>
                    <a:lnTo>
                      <a:pt x="66" y="13"/>
                    </a:lnTo>
                    <a:lnTo>
                      <a:pt x="80" y="11"/>
                    </a:lnTo>
                    <a:lnTo>
                      <a:pt x="80" y="11"/>
                    </a:lnTo>
                    <a:lnTo>
                      <a:pt x="93" y="13"/>
                    </a:lnTo>
                    <a:lnTo>
                      <a:pt x="107" y="16"/>
                    </a:lnTo>
                    <a:lnTo>
                      <a:pt x="118" y="24"/>
                    </a:lnTo>
                    <a:lnTo>
                      <a:pt x="129" y="31"/>
                    </a:lnTo>
                    <a:lnTo>
                      <a:pt x="136" y="41"/>
                    </a:lnTo>
                    <a:lnTo>
                      <a:pt x="143" y="54"/>
                    </a:lnTo>
                    <a:lnTo>
                      <a:pt x="146" y="66"/>
                    </a:lnTo>
                    <a:lnTo>
                      <a:pt x="148" y="79"/>
                    </a:lnTo>
                    <a:lnTo>
                      <a:pt x="148" y="79"/>
                    </a:lnTo>
                    <a:lnTo>
                      <a:pt x="146" y="93"/>
                    </a:lnTo>
                    <a:lnTo>
                      <a:pt x="143" y="106"/>
                    </a:lnTo>
                    <a:lnTo>
                      <a:pt x="136" y="118"/>
                    </a:lnTo>
                    <a:lnTo>
                      <a:pt x="129" y="127"/>
                    </a:lnTo>
                    <a:lnTo>
                      <a:pt x="118" y="136"/>
                    </a:lnTo>
                    <a:lnTo>
                      <a:pt x="107" y="143"/>
                    </a:lnTo>
                    <a:lnTo>
                      <a:pt x="93" y="147"/>
                    </a:lnTo>
                    <a:lnTo>
                      <a:pt x="80" y="149"/>
                    </a:lnTo>
                    <a:lnTo>
                      <a:pt x="80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8" name="Freeform 166"/>
              <p:cNvSpPr>
                <a:spLocks noEditPoints="1"/>
              </p:cNvSpPr>
              <p:nvPr/>
            </p:nvSpPr>
            <p:spPr bwMode="auto">
              <a:xfrm>
                <a:off x="7476923" y="5462722"/>
                <a:ext cx="241357" cy="241357"/>
              </a:xfrm>
              <a:custGeom>
                <a:avLst/>
                <a:gdLst>
                  <a:gd name="T0" fmla="*/ 51 w 103"/>
                  <a:gd name="T1" fmla="*/ 0 h 104"/>
                  <a:gd name="T2" fmla="*/ 30 w 103"/>
                  <a:gd name="T3" fmla="*/ 5 h 104"/>
                  <a:gd name="T4" fmla="*/ 14 w 103"/>
                  <a:gd name="T5" fmla="*/ 16 h 104"/>
                  <a:gd name="T6" fmla="*/ 3 w 103"/>
                  <a:gd name="T7" fmla="*/ 32 h 104"/>
                  <a:gd name="T8" fmla="*/ 0 w 103"/>
                  <a:gd name="T9" fmla="*/ 52 h 104"/>
                  <a:gd name="T10" fmla="*/ 0 w 103"/>
                  <a:gd name="T11" fmla="*/ 63 h 104"/>
                  <a:gd name="T12" fmla="*/ 8 w 103"/>
                  <a:gd name="T13" fmla="*/ 82 h 104"/>
                  <a:gd name="T14" fmla="*/ 21 w 103"/>
                  <a:gd name="T15" fmla="*/ 97 h 104"/>
                  <a:gd name="T16" fmla="*/ 41 w 103"/>
                  <a:gd name="T17" fmla="*/ 104 h 104"/>
                  <a:gd name="T18" fmla="*/ 51 w 103"/>
                  <a:gd name="T19" fmla="*/ 104 h 104"/>
                  <a:gd name="T20" fmla="*/ 71 w 103"/>
                  <a:gd name="T21" fmla="*/ 100 h 104"/>
                  <a:gd name="T22" fmla="*/ 87 w 103"/>
                  <a:gd name="T23" fmla="*/ 90 h 104"/>
                  <a:gd name="T24" fmla="*/ 98 w 103"/>
                  <a:gd name="T25" fmla="*/ 73 h 104"/>
                  <a:gd name="T26" fmla="*/ 103 w 103"/>
                  <a:gd name="T27" fmla="*/ 52 h 104"/>
                  <a:gd name="T28" fmla="*/ 101 w 103"/>
                  <a:gd name="T29" fmla="*/ 43 h 104"/>
                  <a:gd name="T30" fmla="*/ 94 w 103"/>
                  <a:gd name="T31" fmla="*/ 23 h 104"/>
                  <a:gd name="T32" fmla="*/ 80 w 103"/>
                  <a:gd name="T33" fmla="*/ 9 h 104"/>
                  <a:gd name="T34" fmla="*/ 62 w 103"/>
                  <a:gd name="T35" fmla="*/ 2 h 104"/>
                  <a:gd name="T36" fmla="*/ 51 w 103"/>
                  <a:gd name="T37" fmla="*/ 0 h 104"/>
                  <a:gd name="T38" fmla="*/ 51 w 103"/>
                  <a:gd name="T39" fmla="*/ 98 h 104"/>
                  <a:gd name="T40" fmla="*/ 33 w 103"/>
                  <a:gd name="T41" fmla="*/ 95 h 104"/>
                  <a:gd name="T42" fmla="*/ 19 w 103"/>
                  <a:gd name="T43" fmla="*/ 84 h 104"/>
                  <a:gd name="T44" fmla="*/ 10 w 103"/>
                  <a:gd name="T45" fmla="*/ 70 h 104"/>
                  <a:gd name="T46" fmla="*/ 7 w 103"/>
                  <a:gd name="T47" fmla="*/ 52 h 104"/>
                  <a:gd name="T48" fmla="*/ 7 w 103"/>
                  <a:gd name="T49" fmla="*/ 43 h 104"/>
                  <a:gd name="T50" fmla="*/ 14 w 103"/>
                  <a:gd name="T51" fmla="*/ 27 h 104"/>
                  <a:gd name="T52" fmla="*/ 26 w 103"/>
                  <a:gd name="T53" fmla="*/ 16 h 104"/>
                  <a:gd name="T54" fmla="*/ 42 w 103"/>
                  <a:gd name="T55" fmla="*/ 9 h 104"/>
                  <a:gd name="T56" fmla="*/ 51 w 103"/>
                  <a:gd name="T57" fmla="*/ 7 h 104"/>
                  <a:gd name="T58" fmla="*/ 67 w 103"/>
                  <a:gd name="T59" fmla="*/ 11 h 104"/>
                  <a:gd name="T60" fmla="*/ 82 w 103"/>
                  <a:gd name="T61" fmla="*/ 22 h 104"/>
                  <a:gd name="T62" fmla="*/ 92 w 103"/>
                  <a:gd name="T63" fmla="*/ 36 h 104"/>
                  <a:gd name="T64" fmla="*/ 96 w 103"/>
                  <a:gd name="T65" fmla="*/ 52 h 104"/>
                  <a:gd name="T66" fmla="*/ 94 w 103"/>
                  <a:gd name="T67" fmla="*/ 61 h 104"/>
                  <a:gd name="T68" fmla="*/ 89 w 103"/>
                  <a:gd name="T69" fmla="*/ 77 h 104"/>
                  <a:gd name="T70" fmla="*/ 76 w 103"/>
                  <a:gd name="T71" fmla="*/ 90 h 104"/>
                  <a:gd name="T72" fmla="*/ 60 w 103"/>
                  <a:gd name="T73" fmla="*/ 97 h 104"/>
                  <a:gd name="T74" fmla="*/ 51 w 103"/>
                  <a:gd name="T75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3" h="104">
                    <a:moveTo>
                      <a:pt x="51" y="0"/>
                    </a:moveTo>
                    <a:lnTo>
                      <a:pt x="51" y="0"/>
                    </a:lnTo>
                    <a:lnTo>
                      <a:pt x="41" y="2"/>
                    </a:lnTo>
                    <a:lnTo>
                      <a:pt x="30" y="5"/>
                    </a:lnTo>
                    <a:lnTo>
                      <a:pt x="21" y="9"/>
                    </a:lnTo>
                    <a:lnTo>
                      <a:pt x="14" y="16"/>
                    </a:lnTo>
                    <a:lnTo>
                      <a:pt x="8" y="23"/>
                    </a:lnTo>
                    <a:lnTo>
                      <a:pt x="3" y="32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63"/>
                    </a:lnTo>
                    <a:lnTo>
                      <a:pt x="3" y="73"/>
                    </a:lnTo>
                    <a:lnTo>
                      <a:pt x="8" y="82"/>
                    </a:lnTo>
                    <a:lnTo>
                      <a:pt x="14" y="90"/>
                    </a:lnTo>
                    <a:lnTo>
                      <a:pt x="21" y="97"/>
                    </a:lnTo>
                    <a:lnTo>
                      <a:pt x="30" y="100"/>
                    </a:lnTo>
                    <a:lnTo>
                      <a:pt x="41" y="104"/>
                    </a:lnTo>
                    <a:lnTo>
                      <a:pt x="51" y="104"/>
                    </a:lnTo>
                    <a:lnTo>
                      <a:pt x="51" y="104"/>
                    </a:lnTo>
                    <a:lnTo>
                      <a:pt x="62" y="104"/>
                    </a:lnTo>
                    <a:lnTo>
                      <a:pt x="71" y="100"/>
                    </a:lnTo>
                    <a:lnTo>
                      <a:pt x="80" y="97"/>
                    </a:lnTo>
                    <a:lnTo>
                      <a:pt x="87" y="90"/>
                    </a:lnTo>
                    <a:lnTo>
                      <a:pt x="94" y="82"/>
                    </a:lnTo>
                    <a:lnTo>
                      <a:pt x="98" y="73"/>
                    </a:lnTo>
                    <a:lnTo>
                      <a:pt x="101" y="63"/>
                    </a:lnTo>
                    <a:lnTo>
                      <a:pt x="103" y="52"/>
                    </a:lnTo>
                    <a:lnTo>
                      <a:pt x="103" y="52"/>
                    </a:lnTo>
                    <a:lnTo>
                      <a:pt x="101" y="43"/>
                    </a:lnTo>
                    <a:lnTo>
                      <a:pt x="98" y="32"/>
                    </a:lnTo>
                    <a:lnTo>
                      <a:pt x="94" y="23"/>
                    </a:lnTo>
                    <a:lnTo>
                      <a:pt x="87" y="16"/>
                    </a:lnTo>
                    <a:lnTo>
                      <a:pt x="80" y="9"/>
                    </a:lnTo>
                    <a:lnTo>
                      <a:pt x="71" y="5"/>
                    </a:lnTo>
                    <a:lnTo>
                      <a:pt x="62" y="2"/>
                    </a:lnTo>
                    <a:lnTo>
                      <a:pt x="51" y="0"/>
                    </a:lnTo>
                    <a:lnTo>
                      <a:pt x="51" y="0"/>
                    </a:lnTo>
                    <a:close/>
                    <a:moveTo>
                      <a:pt x="51" y="98"/>
                    </a:moveTo>
                    <a:lnTo>
                      <a:pt x="51" y="98"/>
                    </a:lnTo>
                    <a:lnTo>
                      <a:pt x="42" y="97"/>
                    </a:lnTo>
                    <a:lnTo>
                      <a:pt x="33" y="95"/>
                    </a:lnTo>
                    <a:lnTo>
                      <a:pt x="26" y="90"/>
                    </a:lnTo>
                    <a:lnTo>
                      <a:pt x="19" y="84"/>
                    </a:lnTo>
                    <a:lnTo>
                      <a:pt x="14" y="77"/>
                    </a:lnTo>
                    <a:lnTo>
                      <a:pt x="10" y="70"/>
                    </a:lnTo>
                    <a:lnTo>
                      <a:pt x="7" y="61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43"/>
                    </a:lnTo>
                    <a:lnTo>
                      <a:pt x="10" y="36"/>
                    </a:lnTo>
                    <a:lnTo>
                      <a:pt x="14" y="27"/>
                    </a:lnTo>
                    <a:lnTo>
                      <a:pt x="19" y="22"/>
                    </a:lnTo>
                    <a:lnTo>
                      <a:pt x="26" y="16"/>
                    </a:lnTo>
                    <a:lnTo>
                      <a:pt x="33" y="11"/>
                    </a:lnTo>
                    <a:lnTo>
                      <a:pt x="42" y="9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60" y="9"/>
                    </a:lnTo>
                    <a:lnTo>
                      <a:pt x="67" y="11"/>
                    </a:lnTo>
                    <a:lnTo>
                      <a:pt x="76" y="16"/>
                    </a:lnTo>
                    <a:lnTo>
                      <a:pt x="82" y="22"/>
                    </a:lnTo>
                    <a:lnTo>
                      <a:pt x="89" y="27"/>
                    </a:lnTo>
                    <a:lnTo>
                      <a:pt x="92" y="36"/>
                    </a:lnTo>
                    <a:lnTo>
                      <a:pt x="94" y="43"/>
                    </a:lnTo>
                    <a:lnTo>
                      <a:pt x="96" y="52"/>
                    </a:lnTo>
                    <a:lnTo>
                      <a:pt x="96" y="52"/>
                    </a:lnTo>
                    <a:lnTo>
                      <a:pt x="94" y="61"/>
                    </a:lnTo>
                    <a:lnTo>
                      <a:pt x="92" y="70"/>
                    </a:lnTo>
                    <a:lnTo>
                      <a:pt x="89" y="77"/>
                    </a:lnTo>
                    <a:lnTo>
                      <a:pt x="82" y="84"/>
                    </a:lnTo>
                    <a:lnTo>
                      <a:pt x="76" y="90"/>
                    </a:lnTo>
                    <a:lnTo>
                      <a:pt x="67" y="95"/>
                    </a:lnTo>
                    <a:lnTo>
                      <a:pt x="60" y="97"/>
                    </a:lnTo>
                    <a:lnTo>
                      <a:pt x="51" y="98"/>
                    </a:lnTo>
                    <a:lnTo>
                      <a:pt x="51" y="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  <p:sp>
            <p:nvSpPr>
              <p:cNvPr id="79" name="Freeform 167"/>
              <p:cNvSpPr>
                <a:spLocks/>
              </p:cNvSpPr>
              <p:nvPr/>
            </p:nvSpPr>
            <p:spPr bwMode="auto">
              <a:xfrm>
                <a:off x="7541904" y="5527703"/>
                <a:ext cx="106755" cy="111396"/>
              </a:xfrm>
              <a:custGeom>
                <a:avLst/>
                <a:gdLst>
                  <a:gd name="T0" fmla="*/ 23 w 47"/>
                  <a:gd name="T1" fmla="*/ 0 h 46"/>
                  <a:gd name="T2" fmla="*/ 23 w 47"/>
                  <a:gd name="T3" fmla="*/ 0 h 46"/>
                  <a:gd name="T4" fmla="*/ 14 w 47"/>
                  <a:gd name="T5" fmla="*/ 2 h 46"/>
                  <a:gd name="T6" fmla="*/ 5 w 47"/>
                  <a:gd name="T7" fmla="*/ 7 h 46"/>
                  <a:gd name="T8" fmla="*/ 2 w 47"/>
                  <a:gd name="T9" fmla="*/ 14 h 46"/>
                  <a:gd name="T10" fmla="*/ 0 w 47"/>
                  <a:gd name="T11" fmla="*/ 23 h 46"/>
                  <a:gd name="T12" fmla="*/ 0 w 47"/>
                  <a:gd name="T13" fmla="*/ 23 h 46"/>
                  <a:gd name="T14" fmla="*/ 2 w 47"/>
                  <a:gd name="T15" fmla="*/ 34 h 46"/>
                  <a:gd name="T16" fmla="*/ 5 w 47"/>
                  <a:gd name="T17" fmla="*/ 41 h 46"/>
                  <a:gd name="T18" fmla="*/ 14 w 47"/>
                  <a:gd name="T19" fmla="*/ 44 h 46"/>
                  <a:gd name="T20" fmla="*/ 23 w 47"/>
                  <a:gd name="T21" fmla="*/ 46 h 46"/>
                  <a:gd name="T22" fmla="*/ 23 w 47"/>
                  <a:gd name="T23" fmla="*/ 46 h 46"/>
                  <a:gd name="T24" fmla="*/ 32 w 47"/>
                  <a:gd name="T25" fmla="*/ 44 h 46"/>
                  <a:gd name="T26" fmla="*/ 39 w 47"/>
                  <a:gd name="T27" fmla="*/ 41 h 46"/>
                  <a:gd name="T28" fmla="*/ 45 w 47"/>
                  <a:gd name="T29" fmla="*/ 34 h 46"/>
                  <a:gd name="T30" fmla="*/ 47 w 47"/>
                  <a:gd name="T31" fmla="*/ 23 h 46"/>
                  <a:gd name="T32" fmla="*/ 47 w 47"/>
                  <a:gd name="T33" fmla="*/ 23 h 46"/>
                  <a:gd name="T34" fmla="*/ 45 w 47"/>
                  <a:gd name="T35" fmla="*/ 14 h 46"/>
                  <a:gd name="T36" fmla="*/ 39 w 47"/>
                  <a:gd name="T37" fmla="*/ 7 h 46"/>
                  <a:gd name="T38" fmla="*/ 32 w 47"/>
                  <a:gd name="T39" fmla="*/ 2 h 46"/>
                  <a:gd name="T40" fmla="*/ 23 w 47"/>
                  <a:gd name="T41" fmla="*/ 0 h 46"/>
                  <a:gd name="T42" fmla="*/ 23 w 47"/>
                  <a:gd name="T4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46">
                    <a:moveTo>
                      <a:pt x="23" y="0"/>
                    </a:moveTo>
                    <a:lnTo>
                      <a:pt x="23" y="0"/>
                    </a:lnTo>
                    <a:lnTo>
                      <a:pt x="14" y="2"/>
                    </a:lnTo>
                    <a:lnTo>
                      <a:pt x="5" y="7"/>
                    </a:lnTo>
                    <a:lnTo>
                      <a:pt x="2" y="14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34"/>
                    </a:lnTo>
                    <a:lnTo>
                      <a:pt x="5" y="41"/>
                    </a:lnTo>
                    <a:lnTo>
                      <a:pt x="14" y="44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32" y="44"/>
                    </a:lnTo>
                    <a:lnTo>
                      <a:pt x="39" y="41"/>
                    </a:lnTo>
                    <a:lnTo>
                      <a:pt x="45" y="34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14"/>
                    </a:lnTo>
                    <a:lnTo>
                      <a:pt x="39" y="7"/>
                    </a:lnTo>
                    <a:lnTo>
                      <a:pt x="32" y="2"/>
                    </a:lnTo>
                    <a:lnTo>
                      <a:pt x="23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MankSans" panose="02000603020000020003" pitchFamily="2" charset="-127"/>
                </a:endParaRPr>
              </a:p>
            </p:txBody>
          </p:sp>
        </p:grpSp>
      </p:grpSp>
      <p:pic>
        <p:nvPicPr>
          <p:cNvPr id="55" name="그림 5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2536"/>
      </p:ext>
    </p:extLst>
  </p:cSld>
  <p:clrMapOvr>
    <a:masterClrMapping/>
  </p:clrMapOvr>
  <p:transition spd="slow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063552" y="980728"/>
            <a:ext cx="7776864" cy="1368152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pic>
        <p:nvPicPr>
          <p:cNvPr id="13" name="그림 개체 틀 1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03" b="29503"/>
          <a:stretch>
            <a:fillRect/>
          </a:stretch>
        </p:blipFill>
        <p:spPr/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E88FACA-DB68-4FF4-9B56-E693C9E7D61B}"/>
              </a:ext>
            </a:extLst>
          </p:cNvPr>
          <p:cNvSpPr/>
          <p:nvPr/>
        </p:nvSpPr>
        <p:spPr>
          <a:xfrm>
            <a:off x="373500" y="2771894"/>
            <a:ext cx="11521280" cy="377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anchor="t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돈을 </a:t>
            </a:r>
            <a:r>
              <a:rPr lang="ko-KR" altLang="en-US" sz="1200" b="1" dirty="0" err="1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쫒기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보다는  우리의 일이 사회에 가져다 줄 변화에 집중하며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우리의 목표는 혁신을 통하여 사회적 비용을 줄이는 것이며 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부대끼며 살아가는 세상에서 신뢰를 찾기 위한 노력이다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!!!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5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over dir="d"/>
      </p:transition>
    </mc:Choice>
    <mc:Fallback xmlns="">
      <p:transition spd="slow">
        <p:cover dir="d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전자계약 플랫폼 부대운영 서비스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947976" y="2420888"/>
            <a:ext cx="2610750" cy="1182484"/>
            <a:chOff x="947976" y="2420888"/>
            <a:chExt cx="2610750" cy="1182484"/>
          </a:xfrm>
        </p:grpSpPr>
        <p:sp>
          <p:nvSpPr>
            <p:cNvPr id="35" name="TextBox 34"/>
            <p:cNvSpPr txBox="1"/>
            <p:nvPr/>
          </p:nvSpPr>
          <p:spPr>
            <a:xfrm>
              <a:off x="947976" y="2864708"/>
              <a:ext cx="2610750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공인중개사 사업자를 위한           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호스팅을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제공 하고 지속적인        부동산 컨설팅을 지원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947976" y="2420888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b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호스팅</a:t>
              </a:r>
              <a:r>
                <a:rPr lang="ko-KR" altLang="en-US" sz="20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 지원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8976320" y="1988840"/>
            <a:ext cx="2610750" cy="1182484"/>
            <a:chOff x="9029866" y="2214206"/>
            <a:chExt cx="2610750" cy="1182484"/>
          </a:xfrm>
        </p:grpSpPr>
        <p:sp>
          <p:nvSpPr>
            <p:cNvPr id="38" name="TextBox 37"/>
            <p:cNvSpPr txBox="1"/>
            <p:nvPr/>
          </p:nvSpPr>
          <p:spPr>
            <a:xfrm>
              <a:off x="9029866" y="2658026"/>
              <a:ext cx="2434092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중개사를 통해 쉽고 빠르게    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3D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매물 등록을 할 수 있도록  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3D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건축물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빌더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지원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9029866" y="221420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3D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매물 등록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8976320" y="5054828"/>
            <a:ext cx="2736304" cy="1182484"/>
            <a:chOff x="8175123" y="4406176"/>
            <a:chExt cx="2736304" cy="1182484"/>
          </a:xfrm>
        </p:grpSpPr>
        <p:sp>
          <p:nvSpPr>
            <p:cNvPr id="41" name="TextBox 40"/>
            <p:cNvSpPr txBox="1"/>
            <p:nvPr/>
          </p:nvSpPr>
          <p:spPr>
            <a:xfrm>
              <a:off x="8175123" y="4849996"/>
              <a:ext cx="2736304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정보분석 및 매물정보와 거래정보를 빠르게 제공할 수 있도록                   데이터 베이스 구축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8290553" y="440617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데이터 베이스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55965" y="2079390"/>
            <a:ext cx="5489024" cy="4333302"/>
            <a:chOff x="3255965" y="2079390"/>
            <a:chExt cx="5489024" cy="4333302"/>
          </a:xfrm>
        </p:grpSpPr>
        <p:sp>
          <p:nvSpPr>
            <p:cNvPr id="6" name="도넛 5"/>
            <p:cNvSpPr/>
            <p:nvPr/>
          </p:nvSpPr>
          <p:spPr>
            <a:xfrm>
              <a:off x="5461950" y="3330846"/>
              <a:ext cx="1348396" cy="1348395"/>
            </a:xfrm>
            <a:prstGeom prst="donu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도넛 6"/>
            <p:cNvSpPr/>
            <p:nvPr/>
          </p:nvSpPr>
          <p:spPr>
            <a:xfrm>
              <a:off x="4924922" y="2793819"/>
              <a:ext cx="2422452" cy="2422449"/>
            </a:xfrm>
            <a:prstGeom prst="donut">
              <a:avLst>
                <a:gd name="adj" fmla="val 15603"/>
              </a:avLst>
            </a:prstGeom>
            <a:solidFill>
              <a:srgbClr val="2C5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도넛 7"/>
            <p:cNvSpPr/>
            <p:nvPr/>
          </p:nvSpPr>
          <p:spPr>
            <a:xfrm>
              <a:off x="4381392" y="2250288"/>
              <a:ext cx="3509512" cy="3509511"/>
            </a:xfrm>
            <a:prstGeom prst="donut">
              <a:avLst>
                <a:gd name="adj" fmla="val 11445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 rot="19755573">
              <a:off x="6621651" y="2731757"/>
              <a:ext cx="2120241" cy="367745"/>
            </a:xfrm>
            <a:prstGeom prst="rect">
              <a:avLst/>
            </a:prstGeom>
            <a:solidFill>
              <a:srgbClr val="2C5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576483" y="3821171"/>
              <a:ext cx="2120241" cy="367745"/>
            </a:xfrm>
            <a:prstGeom prst="rect">
              <a:avLst/>
            </a:prstGeom>
            <a:solidFill>
              <a:srgbClr val="A8BA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2664716">
              <a:off x="6885259" y="5374357"/>
              <a:ext cx="1653252" cy="377443"/>
            </a:xfrm>
            <a:prstGeom prst="rect">
              <a:avLst/>
            </a:prstGeom>
            <a:solidFill>
              <a:srgbClr val="1D3A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7811811" y="2079390"/>
              <a:ext cx="933178" cy="933178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255965" y="3538454"/>
              <a:ext cx="933178" cy="933178"/>
            </a:xfrm>
            <a:prstGeom prst="ellipse">
              <a:avLst/>
            </a:prstGeom>
            <a:solidFill>
              <a:srgbClr val="A8BA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7631949" y="5479514"/>
              <a:ext cx="933178" cy="933178"/>
            </a:xfrm>
            <a:prstGeom prst="ellipse">
              <a:avLst/>
            </a:prstGeom>
            <a:solidFill>
              <a:srgbClr val="1D3A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7902968" y="5733356"/>
            <a:ext cx="397876" cy="425493"/>
            <a:chOff x="3263725" y="5646638"/>
            <a:chExt cx="323850" cy="342900"/>
          </a:xfrm>
          <a:solidFill>
            <a:srgbClr val="FFFFFF"/>
          </a:solidFill>
        </p:grpSpPr>
        <p:sp>
          <p:nvSpPr>
            <p:cNvPr id="33" name="Freeform 231"/>
            <p:cNvSpPr>
              <a:spLocks noEditPoints="1"/>
            </p:cNvSpPr>
            <p:nvPr/>
          </p:nvSpPr>
          <p:spPr bwMode="auto">
            <a:xfrm>
              <a:off x="3263725" y="5646638"/>
              <a:ext cx="323850" cy="104775"/>
            </a:xfrm>
            <a:custGeom>
              <a:avLst/>
              <a:gdLst/>
              <a:ahLst/>
              <a:cxnLst>
                <a:cxn ang="0">
                  <a:pos x="204" y="14"/>
                </a:cxn>
                <a:cxn ang="0">
                  <a:pos x="204" y="14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2"/>
                </a:cxn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6"/>
                </a:cxn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6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2"/>
                </a:cxn>
                <a:cxn ang="0">
                  <a:pos x="204" y="14"/>
                </a:cxn>
                <a:cxn ang="0">
                  <a:pos x="190" y="14"/>
                </a:cxn>
                <a:cxn ang="0">
                  <a:pos x="190" y="52"/>
                </a:cxn>
                <a:cxn ang="0">
                  <a:pos x="14" y="52"/>
                </a:cxn>
                <a:cxn ang="0">
                  <a:pos x="14" y="14"/>
                </a:cxn>
                <a:cxn ang="0">
                  <a:pos x="190" y="14"/>
                </a:cxn>
              </a:cxnLst>
              <a:rect l="0" t="0" r="r" b="b"/>
              <a:pathLst>
                <a:path w="204" h="66">
                  <a:moveTo>
                    <a:pt x="204" y="14"/>
                  </a:moveTo>
                  <a:lnTo>
                    <a:pt x="204" y="14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2"/>
                  </a:lnTo>
                  <a:lnTo>
                    <a:pt x="19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6"/>
                  </a:lnTo>
                  <a:lnTo>
                    <a:pt x="12" y="66"/>
                  </a:lnTo>
                  <a:lnTo>
                    <a:pt x="190" y="66"/>
                  </a:lnTo>
                  <a:lnTo>
                    <a:pt x="190" y="66"/>
                  </a:lnTo>
                  <a:lnTo>
                    <a:pt x="196" y="66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2"/>
                  </a:lnTo>
                  <a:lnTo>
                    <a:pt x="204" y="14"/>
                  </a:lnTo>
                  <a:close/>
                  <a:moveTo>
                    <a:pt x="190" y="14"/>
                  </a:moveTo>
                  <a:lnTo>
                    <a:pt x="190" y="52"/>
                  </a:lnTo>
                  <a:lnTo>
                    <a:pt x="14" y="52"/>
                  </a:lnTo>
                  <a:lnTo>
                    <a:pt x="14" y="14"/>
                  </a:lnTo>
                  <a:lnTo>
                    <a:pt x="190" y="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Freeform 232"/>
            <p:cNvSpPr>
              <a:spLocks/>
            </p:cNvSpPr>
            <p:nvPr/>
          </p:nvSpPr>
          <p:spPr bwMode="auto">
            <a:xfrm>
              <a:off x="3489150" y="5681563"/>
              <a:ext cx="57150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2"/>
                </a:cxn>
                <a:cxn ang="0">
                  <a:pos x="36" y="10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6" h="14">
                  <a:moveTo>
                    <a:pt x="4" y="14"/>
                  </a:moveTo>
                  <a:lnTo>
                    <a:pt x="32" y="14"/>
                  </a:lnTo>
                  <a:lnTo>
                    <a:pt x="32" y="14"/>
                  </a:lnTo>
                  <a:lnTo>
                    <a:pt x="34" y="12"/>
                  </a:lnTo>
                  <a:lnTo>
                    <a:pt x="36" y="10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2"/>
                  </a:lnTo>
                  <a:lnTo>
                    <a:pt x="3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Freeform 233"/>
            <p:cNvSpPr>
              <a:spLocks noEditPoints="1"/>
            </p:cNvSpPr>
            <p:nvPr/>
          </p:nvSpPr>
          <p:spPr bwMode="auto">
            <a:xfrm>
              <a:off x="3263725" y="5767288"/>
              <a:ext cx="323850" cy="104775"/>
            </a:xfrm>
            <a:custGeom>
              <a:avLst/>
              <a:gdLst/>
              <a:ahLst/>
              <a:cxnLst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52"/>
                </a:cxn>
                <a:cxn ang="0">
                  <a:pos x="0" y="52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4"/>
                </a:cxn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4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2"/>
                </a:cxn>
                <a:cxn ang="0">
                  <a:pos x="204" y="12"/>
                </a:cxn>
                <a:cxn ang="0">
                  <a:pos x="204" y="12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0"/>
                </a:cxn>
                <a:cxn ang="0">
                  <a:pos x="190" y="0"/>
                </a:cxn>
                <a:cxn ang="0">
                  <a:pos x="190" y="0"/>
                </a:cxn>
                <a:cxn ang="0">
                  <a:pos x="190" y="14"/>
                </a:cxn>
                <a:cxn ang="0">
                  <a:pos x="190" y="50"/>
                </a:cxn>
                <a:cxn ang="0">
                  <a:pos x="14" y="50"/>
                </a:cxn>
                <a:cxn ang="0">
                  <a:pos x="14" y="14"/>
                </a:cxn>
                <a:cxn ang="0">
                  <a:pos x="190" y="14"/>
                </a:cxn>
              </a:cxnLst>
              <a:rect l="0" t="0" r="r" b="b"/>
              <a:pathLst>
                <a:path w="204" h="66">
                  <a:moveTo>
                    <a:pt x="190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4"/>
                  </a:lnTo>
                  <a:lnTo>
                    <a:pt x="12" y="66"/>
                  </a:lnTo>
                  <a:lnTo>
                    <a:pt x="190" y="66"/>
                  </a:lnTo>
                  <a:lnTo>
                    <a:pt x="190" y="66"/>
                  </a:lnTo>
                  <a:lnTo>
                    <a:pt x="196" y="64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2"/>
                  </a:lnTo>
                  <a:lnTo>
                    <a:pt x="204" y="12"/>
                  </a:lnTo>
                  <a:lnTo>
                    <a:pt x="204" y="12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0"/>
                  </a:lnTo>
                  <a:lnTo>
                    <a:pt x="190" y="0"/>
                  </a:lnTo>
                  <a:lnTo>
                    <a:pt x="190" y="0"/>
                  </a:lnTo>
                  <a:close/>
                  <a:moveTo>
                    <a:pt x="190" y="14"/>
                  </a:moveTo>
                  <a:lnTo>
                    <a:pt x="190" y="50"/>
                  </a:lnTo>
                  <a:lnTo>
                    <a:pt x="14" y="50"/>
                  </a:lnTo>
                  <a:lnTo>
                    <a:pt x="14" y="14"/>
                  </a:lnTo>
                  <a:lnTo>
                    <a:pt x="190" y="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Freeform 234"/>
            <p:cNvSpPr>
              <a:spLocks/>
            </p:cNvSpPr>
            <p:nvPr/>
          </p:nvSpPr>
          <p:spPr bwMode="auto">
            <a:xfrm>
              <a:off x="3489150" y="5802213"/>
              <a:ext cx="57150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2"/>
                </a:cxn>
                <a:cxn ang="0">
                  <a:pos x="36" y="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0"/>
                </a:cxn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6" h="14">
                  <a:moveTo>
                    <a:pt x="4" y="14"/>
                  </a:moveTo>
                  <a:lnTo>
                    <a:pt x="32" y="14"/>
                  </a:lnTo>
                  <a:lnTo>
                    <a:pt x="32" y="14"/>
                  </a:lnTo>
                  <a:lnTo>
                    <a:pt x="34" y="12"/>
                  </a:lnTo>
                  <a:lnTo>
                    <a:pt x="36" y="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Freeform 235"/>
            <p:cNvSpPr>
              <a:spLocks noEditPoints="1"/>
            </p:cNvSpPr>
            <p:nvPr/>
          </p:nvSpPr>
          <p:spPr bwMode="auto">
            <a:xfrm>
              <a:off x="3263725" y="5884763"/>
              <a:ext cx="323850" cy="104775"/>
            </a:xfrm>
            <a:custGeom>
              <a:avLst/>
              <a:gdLst/>
              <a:ahLst/>
              <a:cxnLst>
                <a:cxn ang="0">
                  <a:pos x="12" y="66"/>
                </a:cxn>
                <a:cxn ang="0">
                  <a:pos x="190" y="66"/>
                </a:cxn>
                <a:cxn ang="0">
                  <a:pos x="190" y="66"/>
                </a:cxn>
                <a:cxn ang="0">
                  <a:pos x="196" y="66"/>
                </a:cxn>
                <a:cxn ang="0">
                  <a:pos x="200" y="62"/>
                </a:cxn>
                <a:cxn ang="0">
                  <a:pos x="204" y="58"/>
                </a:cxn>
                <a:cxn ang="0">
                  <a:pos x="204" y="54"/>
                </a:cxn>
                <a:cxn ang="0">
                  <a:pos x="204" y="14"/>
                </a:cxn>
                <a:cxn ang="0">
                  <a:pos x="204" y="14"/>
                </a:cxn>
                <a:cxn ang="0">
                  <a:pos x="204" y="8"/>
                </a:cxn>
                <a:cxn ang="0">
                  <a:pos x="200" y="4"/>
                </a:cxn>
                <a:cxn ang="0">
                  <a:pos x="196" y="2"/>
                </a:cxn>
                <a:cxn ang="0">
                  <a:pos x="190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54"/>
                </a:cxn>
                <a:cxn ang="0">
                  <a:pos x="0" y="54"/>
                </a:cxn>
                <a:cxn ang="0">
                  <a:pos x="0" y="58"/>
                </a:cxn>
                <a:cxn ang="0">
                  <a:pos x="4" y="62"/>
                </a:cxn>
                <a:cxn ang="0">
                  <a:pos x="8" y="66"/>
                </a:cxn>
                <a:cxn ang="0">
                  <a:pos x="12" y="66"/>
                </a:cxn>
                <a:cxn ang="0">
                  <a:pos x="12" y="66"/>
                </a:cxn>
                <a:cxn ang="0">
                  <a:pos x="14" y="52"/>
                </a:cxn>
                <a:cxn ang="0">
                  <a:pos x="14" y="16"/>
                </a:cxn>
                <a:cxn ang="0">
                  <a:pos x="190" y="16"/>
                </a:cxn>
                <a:cxn ang="0">
                  <a:pos x="190" y="52"/>
                </a:cxn>
                <a:cxn ang="0">
                  <a:pos x="14" y="52"/>
                </a:cxn>
              </a:cxnLst>
              <a:rect l="0" t="0" r="r" b="b"/>
              <a:pathLst>
                <a:path w="204" h="66">
                  <a:moveTo>
                    <a:pt x="12" y="66"/>
                  </a:moveTo>
                  <a:lnTo>
                    <a:pt x="190" y="66"/>
                  </a:lnTo>
                  <a:lnTo>
                    <a:pt x="190" y="66"/>
                  </a:lnTo>
                  <a:lnTo>
                    <a:pt x="196" y="66"/>
                  </a:lnTo>
                  <a:lnTo>
                    <a:pt x="200" y="62"/>
                  </a:lnTo>
                  <a:lnTo>
                    <a:pt x="204" y="58"/>
                  </a:lnTo>
                  <a:lnTo>
                    <a:pt x="204" y="54"/>
                  </a:lnTo>
                  <a:lnTo>
                    <a:pt x="204" y="14"/>
                  </a:lnTo>
                  <a:lnTo>
                    <a:pt x="204" y="14"/>
                  </a:lnTo>
                  <a:lnTo>
                    <a:pt x="204" y="8"/>
                  </a:lnTo>
                  <a:lnTo>
                    <a:pt x="200" y="4"/>
                  </a:lnTo>
                  <a:lnTo>
                    <a:pt x="196" y="2"/>
                  </a:lnTo>
                  <a:lnTo>
                    <a:pt x="19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58"/>
                  </a:lnTo>
                  <a:lnTo>
                    <a:pt x="4" y="62"/>
                  </a:lnTo>
                  <a:lnTo>
                    <a:pt x="8" y="66"/>
                  </a:lnTo>
                  <a:lnTo>
                    <a:pt x="12" y="66"/>
                  </a:lnTo>
                  <a:lnTo>
                    <a:pt x="12" y="66"/>
                  </a:lnTo>
                  <a:close/>
                  <a:moveTo>
                    <a:pt x="14" y="52"/>
                  </a:moveTo>
                  <a:lnTo>
                    <a:pt x="14" y="16"/>
                  </a:lnTo>
                  <a:lnTo>
                    <a:pt x="190" y="16"/>
                  </a:lnTo>
                  <a:lnTo>
                    <a:pt x="190" y="52"/>
                  </a:lnTo>
                  <a:lnTo>
                    <a:pt x="14" y="5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Freeform 236"/>
            <p:cNvSpPr>
              <a:spLocks/>
            </p:cNvSpPr>
            <p:nvPr/>
          </p:nvSpPr>
          <p:spPr bwMode="auto">
            <a:xfrm>
              <a:off x="3489150" y="5919688"/>
              <a:ext cx="57150" cy="222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4" y="14"/>
                </a:cxn>
                <a:cxn ang="0">
                  <a:pos x="32" y="14"/>
                </a:cxn>
                <a:cxn ang="0">
                  <a:pos x="32" y="14"/>
                </a:cxn>
                <a:cxn ang="0">
                  <a:pos x="34" y="14"/>
                </a:cxn>
                <a:cxn ang="0">
                  <a:pos x="36" y="10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6" h="14">
                  <a:moveTo>
                    <a:pt x="32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4" y="14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34" y="14"/>
                  </a:lnTo>
                  <a:lnTo>
                    <a:pt x="36" y="10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4" y="2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3422319" y="3814691"/>
            <a:ext cx="600470" cy="336987"/>
            <a:chOff x="4316520" y="1469441"/>
            <a:chExt cx="1242900" cy="697523"/>
          </a:xfrm>
          <a:solidFill>
            <a:schemeClr val="bg1"/>
          </a:solidFill>
        </p:grpSpPr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4316520" y="1621586"/>
              <a:ext cx="853178" cy="545378"/>
            </a:xfrm>
            <a:custGeom>
              <a:avLst/>
              <a:gdLst>
                <a:gd name="T0" fmla="*/ 1291 w 1321"/>
                <a:gd name="T1" fmla="*/ 784 h 843"/>
                <a:gd name="T2" fmla="*/ 379 w 1321"/>
                <a:gd name="T3" fmla="*/ 784 h 843"/>
                <a:gd name="T4" fmla="*/ 59 w 1321"/>
                <a:gd name="T5" fmla="*/ 463 h 843"/>
                <a:gd name="T6" fmla="*/ 379 w 1321"/>
                <a:gd name="T7" fmla="*/ 143 h 843"/>
                <a:gd name="T8" fmla="*/ 489 w 1321"/>
                <a:gd name="T9" fmla="*/ 143 h 843"/>
                <a:gd name="T10" fmla="*/ 515 w 1321"/>
                <a:gd name="T11" fmla="*/ 128 h 843"/>
                <a:gd name="T12" fmla="*/ 521 w 1321"/>
                <a:gd name="T13" fmla="*/ 120 h 843"/>
                <a:gd name="T14" fmla="*/ 556 w 1321"/>
                <a:gd name="T15" fmla="*/ 50 h 843"/>
                <a:gd name="T16" fmla="*/ 547 w 1321"/>
                <a:gd name="T17" fmla="*/ 9 h 843"/>
                <a:gd name="T18" fmla="*/ 506 w 1321"/>
                <a:gd name="T19" fmla="*/ 18 h 843"/>
                <a:gd name="T20" fmla="*/ 471 w 1321"/>
                <a:gd name="T21" fmla="*/ 84 h 843"/>
                <a:gd name="T22" fmla="*/ 379 w 1321"/>
                <a:gd name="T23" fmla="*/ 84 h 843"/>
                <a:gd name="T24" fmla="*/ 0 w 1321"/>
                <a:gd name="T25" fmla="*/ 463 h 843"/>
                <a:gd name="T26" fmla="*/ 379 w 1321"/>
                <a:gd name="T27" fmla="*/ 843 h 843"/>
                <a:gd name="T28" fmla="*/ 1291 w 1321"/>
                <a:gd name="T29" fmla="*/ 843 h 843"/>
                <a:gd name="T30" fmla="*/ 1321 w 1321"/>
                <a:gd name="T31" fmla="*/ 813 h 843"/>
                <a:gd name="T32" fmla="*/ 1291 w 1321"/>
                <a:gd name="T33" fmla="*/ 784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21" h="843">
                  <a:moveTo>
                    <a:pt x="1291" y="784"/>
                  </a:moveTo>
                  <a:lnTo>
                    <a:pt x="379" y="784"/>
                  </a:lnTo>
                  <a:cubicBezTo>
                    <a:pt x="203" y="784"/>
                    <a:pt x="59" y="640"/>
                    <a:pt x="59" y="463"/>
                  </a:cubicBezTo>
                  <a:cubicBezTo>
                    <a:pt x="59" y="287"/>
                    <a:pt x="203" y="143"/>
                    <a:pt x="379" y="143"/>
                  </a:cubicBezTo>
                  <a:lnTo>
                    <a:pt x="489" y="143"/>
                  </a:lnTo>
                  <a:cubicBezTo>
                    <a:pt x="500" y="143"/>
                    <a:pt x="510" y="137"/>
                    <a:pt x="515" y="128"/>
                  </a:cubicBezTo>
                  <a:cubicBezTo>
                    <a:pt x="517" y="126"/>
                    <a:pt x="519" y="123"/>
                    <a:pt x="521" y="120"/>
                  </a:cubicBezTo>
                  <a:cubicBezTo>
                    <a:pt x="531" y="95"/>
                    <a:pt x="542" y="72"/>
                    <a:pt x="556" y="50"/>
                  </a:cubicBezTo>
                  <a:cubicBezTo>
                    <a:pt x="565" y="36"/>
                    <a:pt x="561" y="17"/>
                    <a:pt x="547" y="9"/>
                  </a:cubicBezTo>
                  <a:cubicBezTo>
                    <a:pt x="533" y="0"/>
                    <a:pt x="514" y="4"/>
                    <a:pt x="506" y="18"/>
                  </a:cubicBezTo>
                  <a:cubicBezTo>
                    <a:pt x="493" y="39"/>
                    <a:pt x="481" y="61"/>
                    <a:pt x="471" y="84"/>
                  </a:cubicBezTo>
                  <a:lnTo>
                    <a:pt x="379" y="84"/>
                  </a:lnTo>
                  <a:cubicBezTo>
                    <a:pt x="170" y="84"/>
                    <a:pt x="0" y="254"/>
                    <a:pt x="0" y="463"/>
                  </a:cubicBezTo>
                  <a:cubicBezTo>
                    <a:pt x="0" y="673"/>
                    <a:pt x="170" y="843"/>
                    <a:pt x="379" y="843"/>
                  </a:cubicBezTo>
                  <a:lnTo>
                    <a:pt x="1291" y="843"/>
                  </a:lnTo>
                  <a:cubicBezTo>
                    <a:pt x="1308" y="843"/>
                    <a:pt x="1321" y="830"/>
                    <a:pt x="1321" y="813"/>
                  </a:cubicBezTo>
                  <a:cubicBezTo>
                    <a:pt x="1321" y="797"/>
                    <a:pt x="1308" y="784"/>
                    <a:pt x="1291" y="78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48"/>
            <p:cNvSpPr>
              <a:spLocks/>
            </p:cNvSpPr>
            <p:nvPr/>
          </p:nvSpPr>
          <p:spPr bwMode="auto">
            <a:xfrm>
              <a:off x="5186082" y="2128342"/>
              <a:ext cx="45644" cy="38622"/>
            </a:xfrm>
            <a:custGeom>
              <a:avLst/>
              <a:gdLst>
                <a:gd name="T0" fmla="*/ 40 w 70"/>
                <a:gd name="T1" fmla="*/ 0 h 59"/>
                <a:gd name="T2" fmla="*/ 30 w 70"/>
                <a:gd name="T3" fmla="*/ 0 h 59"/>
                <a:gd name="T4" fmla="*/ 0 w 70"/>
                <a:gd name="T5" fmla="*/ 29 h 59"/>
                <a:gd name="T6" fmla="*/ 30 w 70"/>
                <a:gd name="T7" fmla="*/ 59 h 59"/>
                <a:gd name="T8" fmla="*/ 40 w 70"/>
                <a:gd name="T9" fmla="*/ 59 h 59"/>
                <a:gd name="T10" fmla="*/ 70 w 70"/>
                <a:gd name="T11" fmla="*/ 29 h 59"/>
                <a:gd name="T12" fmla="*/ 40 w 70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9">
                  <a:moveTo>
                    <a:pt x="40" y="0"/>
                  </a:moveTo>
                  <a:lnTo>
                    <a:pt x="30" y="0"/>
                  </a:lnTo>
                  <a:cubicBezTo>
                    <a:pt x="14" y="0"/>
                    <a:pt x="0" y="13"/>
                    <a:pt x="0" y="29"/>
                  </a:cubicBezTo>
                  <a:cubicBezTo>
                    <a:pt x="0" y="46"/>
                    <a:pt x="14" y="59"/>
                    <a:pt x="30" y="59"/>
                  </a:cubicBezTo>
                  <a:lnTo>
                    <a:pt x="40" y="59"/>
                  </a:lnTo>
                  <a:cubicBezTo>
                    <a:pt x="56" y="59"/>
                    <a:pt x="70" y="46"/>
                    <a:pt x="70" y="29"/>
                  </a:cubicBezTo>
                  <a:cubicBezTo>
                    <a:pt x="70" y="13"/>
                    <a:pt x="56" y="0"/>
                    <a:pt x="4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8" name="Freeform 49"/>
            <p:cNvSpPr>
              <a:spLocks/>
            </p:cNvSpPr>
            <p:nvPr/>
          </p:nvSpPr>
          <p:spPr bwMode="auto">
            <a:xfrm>
              <a:off x="4669962" y="1469441"/>
              <a:ext cx="889458" cy="697522"/>
            </a:xfrm>
            <a:custGeom>
              <a:avLst/>
              <a:gdLst>
                <a:gd name="T0" fmla="*/ 999 w 1378"/>
                <a:gd name="T1" fmla="*/ 321 h 1080"/>
                <a:gd name="T2" fmla="*/ 899 w 1378"/>
                <a:gd name="T3" fmla="*/ 321 h 1080"/>
                <a:gd name="T4" fmla="*/ 415 w 1378"/>
                <a:gd name="T5" fmla="*/ 0 h 1080"/>
                <a:gd name="T6" fmla="*/ 11 w 1378"/>
                <a:gd name="T7" fmla="*/ 184 h 1080"/>
                <a:gd name="T8" fmla="*/ 14 w 1378"/>
                <a:gd name="T9" fmla="*/ 226 h 1080"/>
                <a:gd name="T10" fmla="*/ 56 w 1378"/>
                <a:gd name="T11" fmla="*/ 223 h 1080"/>
                <a:gd name="T12" fmla="*/ 415 w 1378"/>
                <a:gd name="T13" fmla="*/ 60 h 1080"/>
                <a:gd name="T14" fmla="*/ 853 w 1378"/>
                <a:gd name="T15" fmla="*/ 363 h 1080"/>
                <a:gd name="T16" fmla="*/ 880 w 1378"/>
                <a:gd name="T17" fmla="*/ 380 h 1080"/>
                <a:gd name="T18" fmla="*/ 882 w 1378"/>
                <a:gd name="T19" fmla="*/ 380 h 1080"/>
                <a:gd name="T20" fmla="*/ 883 w 1378"/>
                <a:gd name="T21" fmla="*/ 380 h 1080"/>
                <a:gd name="T22" fmla="*/ 999 w 1378"/>
                <a:gd name="T23" fmla="*/ 380 h 1080"/>
                <a:gd name="T24" fmla="*/ 1319 w 1378"/>
                <a:gd name="T25" fmla="*/ 700 h 1080"/>
                <a:gd name="T26" fmla="*/ 999 w 1378"/>
                <a:gd name="T27" fmla="*/ 1021 h 1080"/>
                <a:gd name="T28" fmla="*/ 927 w 1378"/>
                <a:gd name="T29" fmla="*/ 1021 h 1080"/>
                <a:gd name="T30" fmla="*/ 898 w 1378"/>
                <a:gd name="T31" fmla="*/ 1050 h 1080"/>
                <a:gd name="T32" fmla="*/ 927 w 1378"/>
                <a:gd name="T33" fmla="*/ 1080 h 1080"/>
                <a:gd name="T34" fmla="*/ 999 w 1378"/>
                <a:gd name="T35" fmla="*/ 1080 h 1080"/>
                <a:gd name="T36" fmla="*/ 1378 w 1378"/>
                <a:gd name="T37" fmla="*/ 700 h 1080"/>
                <a:gd name="T38" fmla="*/ 999 w 1378"/>
                <a:gd name="T39" fmla="*/ 321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78" h="1080">
                  <a:moveTo>
                    <a:pt x="999" y="321"/>
                  </a:moveTo>
                  <a:lnTo>
                    <a:pt x="899" y="321"/>
                  </a:lnTo>
                  <a:cubicBezTo>
                    <a:pt x="805" y="128"/>
                    <a:pt x="613" y="0"/>
                    <a:pt x="415" y="0"/>
                  </a:cubicBezTo>
                  <a:cubicBezTo>
                    <a:pt x="260" y="0"/>
                    <a:pt x="113" y="67"/>
                    <a:pt x="11" y="184"/>
                  </a:cubicBezTo>
                  <a:cubicBezTo>
                    <a:pt x="0" y="197"/>
                    <a:pt x="2" y="215"/>
                    <a:pt x="14" y="226"/>
                  </a:cubicBezTo>
                  <a:cubicBezTo>
                    <a:pt x="26" y="237"/>
                    <a:pt x="45" y="236"/>
                    <a:pt x="56" y="223"/>
                  </a:cubicBezTo>
                  <a:cubicBezTo>
                    <a:pt x="147" y="119"/>
                    <a:pt x="278" y="60"/>
                    <a:pt x="415" y="60"/>
                  </a:cubicBezTo>
                  <a:cubicBezTo>
                    <a:pt x="596" y="60"/>
                    <a:pt x="772" y="181"/>
                    <a:pt x="853" y="363"/>
                  </a:cubicBezTo>
                  <a:cubicBezTo>
                    <a:pt x="858" y="374"/>
                    <a:pt x="868" y="380"/>
                    <a:pt x="880" y="380"/>
                  </a:cubicBezTo>
                  <a:cubicBezTo>
                    <a:pt x="880" y="380"/>
                    <a:pt x="881" y="380"/>
                    <a:pt x="882" y="380"/>
                  </a:cubicBezTo>
                  <a:cubicBezTo>
                    <a:pt x="882" y="380"/>
                    <a:pt x="883" y="380"/>
                    <a:pt x="883" y="380"/>
                  </a:cubicBezTo>
                  <a:lnTo>
                    <a:pt x="999" y="380"/>
                  </a:lnTo>
                  <a:cubicBezTo>
                    <a:pt x="1175" y="380"/>
                    <a:pt x="1319" y="524"/>
                    <a:pt x="1319" y="700"/>
                  </a:cubicBezTo>
                  <a:cubicBezTo>
                    <a:pt x="1319" y="877"/>
                    <a:pt x="1175" y="1021"/>
                    <a:pt x="999" y="1021"/>
                  </a:cubicBezTo>
                  <a:lnTo>
                    <a:pt x="927" y="1021"/>
                  </a:lnTo>
                  <a:cubicBezTo>
                    <a:pt x="911" y="1021"/>
                    <a:pt x="898" y="1034"/>
                    <a:pt x="898" y="1050"/>
                  </a:cubicBezTo>
                  <a:cubicBezTo>
                    <a:pt x="898" y="1067"/>
                    <a:pt x="911" y="1080"/>
                    <a:pt x="927" y="1080"/>
                  </a:cubicBezTo>
                  <a:lnTo>
                    <a:pt x="999" y="1080"/>
                  </a:lnTo>
                  <a:cubicBezTo>
                    <a:pt x="1208" y="1080"/>
                    <a:pt x="1378" y="910"/>
                    <a:pt x="1378" y="700"/>
                  </a:cubicBezTo>
                  <a:cubicBezTo>
                    <a:pt x="1378" y="491"/>
                    <a:pt x="1208" y="321"/>
                    <a:pt x="999" y="3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Freeform 50"/>
            <p:cNvSpPr>
              <a:spLocks/>
            </p:cNvSpPr>
            <p:nvPr/>
          </p:nvSpPr>
          <p:spPr bwMode="auto">
            <a:xfrm>
              <a:off x="5008191" y="1597008"/>
              <a:ext cx="449410" cy="310140"/>
            </a:xfrm>
            <a:custGeom>
              <a:avLst/>
              <a:gdLst>
                <a:gd name="T0" fmla="*/ 282 w 696"/>
                <a:gd name="T1" fmla="*/ 302 h 480"/>
                <a:gd name="T2" fmla="*/ 285 w 696"/>
                <a:gd name="T3" fmla="*/ 302 h 480"/>
                <a:gd name="T4" fmla="*/ 388 w 696"/>
                <a:gd name="T5" fmla="*/ 302 h 480"/>
                <a:gd name="T6" fmla="*/ 650 w 696"/>
                <a:gd name="T7" fmla="*/ 467 h 480"/>
                <a:gd name="T8" fmla="*/ 670 w 696"/>
                <a:gd name="T9" fmla="*/ 480 h 480"/>
                <a:gd name="T10" fmla="*/ 680 w 696"/>
                <a:gd name="T11" fmla="*/ 478 h 480"/>
                <a:gd name="T12" fmla="*/ 690 w 696"/>
                <a:gd name="T13" fmla="*/ 448 h 480"/>
                <a:gd name="T14" fmla="*/ 388 w 696"/>
                <a:gd name="T15" fmla="*/ 258 h 480"/>
                <a:gd name="T16" fmla="*/ 293 w 696"/>
                <a:gd name="T17" fmla="*/ 258 h 480"/>
                <a:gd name="T18" fmla="*/ 34 w 696"/>
                <a:gd name="T19" fmla="*/ 5 h 480"/>
                <a:gd name="T20" fmla="*/ 5 w 696"/>
                <a:gd name="T21" fmla="*/ 17 h 480"/>
                <a:gd name="T22" fmla="*/ 17 w 696"/>
                <a:gd name="T23" fmla="*/ 46 h 480"/>
                <a:gd name="T24" fmla="*/ 258 w 696"/>
                <a:gd name="T25" fmla="*/ 289 h 480"/>
                <a:gd name="T26" fmla="*/ 279 w 696"/>
                <a:gd name="T27" fmla="*/ 302 h 480"/>
                <a:gd name="T28" fmla="*/ 282 w 696"/>
                <a:gd name="T29" fmla="*/ 30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6" h="480">
                  <a:moveTo>
                    <a:pt x="282" y="302"/>
                  </a:moveTo>
                  <a:cubicBezTo>
                    <a:pt x="283" y="302"/>
                    <a:pt x="284" y="302"/>
                    <a:pt x="285" y="302"/>
                  </a:cubicBezTo>
                  <a:lnTo>
                    <a:pt x="388" y="302"/>
                  </a:lnTo>
                  <a:cubicBezTo>
                    <a:pt x="499" y="302"/>
                    <a:pt x="602" y="367"/>
                    <a:pt x="650" y="467"/>
                  </a:cubicBezTo>
                  <a:cubicBezTo>
                    <a:pt x="654" y="475"/>
                    <a:pt x="662" y="480"/>
                    <a:pt x="670" y="480"/>
                  </a:cubicBezTo>
                  <a:cubicBezTo>
                    <a:pt x="674" y="480"/>
                    <a:pt x="677" y="479"/>
                    <a:pt x="680" y="478"/>
                  </a:cubicBezTo>
                  <a:cubicBezTo>
                    <a:pt x="691" y="472"/>
                    <a:pt x="696" y="459"/>
                    <a:pt x="690" y="448"/>
                  </a:cubicBezTo>
                  <a:cubicBezTo>
                    <a:pt x="634" y="332"/>
                    <a:pt x="516" y="258"/>
                    <a:pt x="388" y="258"/>
                  </a:cubicBezTo>
                  <a:lnTo>
                    <a:pt x="293" y="258"/>
                  </a:lnTo>
                  <a:cubicBezTo>
                    <a:pt x="238" y="144"/>
                    <a:pt x="145" y="52"/>
                    <a:pt x="34" y="5"/>
                  </a:cubicBezTo>
                  <a:cubicBezTo>
                    <a:pt x="23" y="0"/>
                    <a:pt x="10" y="6"/>
                    <a:pt x="5" y="17"/>
                  </a:cubicBezTo>
                  <a:cubicBezTo>
                    <a:pt x="0" y="28"/>
                    <a:pt x="5" y="41"/>
                    <a:pt x="17" y="46"/>
                  </a:cubicBezTo>
                  <a:cubicBezTo>
                    <a:pt x="121" y="91"/>
                    <a:pt x="210" y="179"/>
                    <a:pt x="258" y="289"/>
                  </a:cubicBezTo>
                  <a:cubicBezTo>
                    <a:pt x="262" y="297"/>
                    <a:pt x="270" y="302"/>
                    <a:pt x="279" y="302"/>
                  </a:cubicBezTo>
                  <a:cubicBezTo>
                    <a:pt x="280" y="302"/>
                    <a:pt x="281" y="302"/>
                    <a:pt x="282" y="30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Freeform 51"/>
            <p:cNvSpPr>
              <a:spLocks/>
            </p:cNvSpPr>
            <p:nvPr/>
          </p:nvSpPr>
          <p:spPr bwMode="auto">
            <a:xfrm>
              <a:off x="5437705" y="1909489"/>
              <a:ext cx="37451" cy="77242"/>
            </a:xfrm>
            <a:custGeom>
              <a:avLst/>
              <a:gdLst>
                <a:gd name="T0" fmla="*/ 3 w 59"/>
                <a:gd name="T1" fmla="*/ 31 h 121"/>
                <a:gd name="T2" fmla="*/ 14 w 59"/>
                <a:gd name="T3" fmla="*/ 99 h 121"/>
                <a:gd name="T4" fmla="*/ 36 w 59"/>
                <a:gd name="T5" fmla="*/ 121 h 121"/>
                <a:gd name="T6" fmla="*/ 37 w 59"/>
                <a:gd name="T7" fmla="*/ 121 h 121"/>
                <a:gd name="T8" fmla="*/ 58 w 59"/>
                <a:gd name="T9" fmla="*/ 98 h 121"/>
                <a:gd name="T10" fmla="*/ 46 w 59"/>
                <a:gd name="T11" fmla="*/ 18 h 121"/>
                <a:gd name="T12" fmla="*/ 18 w 59"/>
                <a:gd name="T13" fmla="*/ 3 h 121"/>
                <a:gd name="T14" fmla="*/ 3 w 59"/>
                <a:gd name="T15" fmla="*/ 3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121">
                  <a:moveTo>
                    <a:pt x="3" y="31"/>
                  </a:moveTo>
                  <a:cubicBezTo>
                    <a:pt x="9" y="53"/>
                    <a:pt x="13" y="76"/>
                    <a:pt x="14" y="99"/>
                  </a:cubicBezTo>
                  <a:cubicBezTo>
                    <a:pt x="14" y="111"/>
                    <a:pt x="24" y="121"/>
                    <a:pt x="36" y="121"/>
                  </a:cubicBezTo>
                  <a:lnTo>
                    <a:pt x="37" y="121"/>
                  </a:lnTo>
                  <a:cubicBezTo>
                    <a:pt x="49" y="120"/>
                    <a:pt x="59" y="110"/>
                    <a:pt x="58" y="98"/>
                  </a:cubicBezTo>
                  <a:cubicBezTo>
                    <a:pt x="57" y="71"/>
                    <a:pt x="53" y="44"/>
                    <a:pt x="46" y="18"/>
                  </a:cubicBezTo>
                  <a:cubicBezTo>
                    <a:pt x="42" y="7"/>
                    <a:pt x="30" y="0"/>
                    <a:pt x="18" y="3"/>
                  </a:cubicBezTo>
                  <a:cubicBezTo>
                    <a:pt x="6" y="7"/>
                    <a:pt x="0" y="19"/>
                    <a:pt x="3" y="3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8092242" y="2334714"/>
            <a:ext cx="393343" cy="422529"/>
            <a:chOff x="1677988" y="3783013"/>
            <a:chExt cx="941387" cy="1011238"/>
          </a:xfrm>
          <a:solidFill>
            <a:schemeClr val="bg1"/>
          </a:solidFill>
        </p:grpSpPr>
        <p:sp>
          <p:nvSpPr>
            <p:cNvPr id="52" name="Freeform 269"/>
            <p:cNvSpPr>
              <a:spLocks/>
            </p:cNvSpPr>
            <p:nvPr/>
          </p:nvSpPr>
          <p:spPr bwMode="auto">
            <a:xfrm>
              <a:off x="1905000" y="3859213"/>
              <a:ext cx="31750" cy="750888"/>
            </a:xfrm>
            <a:custGeom>
              <a:avLst/>
              <a:gdLst>
                <a:gd name="T0" fmla="*/ 14 w 28"/>
                <a:gd name="T1" fmla="*/ 676 h 676"/>
                <a:gd name="T2" fmla="*/ 0 w 28"/>
                <a:gd name="T3" fmla="*/ 662 h 676"/>
                <a:gd name="T4" fmla="*/ 0 w 28"/>
                <a:gd name="T5" fmla="*/ 14 h 676"/>
                <a:gd name="T6" fmla="*/ 14 w 28"/>
                <a:gd name="T7" fmla="*/ 0 h 676"/>
                <a:gd name="T8" fmla="*/ 28 w 28"/>
                <a:gd name="T9" fmla="*/ 14 h 676"/>
                <a:gd name="T10" fmla="*/ 28 w 28"/>
                <a:gd name="T11" fmla="*/ 662 h 676"/>
                <a:gd name="T12" fmla="*/ 14 w 28"/>
                <a:gd name="T13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676">
                  <a:moveTo>
                    <a:pt x="14" y="676"/>
                  </a:moveTo>
                  <a:cubicBezTo>
                    <a:pt x="6" y="676"/>
                    <a:pt x="0" y="670"/>
                    <a:pt x="0" y="66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1" y="0"/>
                    <a:pt x="28" y="6"/>
                    <a:pt x="28" y="14"/>
                  </a:cubicBezTo>
                  <a:cubicBezTo>
                    <a:pt x="28" y="662"/>
                    <a:pt x="28" y="662"/>
                    <a:pt x="28" y="662"/>
                  </a:cubicBezTo>
                  <a:cubicBezTo>
                    <a:pt x="28" y="670"/>
                    <a:pt x="21" y="676"/>
                    <a:pt x="14" y="6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3" name="Freeform 270"/>
            <p:cNvSpPr>
              <a:spLocks/>
            </p:cNvSpPr>
            <p:nvPr/>
          </p:nvSpPr>
          <p:spPr bwMode="auto">
            <a:xfrm>
              <a:off x="2360613" y="3857626"/>
              <a:ext cx="31750" cy="331788"/>
            </a:xfrm>
            <a:custGeom>
              <a:avLst/>
              <a:gdLst>
                <a:gd name="T0" fmla="*/ 14 w 28"/>
                <a:gd name="T1" fmla="*/ 298 h 298"/>
                <a:gd name="T2" fmla="*/ 0 w 28"/>
                <a:gd name="T3" fmla="*/ 284 h 298"/>
                <a:gd name="T4" fmla="*/ 0 w 28"/>
                <a:gd name="T5" fmla="*/ 14 h 298"/>
                <a:gd name="T6" fmla="*/ 14 w 28"/>
                <a:gd name="T7" fmla="*/ 0 h 298"/>
                <a:gd name="T8" fmla="*/ 28 w 28"/>
                <a:gd name="T9" fmla="*/ 14 h 298"/>
                <a:gd name="T10" fmla="*/ 28 w 28"/>
                <a:gd name="T11" fmla="*/ 284 h 298"/>
                <a:gd name="T12" fmla="*/ 14 w 28"/>
                <a:gd name="T13" fmla="*/ 29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98">
                  <a:moveTo>
                    <a:pt x="14" y="298"/>
                  </a:moveTo>
                  <a:cubicBezTo>
                    <a:pt x="6" y="298"/>
                    <a:pt x="0" y="292"/>
                    <a:pt x="0" y="28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84"/>
                    <a:pt x="28" y="284"/>
                    <a:pt x="28" y="284"/>
                  </a:cubicBezTo>
                  <a:cubicBezTo>
                    <a:pt x="28" y="292"/>
                    <a:pt x="22" y="298"/>
                    <a:pt x="14" y="2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Freeform 271"/>
            <p:cNvSpPr>
              <a:spLocks/>
            </p:cNvSpPr>
            <p:nvPr/>
          </p:nvSpPr>
          <p:spPr bwMode="auto">
            <a:xfrm>
              <a:off x="2360613" y="4552951"/>
              <a:ext cx="31750" cy="79375"/>
            </a:xfrm>
            <a:custGeom>
              <a:avLst/>
              <a:gdLst>
                <a:gd name="T0" fmla="*/ 14 w 28"/>
                <a:gd name="T1" fmla="*/ 72 h 72"/>
                <a:gd name="T2" fmla="*/ 0 w 28"/>
                <a:gd name="T3" fmla="*/ 58 h 72"/>
                <a:gd name="T4" fmla="*/ 0 w 28"/>
                <a:gd name="T5" fmla="*/ 14 h 72"/>
                <a:gd name="T6" fmla="*/ 14 w 28"/>
                <a:gd name="T7" fmla="*/ 0 h 72"/>
                <a:gd name="T8" fmla="*/ 28 w 28"/>
                <a:gd name="T9" fmla="*/ 14 h 72"/>
                <a:gd name="T10" fmla="*/ 28 w 28"/>
                <a:gd name="T11" fmla="*/ 58 h 72"/>
                <a:gd name="T12" fmla="*/ 14 w 28"/>
                <a:gd name="T1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72">
                  <a:moveTo>
                    <a:pt x="14" y="72"/>
                  </a:moveTo>
                  <a:cubicBezTo>
                    <a:pt x="6" y="72"/>
                    <a:pt x="0" y="66"/>
                    <a:pt x="0" y="5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66"/>
                    <a:pt x="22" y="7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Freeform 310"/>
            <p:cNvSpPr>
              <a:spLocks noEditPoints="1"/>
            </p:cNvSpPr>
            <p:nvPr/>
          </p:nvSpPr>
          <p:spPr bwMode="auto">
            <a:xfrm>
              <a:off x="1677988" y="3783013"/>
              <a:ext cx="487362" cy="1011238"/>
            </a:xfrm>
            <a:custGeom>
              <a:avLst/>
              <a:gdLst>
                <a:gd name="T0" fmla="*/ 14 w 438"/>
                <a:gd name="T1" fmla="*/ 910 h 911"/>
                <a:gd name="T2" fmla="*/ 6 w 438"/>
                <a:gd name="T3" fmla="*/ 908 h 911"/>
                <a:gd name="T4" fmla="*/ 0 w 438"/>
                <a:gd name="T5" fmla="*/ 896 h 911"/>
                <a:gd name="T6" fmla="*/ 0 w 438"/>
                <a:gd name="T7" fmla="*/ 110 h 911"/>
                <a:gd name="T8" fmla="*/ 8 w 438"/>
                <a:gd name="T9" fmla="*/ 97 h 911"/>
                <a:gd name="T10" fmla="*/ 213 w 438"/>
                <a:gd name="T11" fmla="*/ 2 h 911"/>
                <a:gd name="T12" fmla="*/ 225 w 438"/>
                <a:gd name="T13" fmla="*/ 2 h 911"/>
                <a:gd name="T14" fmla="*/ 430 w 438"/>
                <a:gd name="T15" fmla="*/ 97 h 911"/>
                <a:gd name="T16" fmla="*/ 438 w 438"/>
                <a:gd name="T17" fmla="*/ 110 h 911"/>
                <a:gd name="T18" fmla="*/ 438 w 438"/>
                <a:gd name="T19" fmla="*/ 896 h 911"/>
                <a:gd name="T20" fmla="*/ 431 w 438"/>
                <a:gd name="T21" fmla="*/ 908 h 911"/>
                <a:gd name="T22" fmla="*/ 418 w 438"/>
                <a:gd name="T23" fmla="*/ 909 h 911"/>
                <a:gd name="T24" fmla="*/ 219 w 438"/>
                <a:gd name="T25" fmla="*/ 816 h 911"/>
                <a:gd name="T26" fmla="*/ 19 w 438"/>
                <a:gd name="T27" fmla="*/ 909 h 911"/>
                <a:gd name="T28" fmla="*/ 14 w 438"/>
                <a:gd name="T29" fmla="*/ 910 h 911"/>
                <a:gd name="T30" fmla="*/ 219 w 438"/>
                <a:gd name="T31" fmla="*/ 787 h 911"/>
                <a:gd name="T32" fmla="*/ 225 w 438"/>
                <a:gd name="T33" fmla="*/ 788 h 911"/>
                <a:gd name="T34" fmla="*/ 410 w 438"/>
                <a:gd name="T35" fmla="*/ 874 h 911"/>
                <a:gd name="T36" fmla="*/ 410 w 438"/>
                <a:gd name="T37" fmla="*/ 119 h 911"/>
                <a:gd name="T38" fmla="*/ 219 w 438"/>
                <a:gd name="T39" fmla="*/ 30 h 911"/>
                <a:gd name="T40" fmla="*/ 28 w 438"/>
                <a:gd name="T41" fmla="*/ 119 h 911"/>
                <a:gd name="T42" fmla="*/ 28 w 438"/>
                <a:gd name="T43" fmla="*/ 874 h 911"/>
                <a:gd name="T44" fmla="*/ 213 w 438"/>
                <a:gd name="T45" fmla="*/ 788 h 911"/>
                <a:gd name="T46" fmla="*/ 219 w 438"/>
                <a:gd name="T47" fmla="*/ 787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38" h="911">
                  <a:moveTo>
                    <a:pt x="14" y="910"/>
                  </a:moveTo>
                  <a:cubicBezTo>
                    <a:pt x="11" y="910"/>
                    <a:pt x="8" y="909"/>
                    <a:pt x="6" y="908"/>
                  </a:cubicBezTo>
                  <a:cubicBezTo>
                    <a:pt x="2" y="905"/>
                    <a:pt x="0" y="901"/>
                    <a:pt x="0" y="896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04"/>
                    <a:pt x="3" y="99"/>
                    <a:pt x="8" y="97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7" y="0"/>
                    <a:pt x="221" y="0"/>
                    <a:pt x="225" y="2"/>
                  </a:cubicBezTo>
                  <a:cubicBezTo>
                    <a:pt x="430" y="97"/>
                    <a:pt x="430" y="97"/>
                    <a:pt x="430" y="97"/>
                  </a:cubicBezTo>
                  <a:cubicBezTo>
                    <a:pt x="435" y="99"/>
                    <a:pt x="438" y="104"/>
                    <a:pt x="438" y="110"/>
                  </a:cubicBezTo>
                  <a:cubicBezTo>
                    <a:pt x="438" y="896"/>
                    <a:pt x="438" y="896"/>
                    <a:pt x="438" y="896"/>
                  </a:cubicBezTo>
                  <a:cubicBezTo>
                    <a:pt x="438" y="901"/>
                    <a:pt x="435" y="905"/>
                    <a:pt x="431" y="908"/>
                  </a:cubicBezTo>
                  <a:cubicBezTo>
                    <a:pt x="427" y="911"/>
                    <a:pt x="422" y="911"/>
                    <a:pt x="418" y="909"/>
                  </a:cubicBezTo>
                  <a:cubicBezTo>
                    <a:pt x="219" y="816"/>
                    <a:pt x="219" y="816"/>
                    <a:pt x="219" y="816"/>
                  </a:cubicBezTo>
                  <a:cubicBezTo>
                    <a:pt x="19" y="909"/>
                    <a:pt x="19" y="909"/>
                    <a:pt x="19" y="909"/>
                  </a:cubicBezTo>
                  <a:cubicBezTo>
                    <a:pt x="18" y="910"/>
                    <a:pt x="16" y="910"/>
                    <a:pt x="14" y="910"/>
                  </a:cubicBezTo>
                  <a:close/>
                  <a:moveTo>
                    <a:pt x="219" y="787"/>
                  </a:moveTo>
                  <a:cubicBezTo>
                    <a:pt x="221" y="787"/>
                    <a:pt x="223" y="787"/>
                    <a:pt x="225" y="788"/>
                  </a:cubicBezTo>
                  <a:cubicBezTo>
                    <a:pt x="410" y="874"/>
                    <a:pt x="410" y="874"/>
                    <a:pt x="410" y="874"/>
                  </a:cubicBezTo>
                  <a:cubicBezTo>
                    <a:pt x="410" y="119"/>
                    <a:pt x="410" y="119"/>
                    <a:pt x="410" y="119"/>
                  </a:cubicBezTo>
                  <a:cubicBezTo>
                    <a:pt x="219" y="30"/>
                    <a:pt x="219" y="30"/>
                    <a:pt x="219" y="30"/>
                  </a:cubicBezTo>
                  <a:cubicBezTo>
                    <a:pt x="28" y="119"/>
                    <a:pt x="28" y="119"/>
                    <a:pt x="28" y="119"/>
                  </a:cubicBezTo>
                  <a:cubicBezTo>
                    <a:pt x="28" y="874"/>
                    <a:pt x="28" y="874"/>
                    <a:pt x="28" y="874"/>
                  </a:cubicBezTo>
                  <a:cubicBezTo>
                    <a:pt x="213" y="788"/>
                    <a:pt x="213" y="788"/>
                    <a:pt x="213" y="788"/>
                  </a:cubicBezTo>
                  <a:cubicBezTo>
                    <a:pt x="215" y="787"/>
                    <a:pt x="217" y="787"/>
                    <a:pt x="219" y="7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2" name="Freeform 311"/>
            <p:cNvSpPr>
              <a:spLocks noEditPoints="1"/>
            </p:cNvSpPr>
            <p:nvPr/>
          </p:nvSpPr>
          <p:spPr bwMode="auto">
            <a:xfrm>
              <a:off x="2133600" y="3783013"/>
              <a:ext cx="485775" cy="1011238"/>
            </a:xfrm>
            <a:custGeom>
              <a:avLst/>
              <a:gdLst>
                <a:gd name="T0" fmla="*/ 424 w 438"/>
                <a:gd name="T1" fmla="*/ 910 h 911"/>
                <a:gd name="T2" fmla="*/ 418 w 438"/>
                <a:gd name="T3" fmla="*/ 909 h 911"/>
                <a:gd name="T4" fmla="*/ 219 w 438"/>
                <a:gd name="T5" fmla="*/ 816 h 911"/>
                <a:gd name="T6" fmla="*/ 20 w 438"/>
                <a:gd name="T7" fmla="*/ 909 h 911"/>
                <a:gd name="T8" fmla="*/ 6 w 438"/>
                <a:gd name="T9" fmla="*/ 908 h 911"/>
                <a:gd name="T10" fmla="*/ 0 w 438"/>
                <a:gd name="T11" fmla="*/ 896 h 911"/>
                <a:gd name="T12" fmla="*/ 0 w 438"/>
                <a:gd name="T13" fmla="*/ 110 h 911"/>
                <a:gd name="T14" fmla="*/ 8 w 438"/>
                <a:gd name="T15" fmla="*/ 97 h 911"/>
                <a:gd name="T16" fmla="*/ 213 w 438"/>
                <a:gd name="T17" fmla="*/ 2 h 911"/>
                <a:gd name="T18" fmla="*/ 225 w 438"/>
                <a:gd name="T19" fmla="*/ 2 h 911"/>
                <a:gd name="T20" fmla="*/ 430 w 438"/>
                <a:gd name="T21" fmla="*/ 97 h 911"/>
                <a:gd name="T22" fmla="*/ 438 w 438"/>
                <a:gd name="T23" fmla="*/ 110 h 911"/>
                <a:gd name="T24" fmla="*/ 438 w 438"/>
                <a:gd name="T25" fmla="*/ 896 h 911"/>
                <a:gd name="T26" fmla="*/ 432 w 438"/>
                <a:gd name="T27" fmla="*/ 908 h 911"/>
                <a:gd name="T28" fmla="*/ 424 w 438"/>
                <a:gd name="T29" fmla="*/ 910 h 911"/>
                <a:gd name="T30" fmla="*/ 28 w 438"/>
                <a:gd name="T31" fmla="*/ 119 h 911"/>
                <a:gd name="T32" fmla="*/ 28 w 438"/>
                <a:gd name="T33" fmla="*/ 874 h 911"/>
                <a:gd name="T34" fmla="*/ 213 w 438"/>
                <a:gd name="T35" fmla="*/ 788 h 911"/>
                <a:gd name="T36" fmla="*/ 225 w 438"/>
                <a:gd name="T37" fmla="*/ 788 h 911"/>
                <a:gd name="T38" fmla="*/ 410 w 438"/>
                <a:gd name="T39" fmla="*/ 874 h 911"/>
                <a:gd name="T40" fmla="*/ 410 w 438"/>
                <a:gd name="T41" fmla="*/ 119 h 911"/>
                <a:gd name="T42" fmla="*/ 219 w 438"/>
                <a:gd name="T43" fmla="*/ 30 h 911"/>
                <a:gd name="T44" fmla="*/ 28 w 438"/>
                <a:gd name="T45" fmla="*/ 119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38" h="911">
                  <a:moveTo>
                    <a:pt x="424" y="910"/>
                  </a:moveTo>
                  <a:cubicBezTo>
                    <a:pt x="422" y="910"/>
                    <a:pt x="420" y="910"/>
                    <a:pt x="418" y="909"/>
                  </a:cubicBezTo>
                  <a:cubicBezTo>
                    <a:pt x="219" y="816"/>
                    <a:pt x="219" y="816"/>
                    <a:pt x="219" y="816"/>
                  </a:cubicBezTo>
                  <a:cubicBezTo>
                    <a:pt x="20" y="909"/>
                    <a:pt x="20" y="909"/>
                    <a:pt x="20" y="909"/>
                  </a:cubicBezTo>
                  <a:cubicBezTo>
                    <a:pt x="15" y="911"/>
                    <a:pt x="10" y="911"/>
                    <a:pt x="6" y="908"/>
                  </a:cubicBezTo>
                  <a:cubicBezTo>
                    <a:pt x="2" y="905"/>
                    <a:pt x="0" y="901"/>
                    <a:pt x="0" y="896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04"/>
                    <a:pt x="3" y="99"/>
                    <a:pt x="8" y="97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7" y="0"/>
                    <a:pt x="221" y="0"/>
                    <a:pt x="225" y="2"/>
                  </a:cubicBezTo>
                  <a:cubicBezTo>
                    <a:pt x="430" y="97"/>
                    <a:pt x="430" y="97"/>
                    <a:pt x="430" y="97"/>
                  </a:cubicBezTo>
                  <a:cubicBezTo>
                    <a:pt x="435" y="99"/>
                    <a:pt x="438" y="104"/>
                    <a:pt x="438" y="110"/>
                  </a:cubicBezTo>
                  <a:cubicBezTo>
                    <a:pt x="438" y="896"/>
                    <a:pt x="438" y="896"/>
                    <a:pt x="438" y="896"/>
                  </a:cubicBezTo>
                  <a:cubicBezTo>
                    <a:pt x="438" y="901"/>
                    <a:pt x="436" y="905"/>
                    <a:pt x="432" y="908"/>
                  </a:cubicBezTo>
                  <a:cubicBezTo>
                    <a:pt x="429" y="909"/>
                    <a:pt x="427" y="910"/>
                    <a:pt x="424" y="910"/>
                  </a:cubicBezTo>
                  <a:close/>
                  <a:moveTo>
                    <a:pt x="28" y="119"/>
                  </a:moveTo>
                  <a:cubicBezTo>
                    <a:pt x="28" y="874"/>
                    <a:pt x="28" y="874"/>
                    <a:pt x="28" y="874"/>
                  </a:cubicBezTo>
                  <a:cubicBezTo>
                    <a:pt x="213" y="788"/>
                    <a:pt x="213" y="788"/>
                    <a:pt x="213" y="788"/>
                  </a:cubicBezTo>
                  <a:cubicBezTo>
                    <a:pt x="217" y="786"/>
                    <a:pt x="221" y="786"/>
                    <a:pt x="225" y="788"/>
                  </a:cubicBezTo>
                  <a:cubicBezTo>
                    <a:pt x="410" y="874"/>
                    <a:pt x="410" y="874"/>
                    <a:pt x="410" y="874"/>
                  </a:cubicBezTo>
                  <a:cubicBezTo>
                    <a:pt x="410" y="119"/>
                    <a:pt x="410" y="119"/>
                    <a:pt x="410" y="119"/>
                  </a:cubicBezTo>
                  <a:cubicBezTo>
                    <a:pt x="219" y="30"/>
                    <a:pt x="219" y="30"/>
                    <a:pt x="219" y="30"/>
                  </a:cubicBezTo>
                  <a:lnTo>
                    <a:pt x="28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3" name="Freeform 312"/>
            <p:cNvSpPr>
              <a:spLocks noEditPoints="1"/>
            </p:cNvSpPr>
            <p:nvPr/>
          </p:nvSpPr>
          <p:spPr bwMode="auto">
            <a:xfrm>
              <a:off x="2293938" y="4183063"/>
              <a:ext cx="280987" cy="403225"/>
            </a:xfrm>
            <a:custGeom>
              <a:avLst/>
              <a:gdLst>
                <a:gd name="T0" fmla="*/ 126 w 252"/>
                <a:gd name="T1" fmla="*/ 363 h 363"/>
                <a:gd name="T2" fmla="*/ 116 w 252"/>
                <a:gd name="T3" fmla="*/ 358 h 363"/>
                <a:gd name="T4" fmla="*/ 0 w 252"/>
                <a:gd name="T5" fmla="*/ 126 h 363"/>
                <a:gd name="T6" fmla="*/ 126 w 252"/>
                <a:gd name="T7" fmla="*/ 0 h 363"/>
                <a:gd name="T8" fmla="*/ 252 w 252"/>
                <a:gd name="T9" fmla="*/ 126 h 363"/>
                <a:gd name="T10" fmla="*/ 137 w 252"/>
                <a:gd name="T11" fmla="*/ 358 h 363"/>
                <a:gd name="T12" fmla="*/ 126 w 252"/>
                <a:gd name="T13" fmla="*/ 363 h 363"/>
                <a:gd name="T14" fmla="*/ 126 w 252"/>
                <a:gd name="T15" fmla="*/ 28 h 363"/>
                <a:gd name="T16" fmla="*/ 28 w 252"/>
                <a:gd name="T17" fmla="*/ 126 h 363"/>
                <a:gd name="T18" fmla="*/ 126 w 252"/>
                <a:gd name="T19" fmla="*/ 327 h 363"/>
                <a:gd name="T20" fmla="*/ 224 w 252"/>
                <a:gd name="T21" fmla="*/ 126 h 363"/>
                <a:gd name="T22" fmla="*/ 126 w 252"/>
                <a:gd name="T23" fmla="*/ 28 h 363"/>
                <a:gd name="T24" fmla="*/ 126 w 252"/>
                <a:gd name="T25" fmla="*/ 175 h 363"/>
                <a:gd name="T26" fmla="*/ 77 w 252"/>
                <a:gd name="T27" fmla="*/ 126 h 363"/>
                <a:gd name="T28" fmla="*/ 126 w 252"/>
                <a:gd name="T29" fmla="*/ 77 h 363"/>
                <a:gd name="T30" fmla="*/ 175 w 252"/>
                <a:gd name="T31" fmla="*/ 126 h 363"/>
                <a:gd name="T32" fmla="*/ 126 w 252"/>
                <a:gd name="T33" fmla="*/ 175 h 363"/>
                <a:gd name="T34" fmla="*/ 126 w 252"/>
                <a:gd name="T35" fmla="*/ 105 h 363"/>
                <a:gd name="T36" fmla="*/ 105 w 252"/>
                <a:gd name="T37" fmla="*/ 126 h 363"/>
                <a:gd name="T38" fmla="*/ 126 w 252"/>
                <a:gd name="T39" fmla="*/ 147 h 363"/>
                <a:gd name="T40" fmla="*/ 147 w 252"/>
                <a:gd name="T41" fmla="*/ 126 h 363"/>
                <a:gd name="T42" fmla="*/ 126 w 252"/>
                <a:gd name="T43" fmla="*/ 10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2" h="363">
                  <a:moveTo>
                    <a:pt x="126" y="363"/>
                  </a:moveTo>
                  <a:cubicBezTo>
                    <a:pt x="122" y="363"/>
                    <a:pt x="118" y="361"/>
                    <a:pt x="116" y="358"/>
                  </a:cubicBezTo>
                  <a:cubicBezTo>
                    <a:pt x="111" y="353"/>
                    <a:pt x="0" y="226"/>
                    <a:pt x="0" y="126"/>
                  </a:cubicBezTo>
                  <a:cubicBezTo>
                    <a:pt x="0" y="57"/>
                    <a:pt x="57" y="0"/>
                    <a:pt x="126" y="0"/>
                  </a:cubicBezTo>
                  <a:cubicBezTo>
                    <a:pt x="196" y="0"/>
                    <a:pt x="252" y="57"/>
                    <a:pt x="252" y="126"/>
                  </a:cubicBezTo>
                  <a:cubicBezTo>
                    <a:pt x="252" y="226"/>
                    <a:pt x="142" y="353"/>
                    <a:pt x="137" y="358"/>
                  </a:cubicBezTo>
                  <a:cubicBezTo>
                    <a:pt x="134" y="361"/>
                    <a:pt x="130" y="363"/>
                    <a:pt x="126" y="363"/>
                  </a:cubicBezTo>
                  <a:close/>
                  <a:moveTo>
                    <a:pt x="126" y="28"/>
                  </a:moveTo>
                  <a:cubicBezTo>
                    <a:pt x="72" y="28"/>
                    <a:pt x="28" y="72"/>
                    <a:pt x="28" y="126"/>
                  </a:cubicBezTo>
                  <a:cubicBezTo>
                    <a:pt x="28" y="199"/>
                    <a:pt x="99" y="293"/>
                    <a:pt x="126" y="327"/>
                  </a:cubicBezTo>
                  <a:cubicBezTo>
                    <a:pt x="154" y="293"/>
                    <a:pt x="224" y="199"/>
                    <a:pt x="224" y="126"/>
                  </a:cubicBezTo>
                  <a:cubicBezTo>
                    <a:pt x="224" y="72"/>
                    <a:pt x="180" y="28"/>
                    <a:pt x="126" y="28"/>
                  </a:cubicBezTo>
                  <a:close/>
                  <a:moveTo>
                    <a:pt x="126" y="175"/>
                  </a:moveTo>
                  <a:cubicBezTo>
                    <a:pt x="99" y="175"/>
                    <a:pt x="77" y="153"/>
                    <a:pt x="77" y="126"/>
                  </a:cubicBezTo>
                  <a:cubicBezTo>
                    <a:pt x="77" y="99"/>
                    <a:pt x="99" y="77"/>
                    <a:pt x="126" y="77"/>
                  </a:cubicBezTo>
                  <a:cubicBezTo>
                    <a:pt x="153" y="77"/>
                    <a:pt x="175" y="99"/>
                    <a:pt x="175" y="126"/>
                  </a:cubicBezTo>
                  <a:cubicBezTo>
                    <a:pt x="175" y="153"/>
                    <a:pt x="153" y="175"/>
                    <a:pt x="126" y="175"/>
                  </a:cubicBezTo>
                  <a:close/>
                  <a:moveTo>
                    <a:pt x="126" y="105"/>
                  </a:moveTo>
                  <a:cubicBezTo>
                    <a:pt x="115" y="105"/>
                    <a:pt x="105" y="115"/>
                    <a:pt x="105" y="126"/>
                  </a:cubicBezTo>
                  <a:cubicBezTo>
                    <a:pt x="105" y="138"/>
                    <a:pt x="115" y="147"/>
                    <a:pt x="126" y="147"/>
                  </a:cubicBezTo>
                  <a:cubicBezTo>
                    <a:pt x="138" y="147"/>
                    <a:pt x="147" y="138"/>
                    <a:pt x="147" y="126"/>
                  </a:cubicBezTo>
                  <a:cubicBezTo>
                    <a:pt x="147" y="115"/>
                    <a:pt x="138" y="105"/>
                    <a:pt x="126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59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0" name="그림 5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12466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1588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매도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/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</a:rPr>
              <a:t>매수 콜 서비스</a:t>
            </a:r>
            <a:endParaRPr lang="en-US" altLang="ko-KR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947976" y="2420888"/>
            <a:ext cx="2610750" cy="967040"/>
            <a:chOff x="947976" y="2420888"/>
            <a:chExt cx="2610750" cy="967040"/>
          </a:xfrm>
        </p:grpSpPr>
        <p:sp>
          <p:nvSpPr>
            <p:cNvPr id="35" name="TextBox 34"/>
            <p:cNvSpPr txBox="1"/>
            <p:nvPr/>
          </p:nvSpPr>
          <p:spPr>
            <a:xfrm>
              <a:off x="947976" y="2864708"/>
              <a:ext cx="2610750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 algn="ctr">
                <a:lnSpc>
                  <a:spcPct val="100000"/>
                </a:lnSpc>
              </a:pP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유무선 전화 및 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SNS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문자메시지로 신청이 가능하도록 지원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Text Box 8"/>
            <p:cNvSpPr txBox="1">
              <a:spLocks noChangeArrowheads="1"/>
            </p:cNvSpPr>
            <p:nvPr/>
          </p:nvSpPr>
          <p:spPr bwMode="auto">
            <a:xfrm>
              <a:off x="947976" y="2420888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매도</a:t>
              </a:r>
              <a:r>
                <a:rPr lang="en-US" altLang="ko-KR" sz="20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/</a:t>
              </a:r>
              <a:r>
                <a:rPr lang="ko-KR" altLang="en-US" sz="20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매수</a:t>
              </a:r>
              <a:endParaRPr lang="ko-KR" altLang="ko-KR" sz="2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9029866" y="2214206"/>
            <a:ext cx="2682758" cy="967040"/>
            <a:chOff x="9029866" y="2214206"/>
            <a:chExt cx="2682758" cy="967040"/>
          </a:xfrm>
        </p:grpSpPr>
        <p:sp>
          <p:nvSpPr>
            <p:cNvPr id="38" name="TextBox 37"/>
            <p:cNvSpPr txBox="1"/>
            <p:nvPr/>
          </p:nvSpPr>
          <p:spPr>
            <a:xfrm>
              <a:off x="9029866" y="2658026"/>
              <a:ext cx="2682758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앱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과 웹을 통해 시세조회 및 알림이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매물검색 회신서비스를 제공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Text Box 8"/>
            <p:cNvSpPr txBox="1">
              <a:spLocks noChangeArrowheads="1"/>
            </p:cNvSpPr>
            <p:nvPr/>
          </p:nvSpPr>
          <p:spPr bwMode="auto">
            <a:xfrm>
              <a:off x="9029866" y="221420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ko-KR" altLang="en-US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앱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/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웹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9019742" y="4849786"/>
            <a:ext cx="2610750" cy="1397927"/>
            <a:chOff x="8290553" y="4406176"/>
            <a:chExt cx="2610750" cy="1397927"/>
          </a:xfrm>
        </p:grpSpPr>
        <p:sp>
          <p:nvSpPr>
            <p:cNvPr id="41" name="TextBox 40"/>
            <p:cNvSpPr txBox="1"/>
            <p:nvPr/>
          </p:nvSpPr>
          <p:spPr>
            <a:xfrm>
              <a:off x="8290553" y="4849996"/>
              <a:ext cx="2434092" cy="9541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소비자</a:t>
              </a:r>
              <a:r>
                <a:rPr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요구에 부합하는           응답서비스와 실시간 위치기반 건축물 정보 및 추천 매물 등                 소비자의 </a:t>
              </a:r>
              <a:r>
                <a:rPr lang="ko-KR" alt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니즈</a:t>
              </a:r>
              <a:r>
                <a:rPr lang="ko-KR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를 분석 제공 </a:t>
              </a:r>
              <a:endPara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8290553" y="4406176"/>
              <a:ext cx="26107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Poppins Medium" panose="02000000000000000000" pitchFamily="2" charset="0"/>
                </a:rPr>
                <a:t>3D,AR,VR,AI</a:t>
              </a:r>
              <a:endParaRPr lang="ko-KR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oppins Medium" panose="02000000000000000000" pitchFamily="2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55965" y="2079390"/>
            <a:ext cx="5489024" cy="4333302"/>
            <a:chOff x="3255965" y="2079390"/>
            <a:chExt cx="5489024" cy="4333302"/>
          </a:xfrm>
        </p:grpSpPr>
        <p:sp>
          <p:nvSpPr>
            <p:cNvPr id="6" name="도넛 5"/>
            <p:cNvSpPr/>
            <p:nvPr/>
          </p:nvSpPr>
          <p:spPr>
            <a:xfrm>
              <a:off x="5461950" y="3330846"/>
              <a:ext cx="1348396" cy="1348395"/>
            </a:xfrm>
            <a:prstGeom prst="donu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7" name="도넛 6"/>
            <p:cNvSpPr/>
            <p:nvPr/>
          </p:nvSpPr>
          <p:spPr>
            <a:xfrm>
              <a:off x="4924922" y="2793819"/>
              <a:ext cx="2422452" cy="2422449"/>
            </a:xfrm>
            <a:prstGeom prst="donut">
              <a:avLst>
                <a:gd name="adj" fmla="val 15603"/>
              </a:avLst>
            </a:prstGeom>
            <a:solidFill>
              <a:srgbClr val="5471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도넛 7"/>
            <p:cNvSpPr/>
            <p:nvPr/>
          </p:nvSpPr>
          <p:spPr>
            <a:xfrm>
              <a:off x="4381392" y="2250288"/>
              <a:ext cx="3509512" cy="3509511"/>
            </a:xfrm>
            <a:prstGeom prst="donut">
              <a:avLst>
                <a:gd name="adj" fmla="val 1144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 rot="19755573">
              <a:off x="6621651" y="2731757"/>
              <a:ext cx="2120241" cy="367745"/>
            </a:xfrm>
            <a:prstGeom prst="rect">
              <a:avLst/>
            </a:prstGeom>
            <a:solidFill>
              <a:srgbClr val="5471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576483" y="3821171"/>
              <a:ext cx="2120241" cy="367745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2664716">
              <a:off x="6885259" y="5374357"/>
              <a:ext cx="1653252" cy="377443"/>
            </a:xfrm>
            <a:prstGeom prst="rect">
              <a:avLst/>
            </a:prstGeom>
            <a:solidFill>
              <a:srgbClr val="3C36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7811811" y="2079390"/>
              <a:ext cx="933178" cy="933178"/>
            </a:xfrm>
            <a:prstGeom prst="ellipse">
              <a:avLst/>
            </a:prstGeom>
            <a:solidFill>
              <a:srgbClr val="5471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타원 12"/>
            <p:cNvSpPr/>
            <p:nvPr/>
          </p:nvSpPr>
          <p:spPr>
            <a:xfrm>
              <a:off x="3255965" y="3538454"/>
              <a:ext cx="933178" cy="93317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7631949" y="5479514"/>
              <a:ext cx="933178" cy="933178"/>
            </a:xfrm>
            <a:prstGeom prst="ellipse">
              <a:avLst/>
            </a:prstGeom>
            <a:solidFill>
              <a:srgbClr val="3C36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3" t="53851" r="53797" b="8867"/>
          <a:stretch/>
        </p:blipFill>
        <p:spPr>
          <a:xfrm>
            <a:off x="7911744" y="5582918"/>
            <a:ext cx="452141" cy="654355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9" t="32751" r="29575" b="12233"/>
          <a:stretch/>
        </p:blipFill>
        <p:spPr>
          <a:xfrm>
            <a:off x="8150533" y="2273893"/>
            <a:ext cx="361805" cy="589146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0" t="9969" r="34067" b="22330"/>
          <a:stretch/>
        </p:blipFill>
        <p:spPr>
          <a:xfrm>
            <a:off x="7741644" y="1988839"/>
            <a:ext cx="755002" cy="1200195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5" t="36764" r="40963" b="20777"/>
          <a:stretch/>
        </p:blipFill>
        <p:spPr>
          <a:xfrm>
            <a:off x="8083153" y="2297379"/>
            <a:ext cx="313546" cy="514216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0" t="38964" r="61817" b="38770"/>
          <a:stretch/>
        </p:blipFill>
        <p:spPr>
          <a:xfrm>
            <a:off x="7975948" y="2387863"/>
            <a:ext cx="250182" cy="40595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8" t="39482" r="10807" b="19094"/>
          <a:stretch/>
        </p:blipFill>
        <p:spPr>
          <a:xfrm>
            <a:off x="3316854" y="3943188"/>
            <a:ext cx="712856" cy="531734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10" t="38964" r="16785" b="31667"/>
          <a:stretch/>
        </p:blipFill>
        <p:spPr>
          <a:xfrm>
            <a:off x="3431704" y="3916105"/>
            <a:ext cx="581203" cy="376991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60" t="33194" r="32618" b="41945"/>
          <a:stretch/>
        </p:blipFill>
        <p:spPr>
          <a:xfrm>
            <a:off x="3701015" y="3728704"/>
            <a:ext cx="273689" cy="352448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0" t="15297" r="76403" b="74822"/>
          <a:stretch/>
        </p:blipFill>
        <p:spPr>
          <a:xfrm>
            <a:off x="3503350" y="3591857"/>
            <a:ext cx="243066" cy="347834"/>
          </a:xfrm>
          <a:prstGeom prst="rect">
            <a:avLst/>
          </a:prstGeom>
        </p:spPr>
      </p:pic>
      <p:sp>
        <p:nvSpPr>
          <p:cNvPr id="3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7410761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131C99A-DC9A-4964-944C-B1007101A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456" y="1052736"/>
            <a:ext cx="10060689" cy="535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25261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제목 1"/>
          <p:cNvSpPr>
            <a:spLocks noGrp="1"/>
          </p:cNvSpPr>
          <p:nvPr>
            <p:ph type="title"/>
          </p:nvPr>
        </p:nvSpPr>
        <p:spPr>
          <a:xfrm>
            <a:off x="808517" y="332655"/>
            <a:ext cx="10574967" cy="91673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Business Model Process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501" y="332655"/>
            <a:ext cx="662858" cy="52330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660BEFF-8CED-4B25-8ECC-B2DFC14EE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46" y="1268760"/>
            <a:ext cx="8812534" cy="527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4962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테마">
  <a:themeElements>
    <a:clrScheme name="사용자 지정 22">
      <a:dk1>
        <a:sysClr val="windowText" lastClr="000000"/>
      </a:dk1>
      <a:lt1>
        <a:sysClr val="window" lastClr="FFFFFF"/>
      </a:lt1>
      <a:dk2>
        <a:srgbClr val="8AA3B4"/>
      </a:dk2>
      <a:lt2>
        <a:srgbClr val="E6EAEE"/>
      </a:lt2>
      <a:accent1>
        <a:srgbClr val="5F59C7"/>
      </a:accent1>
      <a:accent2>
        <a:srgbClr val="A4A1DF"/>
      </a:accent2>
      <a:accent3>
        <a:srgbClr val="5471CC"/>
      </a:accent3>
      <a:accent4>
        <a:srgbClr val="8C9DD4"/>
      </a:accent4>
      <a:accent5>
        <a:srgbClr val="635F83"/>
      </a:accent5>
      <a:accent6>
        <a:srgbClr val="6E8CE0"/>
      </a:accent6>
      <a:hlink>
        <a:srgbClr val="7F7F7F"/>
      </a:hlink>
      <a:folHlink>
        <a:srgbClr val="3F3F3F"/>
      </a:folHlink>
    </a:clrScheme>
    <a:fontScheme name="사용자 지정 1">
      <a:majorFont>
        <a:latin typeface="Gidole"/>
        <a:ea typeface="맑은 고딕"/>
        <a:cs typeface=""/>
      </a:majorFont>
      <a:minorFont>
        <a:latin typeface="Gidole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15543</TotalTime>
  <Words>2632</Words>
  <Application>Microsoft Office PowerPoint</Application>
  <PresentationFormat>와이드스크린</PresentationFormat>
  <Paragraphs>689</Paragraphs>
  <Slides>53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62" baseType="lpstr">
      <vt:lpstr>나눔바른고딕</vt:lpstr>
      <vt:lpstr>Gidole</vt:lpstr>
      <vt:lpstr>MankSans</vt:lpstr>
      <vt:lpstr>Noto Sans</vt:lpstr>
      <vt:lpstr>맑은 고딕</vt:lpstr>
      <vt:lpstr>Wingdings</vt:lpstr>
      <vt:lpstr>Arial</vt:lpstr>
      <vt:lpstr>굴림체</vt:lpstr>
      <vt:lpstr>Office 테마</vt:lpstr>
      <vt:lpstr>부동산 전자계약 플랫폼</vt:lpstr>
      <vt:lpstr>PowerPoint 프레젠테이션</vt:lpstr>
      <vt:lpstr>PowerPoint 프레젠테이션</vt:lpstr>
      <vt:lpstr>Business Model</vt:lpstr>
      <vt:lpstr>Business Model</vt:lpstr>
      <vt:lpstr>Business Model</vt:lpstr>
      <vt:lpstr>Business Model</vt:lpstr>
      <vt:lpstr>Business Model</vt:lpstr>
      <vt:lpstr>Business Model Process</vt:lpstr>
      <vt:lpstr>Business Model Detail</vt:lpstr>
      <vt:lpstr>PowerPoint 프레젠테이션</vt:lpstr>
      <vt:lpstr>Feasibility Analysis</vt:lpstr>
      <vt:lpstr>Feasibility Analysis</vt:lpstr>
      <vt:lpstr>Feasibility Analysis</vt:lpstr>
      <vt:lpstr>Feasibility Analysis</vt:lpstr>
      <vt:lpstr>Profitability Analysis</vt:lpstr>
      <vt:lpstr>Profitability Analysis</vt:lpstr>
      <vt:lpstr>Profitability Analysis</vt:lpstr>
      <vt:lpstr>Profitability Analysis</vt:lpstr>
      <vt:lpstr>Profitability Analysis</vt:lpstr>
      <vt:lpstr>Risk factor analysis</vt:lpstr>
      <vt:lpstr>Risk factor analysis</vt:lpstr>
      <vt:lpstr>Risk factor analysis</vt:lpstr>
      <vt:lpstr>Attract Investment Plan</vt:lpstr>
      <vt:lpstr>Attract Investment Plan</vt:lpstr>
      <vt:lpstr>Attract Investment Plan</vt:lpstr>
      <vt:lpstr>Attract Investment Plan</vt:lpstr>
      <vt:lpstr>Attract Investment Plan</vt:lpstr>
      <vt:lpstr>Attract Investment Plan</vt:lpstr>
      <vt:lpstr>Attract Investment Plan</vt:lpstr>
      <vt:lpstr>Attract Investment Plan</vt:lpstr>
      <vt:lpstr>Attract Investment Plan</vt:lpstr>
      <vt:lpstr>Future of the Company</vt:lpstr>
      <vt:lpstr>Cycle Diagram</vt:lpstr>
      <vt:lpstr>PowerPoint 프레젠테이션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Company Introduction </vt:lpstr>
      <vt:lpstr>Relationship Diagram</vt:lpstr>
      <vt:lpstr>Chart Diagram</vt:lpstr>
      <vt:lpstr>Cycle Diagram</vt:lpstr>
      <vt:lpstr>Process Diagram</vt:lpstr>
      <vt:lpstr>Your great subtitle in this line</vt:lpstr>
      <vt:lpstr>List Diagram</vt:lpstr>
      <vt:lpstr>THANK YOU</vt:lpstr>
    </vt:vector>
  </TitlesOfParts>
  <Manager>DocsTemplates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DocsTemplates</dc:title>
  <dc:subject>Powerpoint templates , Diagram, Chart</dc:subject>
  <dc:creator>DocsTemplates by DH.KIM</dc:creator>
  <cp:keywords>ppt, Docstemplates, ppttemplates, yesform, docs, templates, diagram, chart</cp:keywords>
  <dc:description>The copyright of this document is at DOCSTEMPLATES. Unauthorized copying may result in legal sanctions.</dc:description>
  <cp:lastModifiedBy>정량화</cp:lastModifiedBy>
  <cp:revision>103</cp:revision>
  <dcterms:created xsi:type="dcterms:W3CDTF">2010-02-01T08:03:16Z</dcterms:created>
  <dcterms:modified xsi:type="dcterms:W3CDTF">2020-12-22T23:21:32Z</dcterms:modified>
  <cp:category>www.docstemplates.com</cp:category>
</cp:coreProperties>
</file>

<file path=docProps/thumbnail.jpeg>
</file>